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261" r:id="rId3"/>
    <p:sldId id="337" r:id="rId4"/>
    <p:sldId id="265" r:id="rId5"/>
    <p:sldId id="376" r:id="rId6"/>
    <p:sldId id="339" r:id="rId7"/>
    <p:sldId id="340" r:id="rId8"/>
    <p:sldId id="341" r:id="rId9"/>
    <p:sldId id="377" r:id="rId10"/>
    <p:sldId id="342" r:id="rId11"/>
    <p:sldId id="343" r:id="rId12"/>
    <p:sldId id="275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78" r:id="rId23"/>
    <p:sldId id="379" r:id="rId24"/>
    <p:sldId id="354" r:id="rId25"/>
    <p:sldId id="355" r:id="rId26"/>
    <p:sldId id="356" r:id="rId27"/>
    <p:sldId id="357" r:id="rId28"/>
    <p:sldId id="283" r:id="rId29"/>
    <p:sldId id="359" r:id="rId30"/>
    <p:sldId id="360" r:id="rId31"/>
    <p:sldId id="361" r:id="rId32"/>
    <p:sldId id="381" r:id="rId33"/>
    <p:sldId id="382" r:id="rId34"/>
    <p:sldId id="384" r:id="rId35"/>
    <p:sldId id="366" r:id="rId36"/>
    <p:sldId id="365" r:id="rId37"/>
    <p:sldId id="388" r:id="rId38"/>
    <p:sldId id="389" r:id="rId39"/>
    <p:sldId id="367" r:id="rId40"/>
    <p:sldId id="390" r:id="rId41"/>
    <p:sldId id="304" r:id="rId42"/>
  </p:sldIdLst>
  <p:sldSz cx="24384000" cy="13716000"/>
  <p:notesSz cx="6858000" cy="9144000"/>
  <p:embeddedFontLst>
    <p:embeddedFont>
      <p:font typeface="Helvetica Neue" panose="02000503000000020004" pitchFamily="2" charset="0"/>
      <p:regular r:id="rId44"/>
      <p:bold r:id="rId45"/>
      <p:italic r:id="rId46"/>
      <p:boldItalic r:id="rId47"/>
    </p:embeddedFont>
    <p:embeddedFont>
      <p:font typeface="Martel Sans" pitchFamily="2" charset="77"/>
      <p:regular r:id="rId48"/>
      <p:bold r:id="rId49"/>
    </p:embeddedFont>
    <p:embeddedFont>
      <p:font typeface="Martel Sans Light" pitchFamily="2" charset="77"/>
      <p:regular r:id="rId50"/>
      <p:bold r:id="rId5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9" roundtripDataSignature="AMtx7mj/Fp936vKjXIWuT5fyBIeNNQWb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4D"/>
    <a:srgbClr val="9FD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68"/>
    <p:restoredTop sz="94620"/>
  </p:normalViewPr>
  <p:slideViewPr>
    <p:cSldViewPr snapToGrid="0" snapToObjects="1">
      <p:cViewPr varScale="1">
        <p:scale>
          <a:sx n="46" d="100"/>
          <a:sy n="46" d="100"/>
        </p:scale>
        <p:origin x="184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4.fntdata"/><Relationship Id="rId50" Type="http://schemas.openxmlformats.org/officeDocument/2006/relationships/font" Target="fonts/font7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2.fntdata"/><Relationship Id="rId79" Type="http://customschemas.google.com/relationships/presentationmetadata" Target="metadata"/><Relationship Id="rId5" Type="http://schemas.openxmlformats.org/officeDocument/2006/relationships/slide" Target="slides/slide4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.fntdata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8" Type="http://schemas.openxmlformats.org/officeDocument/2006/relationships/slide" Target="slides/slide7.xml"/><Relationship Id="rId51" Type="http://schemas.openxmlformats.org/officeDocument/2006/relationships/font" Target="fonts/font8.fntdata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53675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7155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e3c6e7bdf1_0_28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4" name="Google Shape;324;ge3c6e7bdf1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80143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80505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200252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19435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638828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23756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57679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d53ccf40ff_0_33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3" name="Google Shape;383;gd53ccf40ff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552221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561319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337911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052019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639420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899166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515462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229052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d53ccf40ff_0_33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3" name="Google Shape;383;gd53ccf40ff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015361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0667395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664528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605024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495511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9513274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6682300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d53ccf40ff_0_33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3" name="Google Shape;383;gd53ccf40ff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8749438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0231864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88617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8421965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035643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e3c6e7bdf1_0_2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ge3c6e7bdf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945337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d53ccf40ff_0_34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1" name="Google Shape;391;gd53ccf40ff_0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09914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28383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39761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66574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586409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d53ccf40ff_0_30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d53ccf40ff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71996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Fact">
  <p:cSld name="Big Fac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2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2"/>
          </p:nvPr>
        </p:nvSpPr>
        <p:spPr>
          <a:xfrm>
            <a:off x="1753923" y="4939860"/>
            <a:ext cx="20876153" cy="383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>
            <a:spLocks noGrp="1"/>
          </p:cNvSpPr>
          <p:nvPr>
            <p:ph type="pic" idx="2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3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>
            <a:spLocks noGrp="1"/>
          </p:cNvSpPr>
          <p:nvPr>
            <p:ph type="pic" idx="4"/>
          </p:nvPr>
        </p:nvSpPr>
        <p:spPr>
          <a:xfrm>
            <a:off x="-139700" y="495300"/>
            <a:ext cx="16611600" cy="12458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-1333500" y="-5524500"/>
            <a:ext cx="27051001" cy="216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 1">
  <p:cSld name="TITLE_AND_BODY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e3b730cad5_0_75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97791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ge3b730cad5_0_75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100" cy="82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ge3b730cad5_0_75"/>
          <p:cNvSpPr>
            <a:spLocks noGrp="1"/>
          </p:cNvSpPr>
          <p:nvPr>
            <p:ph type="pic" idx="3"/>
          </p:nvPr>
        </p:nvSpPr>
        <p:spPr>
          <a:xfrm>
            <a:off x="12192000" y="-407266"/>
            <a:ext cx="10917000" cy="145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3" name="Google Shape;73;ge3b730cad5_0_75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9779100" cy="14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ge3b730cad5_0_75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400" cy="3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">
  <p:cSld name="Title &amp; Pho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>
            <a:spLocks noGrp="1"/>
          </p:cNvSpPr>
          <p:nvPr>
            <p:ph type="pic" idx="2"/>
          </p:nvPr>
        </p:nvSpPr>
        <p:spPr>
          <a:xfrm>
            <a:off x="-1155700" y="-1295400"/>
            <a:ext cx="26746199" cy="16018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 Alt">
  <p:cSld name="Title &amp; Photo Al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>
            <a:spLocks noGrp="1"/>
          </p:cNvSpPr>
          <p:nvPr>
            <p:ph type="pic" idx="2"/>
          </p:nvPr>
        </p:nvSpPr>
        <p:spPr>
          <a:xfrm>
            <a:off x="10972800" y="-203200"/>
            <a:ext cx="12144836" cy="141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>
  <p:cSld name="Title, Bullets &amp; Photo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>
            <a:spLocks noGrp="1"/>
          </p:cNvSpPr>
          <p:nvPr>
            <p:ph type="pic" idx="3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tement">
  <p:cSld name="Statem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marR="0" lvl="0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60350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" descr="IN-logo-Color-on-Spruce-0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625712" y="-53667"/>
            <a:ext cx="27635424" cy="138234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79;gd53ccf40ff_0_291">
            <a:extLst>
              <a:ext uri="{FF2B5EF4-FFF2-40B4-BE49-F238E27FC236}">
                <a16:creationId xmlns:a16="http://schemas.microsoft.com/office/drawing/2014/main" id="{45AC06D2-90BE-0144-A03E-9E0BE8E0A942}"/>
              </a:ext>
            </a:extLst>
          </p:cNvPr>
          <p:cNvSpPr txBox="1"/>
          <p:nvPr/>
        </p:nvSpPr>
        <p:spPr>
          <a:xfrm>
            <a:off x="-1371600" y="749413"/>
            <a:ext cx="27381312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9400" b="1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Section 5: You Are Not Alone – 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9400" b="1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Resources and Partnerships for </a:t>
            </a:r>
            <a:br>
              <a:rPr lang="en-US" sz="9400" b="1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</a:br>
            <a:r>
              <a:rPr lang="en-US" sz="9400" b="1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College &amp; Transition Planning</a:t>
            </a:r>
            <a:endParaRPr lang="en-US" sz="9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Where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Across the state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List of counselors linked in the video resources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10296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</a:t>
            </a: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 &amp;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 College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How will going to college and getting a job impact my benefits? Will I lose SSI or health insurance?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Get individualized answers to your questions and fears!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3235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Google Shape;326;ge3c6e7bdf1_0_282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26829"/>
            <a:ext cx="24383998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ge3c6e7bdf1_0_282"/>
          <p:cNvSpPr txBox="1"/>
          <p:nvPr/>
        </p:nvSpPr>
        <p:spPr>
          <a:xfrm>
            <a:off x="917462" y="4513945"/>
            <a:ext cx="22549074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9700" b="1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Division of Vocational Rehabilitation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9700" b="1" i="0" u="none" strike="noStrike" cap="none" dirty="0">
                <a:solidFill>
                  <a:schemeClr val="lt1"/>
                </a:solidFill>
                <a:latin typeface="Martel Sans"/>
                <a:cs typeface="Martel Sans"/>
                <a:sym typeface="Martel Sans"/>
              </a:rPr>
              <a:t>(DVR)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8" name="Google Shape;328;ge3c6e7bdf1_0_28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9" name="Google Shape;329;ge3c6e7bdf1_0_282"/>
          <p:cNvCxnSpPr/>
          <p:nvPr/>
        </p:nvCxnSpPr>
        <p:spPr>
          <a:xfrm>
            <a:off x="7361436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DVR: What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Helps people with disabilities prepare for, obtain, advance in, and maintain employment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3280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DVR: Who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Wide range of disabilities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Transition aged youth and adults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2862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DVR: How to apply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Fill out an application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Schedule an initial appointment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DVR makes an eligibility determination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Meet with your case counselor and make a plan </a:t>
            </a:r>
            <a:endParaRPr lang="en-US" sz="5200" dirty="0"/>
          </a:p>
          <a:p>
            <a:pPr marL="0" indent="0">
              <a:lnSpc>
                <a:spcPct val="177142"/>
              </a:lnSpc>
              <a:spcBef>
                <a:spcPts val="0"/>
              </a:spcBef>
              <a:buSzPts val="3500"/>
              <a:buNone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5217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DVR: When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Around age 16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At least 9 months before you plan to start college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7113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DVR: Why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All things job related!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Continuation of services after high school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13866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DVR 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&amp; College 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Possible financial support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Inclusive higher education offices will encourage students to connect to DVR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29273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DVR Key Take </a:t>
            </a:r>
            <a:r>
              <a:rPr lang="en-US" sz="11600" b="1" i="0" u="none" strike="noStrike" cap="none" dirty="0" err="1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Aways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Key resource for all things work related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Start the application process early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Counselors can help you figure out what services are best for you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Get started at </a:t>
            </a:r>
            <a:r>
              <a:rPr lang="en-US" sz="6600" dirty="0" err="1">
                <a:latin typeface="Martel Sans" pitchFamily="2" charset="77"/>
                <a:cs typeface="Martel Sans" pitchFamily="2" charset="77"/>
              </a:rPr>
              <a:t>dvr.colorado.gov</a:t>
            </a: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78887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Section </a:t>
            </a: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Five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 Objectives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Name 4 community resources adults with disabilities can utilize to support life after high school. 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For each resource: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State the first step a family needs to take to connect with the resource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Identify the age at which a family can connect to the resource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Describe how it is relevant to college</a:t>
            </a: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385;gd53ccf40ff_0_336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53667"/>
            <a:ext cx="24383999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gd53ccf40ff_0_336"/>
          <p:cNvSpPr txBox="1"/>
          <p:nvPr/>
        </p:nvSpPr>
        <p:spPr>
          <a:xfrm>
            <a:off x="2258290" y="4247525"/>
            <a:ext cx="19867417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10000" b="1" i="0" u="none" strike="noStrike" cap="none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Community Centered Boards (CCBs)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7" name="Google Shape;387;gd53ccf40ff_0_3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8" name="Google Shape;388;gd53ccf40ff_0_336"/>
          <p:cNvCxnSpPr/>
          <p:nvPr/>
        </p:nvCxnSpPr>
        <p:spPr>
          <a:xfrm>
            <a:off x="6480811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200477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What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CCBs are responsible for community services for children with developmental delays and adults with developmental disabilities. A case manager works with you to support you in accessing services and supports to meet your needs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Wide range of services to support qualify of life, community engagement, and independence.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Way to get connected to Medicaid waivers 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13009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When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Early intervention (0-3 years)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Children’s services (3-18)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Adult services (generally 18+)</a:t>
            </a:r>
            <a:endParaRPr lang="en-US" sz="6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" name="Cloud Callout 5">
            <a:extLst>
              <a:ext uri="{FF2B5EF4-FFF2-40B4-BE49-F238E27FC236}">
                <a16:creationId xmlns:a16="http://schemas.microsoft.com/office/drawing/2014/main" id="{DA1BBB1A-58E0-7F4F-808D-BB88D90EDFFA}"/>
              </a:ext>
            </a:extLst>
          </p:cNvPr>
          <p:cNvSpPr/>
          <p:nvPr/>
        </p:nvSpPr>
        <p:spPr>
          <a:xfrm>
            <a:off x="12773891" y="1321555"/>
            <a:ext cx="11268635" cy="8260010"/>
          </a:xfrm>
          <a:prstGeom prst="cloudCallout">
            <a:avLst>
              <a:gd name="adj1" fmla="val -55929"/>
              <a:gd name="adj2" fmla="val 68788"/>
            </a:avLst>
          </a:prstGeom>
          <a:solidFill>
            <a:schemeClr val="accent2"/>
          </a:solidFill>
          <a:ln>
            <a:solidFill>
              <a:srgbClr val="003F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rgbClr val="003F4D"/>
                </a:solidFill>
                <a:latin typeface="Martel Sans" pitchFamily="2" charset="77"/>
                <a:cs typeface="Martel Sans" pitchFamily="2" charset="77"/>
              </a:rPr>
              <a:t>Myth: If I stopped services with my CCB a long time ago, I can’t reapply. </a:t>
            </a:r>
          </a:p>
        </p:txBody>
      </p:sp>
    </p:spTree>
    <p:extLst>
      <p:ext uri="{BB962C8B-B14F-4D97-AF65-F5344CB8AC3E}">
        <p14:creationId xmlns:p14="http://schemas.microsoft.com/office/powerpoint/2010/main" val="423361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When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17194078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Early intervention (0-3 years)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Children’s services (3-18)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Adult services (generally 18+)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You can reenroll for services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2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200" dirty="0">
                <a:latin typeface="Martel Sans" pitchFamily="2" charset="77"/>
                <a:cs typeface="Martel Sans" pitchFamily="2" charset="77"/>
              </a:rPr>
              <a:t>Try to start the application process about a year before college</a:t>
            </a:r>
            <a:endParaRPr lang="en-US" sz="6200" dirty="0"/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475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Where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Throughout Colorado, assigned by county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Find yours in the additional resources for this video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05196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Who and How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Varies by age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Visit your local CCB website to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View their eligibility page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Start the application process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Reach out to an intake staff member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66553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CCB: Why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Get help meeting your unmet needs – there’s a lot of creativity in what services are available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1124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CCBs &amp; College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Support meeting goals for independence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Grocery shopping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Personal hygiene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Public transportation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Many others! </a:t>
            </a:r>
            <a:endParaRPr lang="en-US" sz="60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6397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385;gd53ccf40ff_0_336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53667"/>
            <a:ext cx="24383999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gd53ccf40ff_0_336"/>
          <p:cNvSpPr txBox="1"/>
          <p:nvPr/>
        </p:nvSpPr>
        <p:spPr>
          <a:xfrm>
            <a:off x="3582413" y="5013300"/>
            <a:ext cx="17219172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10000" b="1" i="0" u="none" strike="noStrike" cap="none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ABLE Accounts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7" name="Google Shape;387;gd53ccf40ff_0_3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8" name="Google Shape;388;gd53ccf40ff_0_336"/>
          <p:cNvCxnSpPr/>
          <p:nvPr/>
        </p:nvCxnSpPr>
        <p:spPr>
          <a:xfrm>
            <a:off x="6480811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: What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Savings and checking accounts for individuals with disabilities and their families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Allows you to save while preserving access to SSI and Medicaid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Can be used to pay for any disability related expense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75428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Resources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Benefits Counseling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Division of Vocational Rehabilitation (DVR)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Community Centered Boards (CCBs)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ABLE Accounts 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Guardianship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Healthcare and insurance</a:t>
            </a:r>
          </a:p>
          <a:p>
            <a:pPr marL="0" indent="0">
              <a:lnSpc>
                <a:spcPct val="177142"/>
              </a:lnSpc>
              <a:spcBef>
                <a:spcPts val="0"/>
              </a:spcBef>
              <a:buSzPts val="3500"/>
              <a:buNone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24D72CB-1582-5C44-8840-22B55BE4095F}"/>
              </a:ext>
            </a:extLst>
          </p:cNvPr>
          <p:cNvSpPr txBox="1"/>
          <p:nvPr/>
        </p:nvSpPr>
        <p:spPr>
          <a:xfrm>
            <a:off x="17184163" y="754813"/>
            <a:ext cx="6553200" cy="3662541"/>
          </a:xfrm>
          <a:prstGeom prst="rect">
            <a:avLst/>
          </a:prstGeom>
          <a:solidFill>
            <a:srgbClr val="9FD9DE"/>
          </a:solidFill>
          <a:ln w="25400">
            <a:solidFill>
              <a:srgbClr val="003F4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800" dirty="0">
                <a:latin typeface="Courier" pitchFamily="2" charset="0"/>
                <a:ea typeface="Ayuthaya" pitchFamily="2" charset="-34"/>
                <a:cs typeface="Ayuthaya" pitchFamily="2" charset="-34"/>
              </a:rPr>
              <a:t>See the supplemental resources page for links!</a:t>
            </a:r>
          </a:p>
        </p:txBody>
      </p:sp>
    </p:spTree>
    <p:extLst>
      <p:ext uri="{BB962C8B-B14F-4D97-AF65-F5344CB8AC3E}">
        <p14:creationId xmlns:p14="http://schemas.microsoft.com/office/powerpoint/2010/main" val="401875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: Who and When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You’re entitled to SSI or SSDI because of your disability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Your disability was present before age 26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8053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: How to apply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Quick online application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https://</a:t>
            </a:r>
            <a:r>
              <a:rPr lang="en-US" sz="6000" dirty="0" err="1">
                <a:latin typeface="Martel Sans" pitchFamily="2" charset="77"/>
                <a:cs typeface="Martel Sans" pitchFamily="2" charset="77"/>
              </a:rPr>
              <a:t>www.coloradoable.org</a:t>
            </a:r>
            <a:r>
              <a:rPr lang="en-US" sz="6000" dirty="0">
                <a:latin typeface="Martel Sans" pitchFamily="2" charset="77"/>
                <a:cs typeface="Martel Sans" pitchFamily="2" charset="77"/>
              </a:rPr>
              <a:t>/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4688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: Why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Increased financial independence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" name="Cloud Callout 5">
            <a:extLst>
              <a:ext uri="{FF2B5EF4-FFF2-40B4-BE49-F238E27FC236}">
                <a16:creationId xmlns:a16="http://schemas.microsoft.com/office/drawing/2014/main" id="{D15F5FF8-5B72-544E-A73A-961F8CC4AAAA}"/>
              </a:ext>
            </a:extLst>
          </p:cNvPr>
          <p:cNvSpPr/>
          <p:nvPr/>
        </p:nvSpPr>
        <p:spPr>
          <a:xfrm>
            <a:off x="12884728" y="3916574"/>
            <a:ext cx="11046962" cy="7240547"/>
          </a:xfrm>
          <a:prstGeom prst="cloudCallout">
            <a:avLst>
              <a:gd name="adj1" fmla="val -55929"/>
              <a:gd name="adj2" fmla="val 68788"/>
            </a:avLst>
          </a:prstGeom>
          <a:solidFill>
            <a:schemeClr val="accent2"/>
          </a:solidFill>
          <a:ln>
            <a:solidFill>
              <a:srgbClr val="003F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rgbClr val="003F4D"/>
                </a:solidFill>
                <a:latin typeface="Martel Sans" pitchFamily="2" charset="77"/>
                <a:cs typeface="Martel Sans" pitchFamily="2" charset="77"/>
              </a:rPr>
              <a:t>Myth: If I have my own bank account, I will lose my benefits. </a:t>
            </a:r>
          </a:p>
        </p:txBody>
      </p:sp>
    </p:spTree>
    <p:extLst>
      <p:ext uri="{BB962C8B-B14F-4D97-AF65-F5344CB8AC3E}">
        <p14:creationId xmlns:p14="http://schemas.microsoft.com/office/powerpoint/2010/main" val="253003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</a:t>
            </a: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: Why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Increased financial independence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Have your own bank account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Ability to pay for your own expenses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4555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ABLE Accounts &amp; College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Alternative to a traditional college savings account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Any disability related expense, including college, but not restricted </a:t>
            </a:r>
            <a:r>
              <a:rPr lang="en-US" sz="6600" dirty="0" err="1">
                <a:latin typeface="Martel Sans" pitchFamily="2" charset="77"/>
                <a:cs typeface="Martel Sans" pitchFamily="2" charset="77"/>
              </a:rPr>
              <a:t>soley</a:t>
            </a:r>
            <a:r>
              <a:rPr lang="en-US" sz="6600" dirty="0">
                <a:latin typeface="Martel Sans" pitchFamily="2" charset="77"/>
                <a:cs typeface="Martel Sans" pitchFamily="2" charset="77"/>
              </a:rPr>
              <a:t> to college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37273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385;gd53ccf40ff_0_336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53667"/>
            <a:ext cx="24383999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gd53ccf40ff_0_336"/>
          <p:cNvSpPr txBox="1"/>
          <p:nvPr/>
        </p:nvSpPr>
        <p:spPr>
          <a:xfrm>
            <a:off x="3582413" y="5013300"/>
            <a:ext cx="17219172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10000" b="1" i="0" u="none" strike="noStrike" cap="none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Other Resources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7" name="Google Shape;387;gd53ccf40ff_0_3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8" name="Google Shape;388;gd53ccf40ff_0_336"/>
          <p:cNvCxnSpPr/>
          <p:nvPr/>
        </p:nvCxnSpPr>
        <p:spPr>
          <a:xfrm>
            <a:off x="6480811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870494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Guardianship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Someone becomes a legal representative for an adult and takes responsibility for making decisions for them and manages their affairs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" name="Cloud Callout 5">
            <a:extLst>
              <a:ext uri="{FF2B5EF4-FFF2-40B4-BE49-F238E27FC236}">
                <a16:creationId xmlns:a16="http://schemas.microsoft.com/office/drawing/2014/main" id="{EFFEAAEE-2DB3-BE4E-BF37-700E220C63CE}"/>
              </a:ext>
            </a:extLst>
          </p:cNvPr>
          <p:cNvSpPr/>
          <p:nvPr/>
        </p:nvSpPr>
        <p:spPr>
          <a:xfrm>
            <a:off x="9504219" y="5048516"/>
            <a:ext cx="13180562" cy="7240547"/>
          </a:xfrm>
          <a:prstGeom prst="cloudCallout">
            <a:avLst>
              <a:gd name="adj1" fmla="val -59082"/>
              <a:gd name="adj2" fmla="val 60369"/>
            </a:avLst>
          </a:prstGeom>
          <a:solidFill>
            <a:schemeClr val="accent2"/>
          </a:solidFill>
          <a:ln>
            <a:solidFill>
              <a:srgbClr val="003F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rgbClr val="003F4D"/>
                </a:solidFill>
                <a:latin typeface="Martel Sans" pitchFamily="2" charset="77"/>
                <a:cs typeface="Martel Sans" pitchFamily="2" charset="77"/>
              </a:rPr>
              <a:t>Myth: Someone else will automatically become my guardian when I turn 18. </a:t>
            </a:r>
          </a:p>
        </p:txBody>
      </p:sp>
    </p:spTree>
    <p:extLst>
      <p:ext uri="{BB962C8B-B14F-4D97-AF65-F5344CB8AC3E}">
        <p14:creationId xmlns:p14="http://schemas.microsoft.com/office/powerpoint/2010/main" val="182704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Guardianship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19687897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5900" dirty="0">
                <a:latin typeface="Martel Sans" pitchFamily="2" charset="77"/>
                <a:cs typeface="Martel Sans" pitchFamily="2" charset="77"/>
              </a:rPr>
              <a:t>Someone becomes a legal representative for an adult and takes responsibility for making decisions for them and manages their affairs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9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5900" dirty="0">
                <a:latin typeface="Martel Sans" pitchFamily="2" charset="77"/>
                <a:cs typeface="Martel Sans" pitchFamily="2" charset="77"/>
              </a:rPr>
              <a:t>After 18</a:t>
            </a:r>
            <a:r>
              <a:rPr lang="en-US" sz="5900" baseline="30000" dirty="0">
                <a:latin typeface="Martel Sans" pitchFamily="2" charset="77"/>
                <a:cs typeface="Martel Sans" pitchFamily="2" charset="77"/>
              </a:rPr>
              <a:t>th</a:t>
            </a:r>
            <a:r>
              <a:rPr lang="en-US" sz="5900" dirty="0">
                <a:latin typeface="Martel Sans" pitchFamily="2" charset="77"/>
                <a:cs typeface="Martel Sans" pitchFamily="2" charset="77"/>
              </a:rPr>
              <a:t> birthday, not automatic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9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5900" dirty="0">
                <a:latin typeface="Martel Sans" pitchFamily="2" charset="77"/>
                <a:cs typeface="Martel Sans" pitchFamily="2" charset="77"/>
              </a:rPr>
              <a:t>Legal process deems person “incapacitated”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9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5900" dirty="0">
                <a:latin typeface="Martel Sans" pitchFamily="2" charset="77"/>
                <a:cs typeface="Martel Sans" pitchFamily="2" charset="77"/>
              </a:rPr>
              <a:t>May impact which colleges you can access, some inclusive higher education options require students to be their own guardian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0" indent="0">
              <a:lnSpc>
                <a:spcPct val="177142"/>
              </a:lnSpc>
              <a:spcBef>
                <a:spcPts val="0"/>
              </a:spcBef>
              <a:buSzPts val="3500"/>
              <a:buNone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0773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Less Restrictive Alternatives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Power of Attorney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Representative Payee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Conservatorship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The Arc is a great resource to learn more about these options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Find your local chapter in the additional resources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0" indent="0">
              <a:lnSpc>
                <a:spcPct val="177142"/>
              </a:lnSpc>
              <a:spcBef>
                <a:spcPts val="0"/>
              </a:spcBef>
              <a:buSzPts val="3500"/>
              <a:buNone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24178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Healthcare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" name="Cloud Callout 5">
            <a:extLst>
              <a:ext uri="{FF2B5EF4-FFF2-40B4-BE49-F238E27FC236}">
                <a16:creationId xmlns:a16="http://schemas.microsoft.com/office/drawing/2014/main" id="{80B7C362-971B-7245-8BEC-6F75C7438469}"/>
              </a:ext>
            </a:extLst>
          </p:cNvPr>
          <p:cNvSpPr/>
          <p:nvPr/>
        </p:nvSpPr>
        <p:spPr>
          <a:xfrm>
            <a:off x="5846619" y="3649488"/>
            <a:ext cx="13180562" cy="7240547"/>
          </a:xfrm>
          <a:prstGeom prst="cloudCallout">
            <a:avLst>
              <a:gd name="adj1" fmla="val -59082"/>
              <a:gd name="adj2" fmla="val 60369"/>
            </a:avLst>
          </a:prstGeom>
          <a:solidFill>
            <a:schemeClr val="accent2"/>
          </a:solidFill>
          <a:ln>
            <a:solidFill>
              <a:srgbClr val="003F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rgbClr val="003F4D"/>
                </a:solidFill>
                <a:latin typeface="Martel Sans" pitchFamily="2" charset="77"/>
                <a:cs typeface="Martel Sans" pitchFamily="2" charset="77"/>
              </a:rPr>
              <a:t>Myth: I will not have health insurance if I go to college. </a:t>
            </a:r>
          </a:p>
        </p:txBody>
      </p:sp>
    </p:spTree>
    <p:extLst>
      <p:ext uri="{BB962C8B-B14F-4D97-AF65-F5344CB8AC3E}">
        <p14:creationId xmlns:p14="http://schemas.microsoft.com/office/powerpoint/2010/main" val="312935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ge3c6e7bdf1_0_22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26829"/>
            <a:ext cx="24383998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ge3c6e7bdf1_0_22"/>
          <p:cNvSpPr txBox="1"/>
          <p:nvPr/>
        </p:nvSpPr>
        <p:spPr>
          <a:xfrm>
            <a:off x="659125" y="5013300"/>
            <a:ext cx="24827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9700" b="1" i="0" u="none" strike="noStrike" cap="none" dirty="0">
                <a:solidFill>
                  <a:schemeClr val="lt1"/>
                </a:solidFill>
                <a:latin typeface="Martel Sans"/>
                <a:cs typeface="Martel Sans"/>
                <a:sym typeface="Martel Sans"/>
              </a:rPr>
              <a:t>Benefits Counseling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ge3c6e7bdf1_0_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0" name="Google Shape;150;ge3c6e7bdf1_0_22"/>
          <p:cNvCxnSpPr/>
          <p:nvPr/>
        </p:nvCxnSpPr>
        <p:spPr>
          <a:xfrm>
            <a:off x="7361436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dirty="0">
                <a:latin typeface="Martel Sans"/>
                <a:ea typeface="Martel Sans"/>
                <a:cs typeface="Martel Sans"/>
                <a:sym typeface="Martel Sans"/>
              </a:rPr>
              <a:t>Healthcare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7" name="Google Shape;116;gd53ccf40ff_0_305">
            <a:extLst>
              <a:ext uri="{FF2B5EF4-FFF2-40B4-BE49-F238E27FC236}">
                <a16:creationId xmlns:a16="http://schemas.microsoft.com/office/drawing/2014/main" id="{F0B16423-E227-5A41-A1B5-B6D7DC176345}"/>
              </a:ext>
            </a:extLst>
          </p:cNvPr>
          <p:cNvSpPr txBox="1">
            <a:spLocks/>
          </p:cNvSpPr>
          <p:nvPr/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60350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Pathways to Medicaid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Ex: </a:t>
            </a:r>
            <a:r>
              <a:rPr lang="en-US" dirty="0">
                <a:latin typeface="Martel Sans" pitchFamily="2" charset="77"/>
                <a:cs typeface="Martel Sans" pitchFamily="2" charset="77"/>
              </a:rPr>
              <a:t>Medicaid Buy-In program for Working Adults with Disabilities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Benefits Counselors can help navigate this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000" dirty="0">
              <a:latin typeface="Martel Sans" pitchFamily="2" charset="77"/>
              <a:cs typeface="Martel Sans" pitchFamily="2" charset="77"/>
            </a:endParaRPr>
          </a:p>
          <a:p>
            <a:pPr marL="0" indent="0">
              <a:lnSpc>
                <a:spcPct val="177142"/>
              </a:lnSpc>
              <a:spcBef>
                <a:spcPts val="0"/>
              </a:spcBef>
              <a:buSzPts val="3500"/>
              <a:buFont typeface="Helvetica Neue"/>
              <a:buNone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8048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" name="Google Shape;393;gd53ccf40ff_0_349" descr="IN-logo-Color-on-Spruce-01.jpg"/>
          <p:cNvPicPr preferRelativeResize="0"/>
          <p:nvPr/>
        </p:nvPicPr>
        <p:blipFill rotWithShape="1">
          <a:blip r:embed="rId3">
            <a:alphaModFix/>
          </a:blip>
          <a:srcRect b="69845"/>
          <a:stretch/>
        </p:blipFill>
        <p:spPr>
          <a:xfrm>
            <a:off x="0" y="-53667"/>
            <a:ext cx="24383999" cy="13769666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gd53ccf40ff_0_349"/>
          <p:cNvSpPr txBox="1"/>
          <p:nvPr/>
        </p:nvSpPr>
        <p:spPr>
          <a:xfrm>
            <a:off x="2950350" y="5013400"/>
            <a:ext cx="18267001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Font typeface="Martel Sans"/>
              <a:buNone/>
            </a:pPr>
            <a:r>
              <a:rPr lang="en-US" sz="10000" b="1" i="0" u="none" strike="noStrike" cap="none" dirty="0">
                <a:solidFill>
                  <a:schemeClr val="lt1"/>
                </a:solidFill>
                <a:latin typeface="Martel Sans"/>
                <a:ea typeface="Martel Sans"/>
                <a:cs typeface="Martel Sans"/>
                <a:sym typeface="Martel Sans"/>
              </a:rPr>
              <a:t>Conclusion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5" name="Google Shape;395;gd53ccf40ff_0_3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69522" y="11277600"/>
            <a:ext cx="3253089" cy="1619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6" name="Google Shape;396;gd53ccf40ff_0_349"/>
          <p:cNvCxnSpPr/>
          <p:nvPr/>
        </p:nvCxnSpPr>
        <p:spPr>
          <a:xfrm>
            <a:off x="6480811" y="6858000"/>
            <a:ext cx="114225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38667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What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33719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Benefits: Government funded programs that are provided to people based on a characteristic such as disability or financial need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dirty="0">
                <a:latin typeface="Martel Sans" pitchFamily="2" charset="77"/>
                <a:cs typeface="Martel Sans" pitchFamily="2" charset="77"/>
              </a:rPr>
              <a:t>Supplemental Security Income (SSI)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dirty="0">
                <a:latin typeface="Martel Sans" pitchFamily="2" charset="77"/>
                <a:cs typeface="Martel Sans" pitchFamily="2" charset="77"/>
              </a:rPr>
              <a:t>Supplemental Nutrition Assistance Program (SNAP)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dirty="0">
                <a:latin typeface="Martel Sans" pitchFamily="2" charset="77"/>
                <a:cs typeface="Martel Sans" pitchFamily="2" charset="77"/>
              </a:rPr>
              <a:t>Housing Assistance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dirty="0">
                <a:latin typeface="Martel Sans" pitchFamily="2" charset="77"/>
                <a:cs typeface="Martel Sans" pitchFamily="2" charset="77"/>
              </a:rPr>
              <a:t>Medicaid, Medicare</a:t>
            </a:r>
          </a:p>
          <a:p>
            <a:pPr marL="1143000" lvl="1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dirty="0">
                <a:latin typeface="Martel Sans" pitchFamily="2" charset="77"/>
                <a:cs typeface="Martel Sans" pitchFamily="2" charset="77"/>
              </a:rPr>
              <a:t>And more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Benefits Counseling: Helps individuals with disabilities and their families understand how employment and other life decisions will impact their benefits</a:t>
            </a:r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5525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Who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Individuals with disabilities and their families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Receive SSI, SSDI, or are connected to the Division of Vocational Rehabilitation  </a:t>
            </a: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26366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When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Starting at age 14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Recommended for anyone transition age (14-24 years old) 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6600" dirty="0">
              <a:latin typeface="Martel Sans" pitchFamily="2" charset="77"/>
              <a:cs typeface="Martel Sans" pitchFamily="2" charset="77"/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600" dirty="0">
                <a:latin typeface="Martel Sans" pitchFamily="2" charset="77"/>
                <a:cs typeface="Martel Sans" pitchFamily="2" charset="77"/>
              </a:rPr>
              <a:t>Anytime you are considering a major life choice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College, work, marriage, etc.</a:t>
            </a: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63829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3" name="Cloud Callout 2">
            <a:extLst>
              <a:ext uri="{FF2B5EF4-FFF2-40B4-BE49-F238E27FC236}">
                <a16:creationId xmlns:a16="http://schemas.microsoft.com/office/drawing/2014/main" id="{7E0C4AAC-E30F-0942-ADA8-A560810E4A1C}"/>
              </a:ext>
            </a:extLst>
          </p:cNvPr>
          <p:cNvSpPr/>
          <p:nvPr/>
        </p:nvSpPr>
        <p:spPr>
          <a:xfrm>
            <a:off x="5486400" y="3251218"/>
            <a:ext cx="11268635" cy="8260010"/>
          </a:xfrm>
          <a:prstGeom prst="cloudCallout">
            <a:avLst>
              <a:gd name="adj1" fmla="val -55929"/>
              <a:gd name="adj2" fmla="val 68788"/>
            </a:avLst>
          </a:prstGeom>
          <a:solidFill>
            <a:schemeClr val="accent2"/>
          </a:solidFill>
          <a:ln>
            <a:solidFill>
              <a:srgbClr val="003F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solidFill>
                  <a:srgbClr val="003F4D"/>
                </a:solidFill>
                <a:latin typeface="Martel Sans" pitchFamily="2" charset="77"/>
                <a:cs typeface="Martel Sans" pitchFamily="2" charset="77"/>
              </a:rPr>
              <a:t>Myth: Starting to work will result in automatic loss of benefits</a:t>
            </a:r>
          </a:p>
        </p:txBody>
      </p:sp>
    </p:spTree>
    <p:extLst>
      <p:ext uri="{BB962C8B-B14F-4D97-AF65-F5344CB8AC3E}">
        <p14:creationId xmlns:p14="http://schemas.microsoft.com/office/powerpoint/2010/main" val="390199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53ccf40ff_0_305"/>
          <p:cNvSpPr txBox="1">
            <a:spLocks noGrp="1"/>
          </p:cNvSpPr>
          <p:nvPr>
            <p:ph type="ctrTitle" idx="4294967295"/>
          </p:nvPr>
        </p:nvSpPr>
        <p:spPr>
          <a:xfrm>
            <a:off x="1206498" y="860127"/>
            <a:ext cx="21971100" cy="18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Martel Sans"/>
              <a:buNone/>
            </a:pPr>
            <a:r>
              <a:rPr lang="en-US" sz="11600" b="1" i="0" u="none" strike="noStrike" cap="none" dirty="0">
                <a:solidFill>
                  <a:srgbClr val="000000"/>
                </a:solidFill>
                <a:latin typeface="Martel Sans"/>
                <a:ea typeface="Martel Sans"/>
                <a:cs typeface="Martel Sans"/>
                <a:sym typeface="Martel Sans"/>
              </a:rPr>
              <a:t>Benefits Counseling: Why</a:t>
            </a:r>
            <a:endParaRPr sz="11600" b="1" i="0" u="none" strike="noStrike" cap="none" dirty="0">
              <a:solidFill>
                <a:srgbClr val="000000"/>
              </a:solidFill>
              <a:latin typeface="Martel Sans"/>
              <a:ea typeface="Martel Sans"/>
              <a:cs typeface="Martel Sans"/>
              <a:sym typeface="Martel Sans"/>
            </a:endParaRPr>
          </a:p>
        </p:txBody>
      </p:sp>
      <p:sp>
        <p:nvSpPr>
          <p:cNvPr id="116" name="Google Shape;116;gd53ccf40ff_0_305"/>
          <p:cNvSpPr txBox="1">
            <a:spLocks noGrp="1"/>
          </p:cNvSpPr>
          <p:nvPr>
            <p:ph type="subTitle" idx="4294967295"/>
          </p:nvPr>
        </p:nvSpPr>
        <p:spPr>
          <a:xfrm>
            <a:off x="1204758" y="3432754"/>
            <a:ext cx="21972840" cy="9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Understand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the benefits you are receiving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how earned income impacts your benefits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reporting requirements for benefits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r>
              <a:rPr lang="en-US" sz="6000" dirty="0">
                <a:latin typeface="Martel Sans" pitchFamily="2" charset="77"/>
                <a:cs typeface="Martel Sans" pitchFamily="2" charset="77"/>
              </a:rPr>
              <a:t>how to save money for self-sufficiency </a:t>
            </a:r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SzPts val="3500"/>
              <a:buNone/>
            </a:pPr>
            <a:endParaRPr lang="en-US" sz="5200" dirty="0"/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1600200" lvl="2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buSzPts val="3500"/>
            </a:pPr>
            <a:endParaRPr lang="en-US" sz="5200" dirty="0"/>
          </a:p>
          <a:p>
            <a:pPr marL="685800" indent="-685800">
              <a:lnSpc>
                <a:spcPct val="177142"/>
              </a:lnSpc>
              <a:spcBef>
                <a:spcPts val="0"/>
              </a:spcBef>
              <a:buSzPts val="3500"/>
            </a:pPr>
            <a:endParaRPr lang="en-US" sz="5200" dirty="0">
              <a:solidFill>
                <a:srgbClr val="212121"/>
              </a:solidFill>
              <a:latin typeface="Martel Sans Light"/>
              <a:ea typeface="Martel Sans Light"/>
              <a:cs typeface="Martel Sans Light"/>
              <a:sym typeface="Martel Sans Light"/>
            </a:endParaRPr>
          </a:p>
        </p:txBody>
      </p:sp>
      <p:pic>
        <p:nvPicPr>
          <p:cNvPr id="117" name="Google Shape;117;gd53ccf40ff_0_305" descr="IN-logo-Spruc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60763" y="11294092"/>
            <a:ext cx="3126942" cy="156178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gd53ccf40ff_0_305"/>
          <p:cNvCxnSpPr/>
          <p:nvPr/>
        </p:nvCxnSpPr>
        <p:spPr>
          <a:xfrm>
            <a:off x="742950" y="2825965"/>
            <a:ext cx="22844700" cy="0"/>
          </a:xfrm>
          <a:prstGeom prst="straightConnector1">
            <a:avLst/>
          </a:prstGeom>
          <a:noFill/>
          <a:ln w="60325" cap="flat" cmpd="sng">
            <a:solidFill>
              <a:srgbClr val="FFC000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60605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987</Words>
  <Application>Microsoft Macintosh PowerPoint</Application>
  <PresentationFormat>Custom</PresentationFormat>
  <Paragraphs>193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Helvetica Neue</vt:lpstr>
      <vt:lpstr>Martel Sans Light</vt:lpstr>
      <vt:lpstr>Courier</vt:lpstr>
      <vt:lpstr>Arial</vt:lpstr>
      <vt:lpstr>Martel Sans</vt:lpstr>
      <vt:lpstr>21_BasicWhite</vt:lpstr>
      <vt:lpstr>PowerPoint Presentation</vt:lpstr>
      <vt:lpstr>Section Five Objectives</vt:lpstr>
      <vt:lpstr>Resources</vt:lpstr>
      <vt:lpstr>PowerPoint Presentation</vt:lpstr>
      <vt:lpstr>Benefits Counseling: What</vt:lpstr>
      <vt:lpstr>Benefits Counseling: Who</vt:lpstr>
      <vt:lpstr>Benefits Counseling: When</vt:lpstr>
      <vt:lpstr>Benefits Counseling: Why</vt:lpstr>
      <vt:lpstr>Benefits Counseling: Why</vt:lpstr>
      <vt:lpstr>Benefits Counseling: Where</vt:lpstr>
      <vt:lpstr>Benefits Counseling &amp; College</vt:lpstr>
      <vt:lpstr>PowerPoint Presentation</vt:lpstr>
      <vt:lpstr>DVR: What </vt:lpstr>
      <vt:lpstr>DVR: Who </vt:lpstr>
      <vt:lpstr>DVR: How to apply </vt:lpstr>
      <vt:lpstr>DVR: When </vt:lpstr>
      <vt:lpstr>DVR: Why </vt:lpstr>
      <vt:lpstr>DVR &amp; College </vt:lpstr>
      <vt:lpstr>DVR Key Take Aways</vt:lpstr>
      <vt:lpstr>PowerPoint Presentation</vt:lpstr>
      <vt:lpstr>CCB: What</vt:lpstr>
      <vt:lpstr>CCB: When</vt:lpstr>
      <vt:lpstr>CCB: When</vt:lpstr>
      <vt:lpstr>CCB: Where</vt:lpstr>
      <vt:lpstr>CCB: Who and How</vt:lpstr>
      <vt:lpstr>CCB: Why</vt:lpstr>
      <vt:lpstr>CCBs &amp; College</vt:lpstr>
      <vt:lpstr>PowerPoint Presentation</vt:lpstr>
      <vt:lpstr>ABLE: What</vt:lpstr>
      <vt:lpstr>ABLE: Who and When</vt:lpstr>
      <vt:lpstr>ABLE: How to apply</vt:lpstr>
      <vt:lpstr>ABLE: Why</vt:lpstr>
      <vt:lpstr>ABLE: Why</vt:lpstr>
      <vt:lpstr>ABLE Accounts &amp; College</vt:lpstr>
      <vt:lpstr>PowerPoint Presentation</vt:lpstr>
      <vt:lpstr>Guardianship</vt:lpstr>
      <vt:lpstr>Guardianship</vt:lpstr>
      <vt:lpstr>Less Restrictive Alternatives</vt:lpstr>
      <vt:lpstr>Healthcare</vt:lpstr>
      <vt:lpstr>Healthcare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Shelby Bates</cp:lastModifiedBy>
  <cp:revision>77</cp:revision>
  <dcterms:modified xsi:type="dcterms:W3CDTF">2021-07-27T19:46:00Z</dcterms:modified>
</cp:coreProperties>
</file>