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61" r:id="rId3"/>
    <p:sldId id="337" r:id="rId4"/>
    <p:sldId id="265" r:id="rId5"/>
    <p:sldId id="376" r:id="rId6"/>
    <p:sldId id="339" r:id="rId7"/>
    <p:sldId id="340" r:id="rId8"/>
    <p:sldId id="341" r:id="rId9"/>
    <p:sldId id="377" r:id="rId10"/>
    <p:sldId id="342" r:id="rId11"/>
    <p:sldId id="343" r:id="rId12"/>
    <p:sldId id="275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78" r:id="rId23"/>
    <p:sldId id="379" r:id="rId24"/>
    <p:sldId id="354" r:id="rId25"/>
    <p:sldId id="355" r:id="rId26"/>
    <p:sldId id="356" r:id="rId27"/>
    <p:sldId id="357" r:id="rId28"/>
    <p:sldId id="283" r:id="rId29"/>
    <p:sldId id="359" r:id="rId30"/>
    <p:sldId id="360" r:id="rId31"/>
    <p:sldId id="361" r:id="rId32"/>
    <p:sldId id="381" r:id="rId33"/>
    <p:sldId id="382" r:id="rId34"/>
    <p:sldId id="384" r:id="rId35"/>
    <p:sldId id="366" r:id="rId36"/>
    <p:sldId id="365" r:id="rId37"/>
    <p:sldId id="388" r:id="rId38"/>
    <p:sldId id="389" r:id="rId39"/>
    <p:sldId id="367" r:id="rId40"/>
    <p:sldId id="390" r:id="rId41"/>
    <p:sldId id="304" r:id="rId42"/>
  </p:sldIdLst>
  <p:sldSz cx="24384000" cy="13716000"/>
  <p:notesSz cx="6858000" cy="9144000"/>
  <p:embeddedFontLst>
    <p:embeddedFont>
      <p:font typeface="Helvetica Neue" panose="02000503000000020004" pitchFamily="2" charset="0"/>
      <p:regular r:id="rId44"/>
      <p:bold r:id="rId45"/>
      <p:italic r:id="rId46"/>
      <p:boldItalic r:id="rId47"/>
    </p:embeddedFont>
    <p:embeddedFont>
      <p:font typeface="Martel Sans" pitchFamily="2" charset="77"/>
      <p:regular r:id="rId48"/>
      <p:bold r:id="rId49"/>
    </p:embeddedFont>
    <p:embeddedFont>
      <p:font typeface="Martel Sans Light" pitchFamily="2" charset="77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9" roundtripDataSignature="AMtx7mj/Fp936vKjXIWuT5fyBIeNNQWb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4D"/>
    <a:srgbClr val="9FD9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68"/>
    <p:restoredTop sz="94620"/>
  </p:normalViewPr>
  <p:slideViewPr>
    <p:cSldViewPr snapToGrid="0" snapToObjects="1">
      <p:cViewPr varScale="1">
        <p:scale>
          <a:sx n="46" d="100"/>
          <a:sy n="46" d="100"/>
        </p:scale>
        <p:origin x="184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79" Type="http://customschemas.google.com/relationships/presentationmetadata" Target="metadata"/><Relationship Id="rId5" Type="http://schemas.openxmlformats.org/officeDocument/2006/relationships/slide" Target="slides/slide4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53675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715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e3c6e7bdf1_0_28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" name="Google Shape;324;ge3c6e7bdf1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80143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805058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20025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194355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63882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23756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57679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d53ccf40ff_0_3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d53ccf40ff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52221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561319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337911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052019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639420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899166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515462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229052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d53ccf40ff_0_3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d53ccf40ff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15361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667395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664528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1605024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495511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513274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668230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d53ccf40ff_0_3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d53ccf40ff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874943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231864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88617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421965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035643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e3c6e7bdf1_0_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ge3c6e7bdf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945337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09914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28383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39761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66574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86409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19962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 1">
  <p:cSld name="TITLE_AND_BODY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e3b730cad5_0_75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1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ge3b730cad5_0_75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100" cy="82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e3b730cad5_0_75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7000" cy="145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3" name="Google Shape;73;ge3b730cad5_0_75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100" cy="1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e3b730cad5_0_7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 descr="IN-logo-Color-on-Spruce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25712" y="-53667"/>
            <a:ext cx="27635424" cy="138234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9;gd53ccf40ff_0_291">
            <a:extLst>
              <a:ext uri="{FF2B5EF4-FFF2-40B4-BE49-F238E27FC236}">
                <a16:creationId xmlns:a16="http://schemas.microsoft.com/office/drawing/2014/main" id="{45AC06D2-90BE-0144-A03E-9E0BE8E0A942}"/>
              </a:ext>
            </a:extLst>
          </p:cNvPr>
          <p:cNvSpPr txBox="1"/>
          <p:nvPr/>
        </p:nvSpPr>
        <p:spPr>
          <a:xfrm>
            <a:off x="-1371600" y="749413"/>
            <a:ext cx="27381312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4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Section 5: You Are Not Alone – 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4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Resources and Partnerships for </a:t>
            </a:r>
            <a:br>
              <a:rPr lang="en-US" sz="94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</a:br>
            <a:r>
              <a:rPr lang="en-US" sz="94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College &amp; Transition Planning</a:t>
            </a:r>
            <a:endParaRPr lang="en-US" sz="9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Counseling: Where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Across the state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List of counselors linked in the video resources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0296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</a:t>
            </a: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 &amp;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 College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How will going to college and getting a job impact my benefits? Will I lose SSI or health insurance?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Get individualized answers to your questions and fears!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63235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ge3c6e7bdf1_0_282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26829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e3c6e7bdf1_0_282"/>
          <p:cNvSpPr txBox="1"/>
          <p:nvPr/>
        </p:nvSpPr>
        <p:spPr>
          <a:xfrm>
            <a:off x="917462" y="4513945"/>
            <a:ext cx="22549074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Division of Vocational Rehabilitation</a:t>
            </a: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i="0" u="none" strike="noStrike" cap="none" dirty="0">
                <a:solidFill>
                  <a:schemeClr val="lt1"/>
                </a:solidFill>
                <a:latin typeface="Martel Sans"/>
                <a:cs typeface="Martel Sans"/>
                <a:sym typeface="Martel Sans"/>
              </a:rPr>
              <a:t>(DVR)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ge3c6e7bdf1_0_2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ge3c6e7bdf1_0_282"/>
          <p:cNvCxnSpPr/>
          <p:nvPr/>
        </p:nvCxnSpPr>
        <p:spPr>
          <a:xfrm>
            <a:off x="7361436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DVR: What 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Helps people with disabilities prepare for, obtain, advance in, and maintain employment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3280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DVR: Who 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Wide range of disabilities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Transition aged youth and adults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2862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DVR: How to apply 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Fill out an application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Schedule an initial appointment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DVR makes an eligibility determination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Meet with your case counselor and make a plan </a:t>
            </a:r>
            <a:endParaRPr lang="en-US" sz="5200" dirty="0"/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5217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DVR: When 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Around age 16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At least 9 months before you plan to start college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7113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DVR: Why 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All things job related!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Continuation of services after high school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386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DVR 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&amp; College 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Possible financial support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Inclusive higher education offices will encourage students to connect to DVR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9273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DVR Key Take </a:t>
            </a:r>
            <a:r>
              <a:rPr lang="en-US" sz="11600" b="1" i="0" u="none" strike="noStrike" cap="none" dirty="0" err="1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Aways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Key resource for all things work related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Start the application process early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Counselors can help you figure out what services are best for you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Get started at </a:t>
            </a:r>
            <a:r>
              <a:rPr lang="en-US" sz="6600" dirty="0" err="1">
                <a:latin typeface="Martel Sans" pitchFamily="2" charset="77"/>
                <a:cs typeface="Martel Sans" pitchFamily="2" charset="77"/>
              </a:rPr>
              <a:t>dvr.colorado.gov</a:t>
            </a: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888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Section </a:t>
            </a: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Five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 Objectives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Name 4 community resources adults with disabilities can utilize to support life after high school. 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For each resource: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State the first step a family needs to take to connect with the resource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Identify the age at which a family can connect to the resource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Describe how it is relevant to college</a:t>
            </a: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gd53ccf40ff_0_336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d53ccf40ff_0_336"/>
          <p:cNvSpPr txBox="1"/>
          <p:nvPr/>
        </p:nvSpPr>
        <p:spPr>
          <a:xfrm>
            <a:off x="2258290" y="4247525"/>
            <a:ext cx="19867417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Community Centered Boards (CCBs)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gd53ccf40ff_0_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gd53ccf40ff_0_336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200477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CCB: What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CCBs are responsible for community services for children with developmental delays and adults with developmental disabilities. A case manager works with you to support you in accessing services and supports to meet your needs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Wide range of services to support qualify of life, community engagement, and independence.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Way to get connected to Medicaid waivers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3009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CCB: When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Early intervention (0-3 years)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Children’s services (3-18)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Adult services (generally 18+)</a:t>
            </a:r>
            <a:endParaRPr lang="en-US" sz="6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Cloud Callout 5">
            <a:extLst>
              <a:ext uri="{FF2B5EF4-FFF2-40B4-BE49-F238E27FC236}">
                <a16:creationId xmlns:a16="http://schemas.microsoft.com/office/drawing/2014/main" id="{DA1BBB1A-58E0-7F4F-808D-BB88D90EDFFA}"/>
              </a:ext>
            </a:extLst>
          </p:cNvPr>
          <p:cNvSpPr/>
          <p:nvPr/>
        </p:nvSpPr>
        <p:spPr>
          <a:xfrm>
            <a:off x="12773891" y="1321555"/>
            <a:ext cx="11268635" cy="8260010"/>
          </a:xfrm>
          <a:prstGeom prst="cloudCallout">
            <a:avLst>
              <a:gd name="adj1" fmla="val -55929"/>
              <a:gd name="adj2" fmla="val 68788"/>
            </a:avLst>
          </a:prstGeom>
          <a:solidFill>
            <a:schemeClr val="accent2"/>
          </a:solidFill>
          <a:ln>
            <a:solidFill>
              <a:srgbClr val="003F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3F4D"/>
                </a:solidFill>
                <a:latin typeface="Martel Sans" pitchFamily="2" charset="77"/>
                <a:cs typeface="Martel Sans" pitchFamily="2" charset="77"/>
              </a:rPr>
              <a:t>Myth: If I stopped services with my CCB a long time ago, I can’t reapply. </a:t>
            </a:r>
          </a:p>
        </p:txBody>
      </p:sp>
    </p:spTree>
    <p:extLst>
      <p:ext uri="{BB962C8B-B14F-4D97-AF65-F5344CB8AC3E}">
        <p14:creationId xmlns:p14="http://schemas.microsoft.com/office/powerpoint/2010/main" val="423361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CCB: When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17194078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Early intervention (0-3 years)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Children’s services (3-18)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Adult services (generally 18+)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You can reenroll for services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200" dirty="0">
                <a:latin typeface="Martel Sans" pitchFamily="2" charset="77"/>
                <a:cs typeface="Martel Sans" pitchFamily="2" charset="77"/>
              </a:rPr>
              <a:t>Try to start the application process about a year before college</a:t>
            </a:r>
            <a:endParaRPr lang="en-US" sz="6200" dirty="0"/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475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CCB: Where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Throughout Colorado, assigned by county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Find yours in the additional resources for this video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5196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CCB: Who and How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Varies by age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Visit your local CCB website to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View their eligibility page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Start the application process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Reach out to an intake staff member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6553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CCB: Why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Get help meeting your unmet needs – there’s a lot of creativity in what services are available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1124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CCBs &amp; College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Support meeting goals for independence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Grocery shopping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Personal hygiene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Public transportation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Many others! </a:t>
            </a:r>
            <a:endParaRPr lang="en-US" sz="60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56397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gd53ccf40ff_0_336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d53ccf40ff_0_336"/>
          <p:cNvSpPr txBox="1"/>
          <p:nvPr/>
        </p:nvSpPr>
        <p:spPr>
          <a:xfrm>
            <a:off x="3582413" y="5013300"/>
            <a:ext cx="17219172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ABLE Accounts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gd53ccf40ff_0_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gd53ccf40ff_0_336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ABLE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: What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Savings and checking accounts for individuals with disabilities and their families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Allows you to save while preserving access to SSI and Medicaid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Can be used to pay for any disability related expense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75428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Resources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Benefits Counseling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Division of Vocational Rehabilitation (DVR)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Community Centered Boards (CCBs)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ABLE Accounts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Guardianship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Healthcare and insurance</a:t>
            </a: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24D72CB-1582-5C44-8840-22B55BE4095F}"/>
              </a:ext>
            </a:extLst>
          </p:cNvPr>
          <p:cNvSpPr txBox="1"/>
          <p:nvPr/>
        </p:nvSpPr>
        <p:spPr>
          <a:xfrm>
            <a:off x="17184163" y="754813"/>
            <a:ext cx="6553200" cy="3662541"/>
          </a:xfrm>
          <a:prstGeom prst="rect">
            <a:avLst/>
          </a:prstGeom>
          <a:solidFill>
            <a:srgbClr val="9FD9DE"/>
          </a:solidFill>
          <a:ln w="25400">
            <a:solidFill>
              <a:srgbClr val="003F4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800" dirty="0">
                <a:latin typeface="Courier" pitchFamily="2" charset="0"/>
                <a:ea typeface="Ayuthaya" pitchFamily="2" charset="-34"/>
                <a:cs typeface="Ayuthaya" pitchFamily="2" charset="-34"/>
              </a:rPr>
              <a:t>See the supplemental resources page for links!</a:t>
            </a:r>
          </a:p>
        </p:txBody>
      </p:sp>
    </p:spTree>
    <p:extLst>
      <p:ext uri="{BB962C8B-B14F-4D97-AF65-F5344CB8AC3E}">
        <p14:creationId xmlns:p14="http://schemas.microsoft.com/office/powerpoint/2010/main" val="401875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ABLE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: Who and When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You’re entitled to SSI or SSDI because of your disability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Your disability was present before age 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8053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ABLE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: How to apply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Quick online application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https://</a:t>
            </a:r>
            <a:r>
              <a:rPr lang="en-US" sz="6000" dirty="0" err="1">
                <a:latin typeface="Martel Sans" pitchFamily="2" charset="77"/>
                <a:cs typeface="Martel Sans" pitchFamily="2" charset="77"/>
              </a:rPr>
              <a:t>www.coloradoable.org</a:t>
            </a:r>
            <a:r>
              <a:rPr lang="en-US" sz="6000" dirty="0">
                <a:latin typeface="Martel Sans" pitchFamily="2" charset="77"/>
                <a:cs typeface="Martel Sans" pitchFamily="2" charset="77"/>
              </a:rPr>
              <a:t>/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4688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ABLE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: Why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Increased financial independence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Cloud Callout 5">
            <a:extLst>
              <a:ext uri="{FF2B5EF4-FFF2-40B4-BE49-F238E27FC236}">
                <a16:creationId xmlns:a16="http://schemas.microsoft.com/office/drawing/2014/main" id="{D15F5FF8-5B72-544E-A73A-961F8CC4AAAA}"/>
              </a:ext>
            </a:extLst>
          </p:cNvPr>
          <p:cNvSpPr/>
          <p:nvPr/>
        </p:nvSpPr>
        <p:spPr>
          <a:xfrm>
            <a:off x="12884728" y="3916574"/>
            <a:ext cx="11046962" cy="7240547"/>
          </a:xfrm>
          <a:prstGeom prst="cloudCallout">
            <a:avLst>
              <a:gd name="adj1" fmla="val -55929"/>
              <a:gd name="adj2" fmla="val 68788"/>
            </a:avLst>
          </a:prstGeom>
          <a:solidFill>
            <a:schemeClr val="accent2"/>
          </a:solidFill>
          <a:ln>
            <a:solidFill>
              <a:srgbClr val="003F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3F4D"/>
                </a:solidFill>
                <a:latin typeface="Martel Sans" pitchFamily="2" charset="77"/>
                <a:cs typeface="Martel Sans" pitchFamily="2" charset="77"/>
              </a:rPr>
              <a:t>Myth: If I have my own bank account, I will lose my benefits. </a:t>
            </a:r>
          </a:p>
        </p:txBody>
      </p:sp>
    </p:spTree>
    <p:extLst>
      <p:ext uri="{BB962C8B-B14F-4D97-AF65-F5344CB8AC3E}">
        <p14:creationId xmlns:p14="http://schemas.microsoft.com/office/powerpoint/2010/main" val="253003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ABLE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: Why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Increased financial independence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Have your own bank account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Ability to pay for your own expenses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4555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ABLE Accounts &amp; College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Alternative to a traditional college savings account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Any disability related expense, including college, but not restricted </a:t>
            </a:r>
            <a:r>
              <a:rPr lang="en-US" sz="6600" dirty="0" err="1">
                <a:latin typeface="Martel Sans" pitchFamily="2" charset="77"/>
                <a:cs typeface="Martel Sans" pitchFamily="2" charset="77"/>
              </a:rPr>
              <a:t>soley</a:t>
            </a:r>
            <a:r>
              <a:rPr lang="en-US" sz="6600" dirty="0">
                <a:latin typeface="Martel Sans" pitchFamily="2" charset="77"/>
                <a:cs typeface="Martel Sans" pitchFamily="2" charset="77"/>
              </a:rPr>
              <a:t> to college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7273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gd53ccf40ff_0_336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d53ccf40ff_0_336"/>
          <p:cNvSpPr txBox="1"/>
          <p:nvPr/>
        </p:nvSpPr>
        <p:spPr>
          <a:xfrm>
            <a:off x="3582413" y="5013300"/>
            <a:ext cx="17219172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Other Resources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gd53ccf40ff_0_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gd53ccf40ff_0_336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87049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Guardianship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Someone becomes a legal representative for an adult and takes responsibility for making decisions for them and manages their affairs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Cloud Callout 5">
            <a:extLst>
              <a:ext uri="{FF2B5EF4-FFF2-40B4-BE49-F238E27FC236}">
                <a16:creationId xmlns:a16="http://schemas.microsoft.com/office/drawing/2014/main" id="{EFFEAAEE-2DB3-BE4E-BF37-700E220C63CE}"/>
              </a:ext>
            </a:extLst>
          </p:cNvPr>
          <p:cNvSpPr/>
          <p:nvPr/>
        </p:nvSpPr>
        <p:spPr>
          <a:xfrm>
            <a:off x="9504219" y="5048516"/>
            <a:ext cx="13180562" cy="7240547"/>
          </a:xfrm>
          <a:prstGeom prst="cloudCallout">
            <a:avLst>
              <a:gd name="adj1" fmla="val -59082"/>
              <a:gd name="adj2" fmla="val 60369"/>
            </a:avLst>
          </a:prstGeom>
          <a:solidFill>
            <a:schemeClr val="accent2"/>
          </a:solidFill>
          <a:ln>
            <a:solidFill>
              <a:srgbClr val="003F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3F4D"/>
                </a:solidFill>
                <a:latin typeface="Martel Sans" pitchFamily="2" charset="77"/>
                <a:cs typeface="Martel Sans" pitchFamily="2" charset="77"/>
              </a:rPr>
              <a:t>Myth: Someone else will automatically become my guardian when I turn 18. </a:t>
            </a:r>
          </a:p>
        </p:txBody>
      </p:sp>
    </p:spTree>
    <p:extLst>
      <p:ext uri="{BB962C8B-B14F-4D97-AF65-F5344CB8AC3E}">
        <p14:creationId xmlns:p14="http://schemas.microsoft.com/office/powerpoint/2010/main" val="182704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Guardianship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19687897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900" dirty="0">
                <a:latin typeface="Martel Sans" pitchFamily="2" charset="77"/>
                <a:cs typeface="Martel Sans" pitchFamily="2" charset="77"/>
              </a:rPr>
              <a:t>Someone becomes a legal representative for an adult and takes responsibility for making decisions for them and manages their affairs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9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900" dirty="0">
                <a:latin typeface="Martel Sans" pitchFamily="2" charset="77"/>
                <a:cs typeface="Martel Sans" pitchFamily="2" charset="77"/>
              </a:rPr>
              <a:t>After 18</a:t>
            </a:r>
            <a:r>
              <a:rPr lang="en-US" sz="5900" baseline="30000" dirty="0">
                <a:latin typeface="Martel Sans" pitchFamily="2" charset="77"/>
                <a:cs typeface="Martel Sans" pitchFamily="2" charset="77"/>
              </a:rPr>
              <a:t>th</a:t>
            </a:r>
            <a:r>
              <a:rPr lang="en-US" sz="5900" dirty="0">
                <a:latin typeface="Martel Sans" pitchFamily="2" charset="77"/>
                <a:cs typeface="Martel Sans" pitchFamily="2" charset="77"/>
              </a:rPr>
              <a:t> birthday, not automatic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9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900" dirty="0">
                <a:latin typeface="Martel Sans" pitchFamily="2" charset="77"/>
                <a:cs typeface="Martel Sans" pitchFamily="2" charset="77"/>
              </a:rPr>
              <a:t>Legal process deems person “incapacitated”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9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900" dirty="0">
                <a:latin typeface="Martel Sans" pitchFamily="2" charset="77"/>
                <a:cs typeface="Martel Sans" pitchFamily="2" charset="77"/>
              </a:rPr>
              <a:t>May impact which colleges you can access, some inclusive higher education options require students to be their own guardian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773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Less Restrictive Alternatives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Power of Attorney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Representative Payee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Conservatorship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The Arc is a great resource to learn more about these options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Find your local chapter in the additional resources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4178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Healthcare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Cloud Callout 5">
            <a:extLst>
              <a:ext uri="{FF2B5EF4-FFF2-40B4-BE49-F238E27FC236}">
                <a16:creationId xmlns:a16="http://schemas.microsoft.com/office/drawing/2014/main" id="{80B7C362-971B-7245-8BEC-6F75C7438469}"/>
              </a:ext>
            </a:extLst>
          </p:cNvPr>
          <p:cNvSpPr/>
          <p:nvPr/>
        </p:nvSpPr>
        <p:spPr>
          <a:xfrm>
            <a:off x="5846619" y="3649488"/>
            <a:ext cx="13180562" cy="7240547"/>
          </a:xfrm>
          <a:prstGeom prst="cloudCallout">
            <a:avLst>
              <a:gd name="adj1" fmla="val -59082"/>
              <a:gd name="adj2" fmla="val 60369"/>
            </a:avLst>
          </a:prstGeom>
          <a:solidFill>
            <a:schemeClr val="accent2"/>
          </a:solidFill>
          <a:ln>
            <a:solidFill>
              <a:srgbClr val="003F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3F4D"/>
                </a:solidFill>
                <a:latin typeface="Martel Sans" pitchFamily="2" charset="77"/>
                <a:cs typeface="Martel Sans" pitchFamily="2" charset="77"/>
              </a:rPr>
              <a:t>Myth: I will not have health insurance if I go to college. </a:t>
            </a:r>
          </a:p>
        </p:txBody>
      </p:sp>
    </p:spTree>
    <p:extLst>
      <p:ext uri="{BB962C8B-B14F-4D97-AF65-F5344CB8AC3E}">
        <p14:creationId xmlns:p14="http://schemas.microsoft.com/office/powerpoint/2010/main" val="312935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e3c6e7bdf1_0_22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26829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e3c6e7bdf1_0_22"/>
          <p:cNvSpPr txBox="1"/>
          <p:nvPr/>
        </p:nvSpPr>
        <p:spPr>
          <a:xfrm>
            <a:off x="659125" y="5013300"/>
            <a:ext cx="24827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i="0" u="none" strike="noStrike" cap="none" dirty="0">
                <a:solidFill>
                  <a:schemeClr val="lt1"/>
                </a:solidFill>
                <a:latin typeface="Martel Sans"/>
                <a:cs typeface="Martel Sans"/>
                <a:sym typeface="Martel Sans"/>
              </a:rPr>
              <a:t>Benefits Counseling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ge3c6e7bdf1_0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ge3c6e7bdf1_0_22"/>
          <p:cNvCxnSpPr/>
          <p:nvPr/>
        </p:nvCxnSpPr>
        <p:spPr>
          <a:xfrm>
            <a:off x="7361436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Healthcare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" name="Google Shape;116;gd53ccf40ff_0_305">
            <a:extLst>
              <a:ext uri="{FF2B5EF4-FFF2-40B4-BE49-F238E27FC236}">
                <a16:creationId xmlns:a16="http://schemas.microsoft.com/office/drawing/2014/main" id="{F0B16423-E227-5A41-A1B5-B6D7DC176345}"/>
              </a:ext>
            </a:extLst>
          </p:cNvPr>
          <p:cNvSpPr txBox="1">
            <a:spLocks/>
          </p:cNvSpPr>
          <p:nvPr/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Pathways to Medicaid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Ex: </a:t>
            </a:r>
            <a:r>
              <a:rPr lang="en-US" dirty="0">
                <a:latin typeface="Martel Sans" pitchFamily="2" charset="77"/>
                <a:cs typeface="Martel Sans" pitchFamily="2" charset="77"/>
              </a:rPr>
              <a:t>Medicaid Buy-In program for Working Adults with Disabilities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Benefits Counselors can help navigate this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Font typeface="Helvetica Neue"/>
              <a:buNone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5804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2950350" y="501340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Conclusion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86672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Counseling: What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33719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Benefits: Government funded programs that are provided to people based on a characteristic such as disability or financial need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dirty="0">
                <a:latin typeface="Martel Sans" pitchFamily="2" charset="77"/>
                <a:cs typeface="Martel Sans" pitchFamily="2" charset="77"/>
              </a:rPr>
              <a:t>Supplemental Security Income (SSI)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dirty="0">
                <a:latin typeface="Martel Sans" pitchFamily="2" charset="77"/>
                <a:cs typeface="Martel Sans" pitchFamily="2" charset="77"/>
              </a:rPr>
              <a:t>Supplemental Nutrition Assistance Program (SNAP)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dirty="0">
                <a:latin typeface="Martel Sans" pitchFamily="2" charset="77"/>
                <a:cs typeface="Martel Sans" pitchFamily="2" charset="77"/>
              </a:rPr>
              <a:t>Housing Assistance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dirty="0">
                <a:latin typeface="Martel Sans" pitchFamily="2" charset="77"/>
                <a:cs typeface="Martel Sans" pitchFamily="2" charset="77"/>
              </a:rPr>
              <a:t>Medicaid, Medicare</a:t>
            </a:r>
          </a:p>
          <a:p>
            <a:pPr marL="1143000" lvl="1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dirty="0">
                <a:latin typeface="Martel Sans" pitchFamily="2" charset="77"/>
                <a:cs typeface="Martel Sans" pitchFamily="2" charset="77"/>
              </a:rPr>
              <a:t>And more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Benefits Counseling: Helps individuals with disabilities and their families understand how employment and other life decisions will impact their benefits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5525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Counseling: Who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Individuals with disabilities and their families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Receive SSI, SSDI, or are connected to the Division of Vocational Rehabilitation  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636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Counseling: When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Starting at age 14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Recommended for anyone transition age (14-24 years old)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6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600" dirty="0">
                <a:latin typeface="Martel Sans" pitchFamily="2" charset="77"/>
                <a:cs typeface="Martel Sans" pitchFamily="2" charset="77"/>
              </a:rPr>
              <a:t>Anytime you are considering a major life choice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College, work, marriage, etc.</a:t>
            </a: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63829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Counseling: Why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3" name="Cloud Callout 2">
            <a:extLst>
              <a:ext uri="{FF2B5EF4-FFF2-40B4-BE49-F238E27FC236}">
                <a16:creationId xmlns:a16="http://schemas.microsoft.com/office/drawing/2014/main" id="{7E0C4AAC-E30F-0942-ADA8-A560810E4A1C}"/>
              </a:ext>
            </a:extLst>
          </p:cNvPr>
          <p:cNvSpPr/>
          <p:nvPr/>
        </p:nvSpPr>
        <p:spPr>
          <a:xfrm>
            <a:off x="5486400" y="3251218"/>
            <a:ext cx="11268635" cy="8260010"/>
          </a:xfrm>
          <a:prstGeom prst="cloudCallout">
            <a:avLst>
              <a:gd name="adj1" fmla="val -55929"/>
              <a:gd name="adj2" fmla="val 68788"/>
            </a:avLst>
          </a:prstGeom>
          <a:solidFill>
            <a:schemeClr val="accent2"/>
          </a:solidFill>
          <a:ln>
            <a:solidFill>
              <a:srgbClr val="003F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3F4D"/>
                </a:solidFill>
                <a:latin typeface="Martel Sans" pitchFamily="2" charset="77"/>
                <a:cs typeface="Martel Sans" pitchFamily="2" charset="77"/>
              </a:rPr>
              <a:t>Myth: Starting to work will result in automatic loss of benefits</a:t>
            </a:r>
          </a:p>
        </p:txBody>
      </p:sp>
    </p:spTree>
    <p:extLst>
      <p:ext uri="{BB962C8B-B14F-4D97-AF65-F5344CB8AC3E}">
        <p14:creationId xmlns:p14="http://schemas.microsoft.com/office/powerpoint/2010/main" val="390199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Benefits Counseling: Why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Understand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the benefits you are receiving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how earned income impacts your benefits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reporting requirements for benefits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how to save money for self-sufficiency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0605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987</Words>
  <Application>Microsoft Macintosh PowerPoint</Application>
  <PresentationFormat>Custom</PresentationFormat>
  <Paragraphs>193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Helvetica Neue</vt:lpstr>
      <vt:lpstr>Martel Sans Light</vt:lpstr>
      <vt:lpstr>Courier</vt:lpstr>
      <vt:lpstr>Arial</vt:lpstr>
      <vt:lpstr>Martel Sans</vt:lpstr>
      <vt:lpstr>21_BasicWhite</vt:lpstr>
      <vt:lpstr>PowerPoint Presentation</vt:lpstr>
      <vt:lpstr>Section Five Objectives</vt:lpstr>
      <vt:lpstr>Resources</vt:lpstr>
      <vt:lpstr>PowerPoint Presentation</vt:lpstr>
      <vt:lpstr>Benefits Counseling: What</vt:lpstr>
      <vt:lpstr>Benefits Counseling: Who</vt:lpstr>
      <vt:lpstr>Benefits Counseling: When</vt:lpstr>
      <vt:lpstr>Benefits Counseling: Why</vt:lpstr>
      <vt:lpstr>Benefits Counseling: Why</vt:lpstr>
      <vt:lpstr>Benefits Counseling: Where</vt:lpstr>
      <vt:lpstr>Benefits Counseling &amp; College</vt:lpstr>
      <vt:lpstr>PowerPoint Presentation</vt:lpstr>
      <vt:lpstr>DVR: What </vt:lpstr>
      <vt:lpstr>DVR: Who </vt:lpstr>
      <vt:lpstr>DVR: How to apply </vt:lpstr>
      <vt:lpstr>DVR: When </vt:lpstr>
      <vt:lpstr>DVR: Why </vt:lpstr>
      <vt:lpstr>DVR &amp; College </vt:lpstr>
      <vt:lpstr>DVR Key Take Aways</vt:lpstr>
      <vt:lpstr>PowerPoint Presentation</vt:lpstr>
      <vt:lpstr>CCB: What</vt:lpstr>
      <vt:lpstr>CCB: When</vt:lpstr>
      <vt:lpstr>CCB: When</vt:lpstr>
      <vt:lpstr>CCB: Where</vt:lpstr>
      <vt:lpstr>CCB: Who and How</vt:lpstr>
      <vt:lpstr>CCB: Why</vt:lpstr>
      <vt:lpstr>CCBs &amp; College</vt:lpstr>
      <vt:lpstr>PowerPoint Presentation</vt:lpstr>
      <vt:lpstr>ABLE: What</vt:lpstr>
      <vt:lpstr>ABLE: Who and When</vt:lpstr>
      <vt:lpstr>ABLE: How to apply</vt:lpstr>
      <vt:lpstr>ABLE: Why</vt:lpstr>
      <vt:lpstr>ABLE: Why</vt:lpstr>
      <vt:lpstr>ABLE Accounts &amp; College</vt:lpstr>
      <vt:lpstr>PowerPoint Presentation</vt:lpstr>
      <vt:lpstr>Guardianship</vt:lpstr>
      <vt:lpstr>Guardianship</vt:lpstr>
      <vt:lpstr>Less Restrictive Alternatives</vt:lpstr>
      <vt:lpstr>Healthcare</vt:lpstr>
      <vt:lpstr>Healthcare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Shelby Bates</cp:lastModifiedBy>
  <cp:revision>77</cp:revision>
  <dcterms:modified xsi:type="dcterms:W3CDTF">2021-07-27T19:46:00Z</dcterms:modified>
</cp:coreProperties>
</file>