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7"/>
  </p:notesMasterIdLst>
  <p:sldIdLst>
    <p:sldId id="256" r:id="rId2"/>
    <p:sldId id="320" r:id="rId3"/>
    <p:sldId id="324" r:id="rId4"/>
    <p:sldId id="382" r:id="rId5"/>
    <p:sldId id="262" r:id="rId6"/>
    <p:sldId id="383" r:id="rId7"/>
    <p:sldId id="322" r:id="rId8"/>
    <p:sldId id="325" r:id="rId9"/>
    <p:sldId id="267" r:id="rId10"/>
    <p:sldId id="327" r:id="rId11"/>
    <p:sldId id="326" r:id="rId12"/>
    <p:sldId id="330" r:id="rId13"/>
    <p:sldId id="331" r:id="rId14"/>
    <p:sldId id="300" r:id="rId15"/>
    <p:sldId id="332" r:id="rId16"/>
    <p:sldId id="275" r:id="rId17"/>
    <p:sldId id="386" r:id="rId18"/>
    <p:sldId id="336" r:id="rId19"/>
    <p:sldId id="276" r:id="rId20"/>
    <p:sldId id="274" r:id="rId21"/>
    <p:sldId id="341" r:id="rId22"/>
    <p:sldId id="346" r:id="rId23"/>
    <p:sldId id="380" r:id="rId24"/>
    <p:sldId id="289" r:id="rId25"/>
    <p:sldId id="347" r:id="rId26"/>
    <p:sldId id="348" r:id="rId27"/>
    <p:sldId id="350" r:id="rId28"/>
    <p:sldId id="356" r:id="rId29"/>
    <p:sldId id="355" r:id="rId30"/>
    <p:sldId id="363" r:id="rId31"/>
    <p:sldId id="390" r:id="rId32"/>
    <p:sldId id="308" r:id="rId33"/>
    <p:sldId id="379" r:id="rId34"/>
    <p:sldId id="375" r:id="rId35"/>
    <p:sldId id="381" r:id="rId36"/>
  </p:sldIdLst>
  <p:sldSz cx="24384000" cy="13716000"/>
  <p:notesSz cx="6858000" cy="9144000"/>
  <p:embeddedFontLst>
    <p:embeddedFont>
      <p:font typeface="Helvetica Neue" panose="02000503000000020004" pitchFamily="2" charset="0"/>
      <p:regular r:id="rId38"/>
      <p:bold r:id="rId39"/>
      <p:italic r:id="rId40"/>
      <p:boldItalic r:id="rId41"/>
    </p:embeddedFont>
    <p:embeddedFont>
      <p:font typeface="Martel Sans" pitchFamily="2" charset="77"/>
      <p:regular r:id="rId42"/>
      <p:bold r:id="rId43"/>
    </p:embeddedFont>
    <p:embeddedFont>
      <p:font typeface="Martel Sans Light" pitchFamily="2" charset="77"/>
      <p:regular r:id="rId44"/>
      <p:bold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3" roundtripDataSignature="AMtx7mjT1WyX1vYydB2oHTRb9TuDQ1+t6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D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18"/>
    <p:restoredTop sz="94620"/>
  </p:normalViewPr>
  <p:slideViewPr>
    <p:cSldViewPr snapToGrid="0" snapToObjects="1">
      <p:cViewPr varScale="1">
        <p:scale>
          <a:sx n="49" d="100"/>
          <a:sy n="49" d="100"/>
        </p:scale>
        <p:origin x="248" y="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84"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8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8" Type="http://schemas.openxmlformats.org/officeDocument/2006/relationships/slide" Target="slides/slide7.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font" Target="fonts/font4.fntdata"/><Relationship Id="rId83"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83" name="Google Shape;8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e4b1265daa_0_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35" name="Google Shape;135;ge4b1265daa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052052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e3c6e7bdf1_0_12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293" name="Google Shape;293;ge3c6e7bdf1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462822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e4b1265daa_0_12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299" name="Google Shape;299;ge4b1265daa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275568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e4b1265daa_0_12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299" name="Google Shape;299;ge4b1265daa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953840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e4ca381453_0_2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607" name="Google Shape;607;ge4ca381453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268862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e4ca381453_0_2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607" name="Google Shape;607;ge4ca381453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105025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e4b1265daa_0_12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299" name="Google Shape;299;ge4b1265daa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e4b1265daa_0_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35" name="Google Shape;135;ge4b1265daa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644229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e4b1265daa_0_13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307" name="Google Shape;307;ge4b1265daa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896236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e4b1265daa_0_13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307" name="Google Shape;307;ge4b1265daa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d53ccf40ff_0_30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03" name="Google Shape;103;gd53ccf40ff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75529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e3c6e7bdf1_0_12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293" name="Google Shape;293;ge3c6e7bdf1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094018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e3c6e7bdf1_0_12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293" name="Google Shape;293;ge3c6e7bdf1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116244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e4b1265daa_0_29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497" name="Google Shape;497;ge4b1265daa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4555731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e4b1265daa_0_29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497" name="Google Shape;497;ge4b1265daa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0550902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e4ca381453_0_10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489" name="Google Shape;489;ge4ca381453_0_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e4b1265daa_0_29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497" name="Google Shape;497;ge4b1265daa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6840255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e3c6e7bdf1_0_12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293" name="Google Shape;293;ge3c6e7bdf1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8253237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e3c6e7bdf1_0_12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293" name="Google Shape;293;ge3c6e7bdf1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8928048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e4ca381453_0_34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717" name="Google Shape;717;ge4ca381453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7578691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e4ca381453_0_34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717" name="Google Shape;717;ge4ca381453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824603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d53ccf40ff_0_30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03" name="Google Shape;103;gd53ccf40ff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797927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e3c6e7bdf1_0_12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293" name="Google Shape;293;ge3c6e7bdf1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504158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e3c6e7bdf1_0_12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293" name="Google Shape;293;ge3c6e7bdf1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2105719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e4ca381453_0_34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717" name="Google Shape;717;ge4ca381453_0_3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e4b1265daa_0_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35" name="Google Shape;135;ge4b1265daa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9452388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e3c6e7bdf1_0_12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293" name="Google Shape;293;ge3c6e7bdf1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9685644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e3c6e7bdf1_0_12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293" name="Google Shape;293;ge3c6e7bdf1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165614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d53ccf40ff_0_30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03" name="Google Shape;103;gd53ccf40ff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946602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e3c6e7bdf1_0_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27" name="Google Shape;127;ge3c6e7bdf1_0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d53ccf40ff_0_30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03" name="Google Shape;103;gd53ccf40ff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542035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e4b1265daa_0_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35" name="Google Shape;135;ge4b1265daa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029733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e4b1265daa_0_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35" name="Google Shape;135;ge4b1265daa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286242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e3c6e7bdf1_0_28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79" name="Google Shape;179;ge3c6e7bdf1_0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mp; Bullets" type="tx">
  <p:cSld name="TITLE_AND_BODY">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1206500" y="1079500"/>
            <a:ext cx="21971000" cy="1433163"/>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11" name="Google Shape;11;p5"/>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2" name="Google Shape;12;p5"/>
          <p:cNvSpPr txBox="1">
            <a:spLocks noGrp="1"/>
          </p:cNvSpPr>
          <p:nvPr>
            <p:ph type="body" idx="2"/>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3" name="Google Shape;13;p5"/>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51"/>
        <p:cNvGrpSpPr/>
        <p:nvPr/>
      </p:nvGrpSpPr>
      <p:grpSpPr>
        <a:xfrm>
          <a:off x="0" y="0"/>
          <a:ext cx="0" cy="0"/>
          <a:chOff x="0" y="0"/>
          <a:chExt cx="0" cy="0"/>
        </a:xfrm>
      </p:grpSpPr>
      <p:sp>
        <p:nvSpPr>
          <p:cNvPr id="52" name="Google Shape;52;p12"/>
          <p:cNvSpPr txBox="1">
            <a:spLocks noGrp="1"/>
          </p:cNvSpPr>
          <p:nvPr>
            <p:ph type="title"/>
          </p:nvPr>
        </p:nvSpPr>
        <p:spPr>
          <a:xfrm>
            <a:off x="1206500" y="1079500"/>
            <a:ext cx="21971000" cy="1435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53" name="Google Shape;53;p12"/>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4" name="Google Shape;54;p12"/>
          <p:cNvSpPr txBox="1">
            <a:spLocks noGrp="1"/>
          </p:cNvSpPr>
          <p:nvPr>
            <p:ph type="body" idx="2"/>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1800"/>
              </a:spcBef>
              <a:spcAft>
                <a:spcPts val="0"/>
              </a:spcAft>
              <a:buClr>
                <a:srgbClr val="000000"/>
              </a:buClr>
              <a:buSzPts val="5500"/>
              <a:buFont typeface="Helvetica Neue"/>
              <a:buNone/>
              <a:defRPr sz="5500"/>
            </a:lvl1pPr>
            <a:lvl2pPr marL="914400" lvl="1" indent="-228600" algn="l">
              <a:lnSpc>
                <a:spcPct val="100000"/>
              </a:lnSpc>
              <a:spcBef>
                <a:spcPts val="1800"/>
              </a:spcBef>
              <a:spcAft>
                <a:spcPts val="0"/>
              </a:spcAft>
              <a:buClr>
                <a:srgbClr val="000000"/>
              </a:buClr>
              <a:buSzPts val="5500"/>
              <a:buFont typeface="Helvetica Neue"/>
              <a:buNone/>
              <a:defRPr sz="5500"/>
            </a:lvl2pPr>
            <a:lvl3pPr marL="1371600" lvl="2" indent="-228600" algn="l">
              <a:lnSpc>
                <a:spcPct val="100000"/>
              </a:lnSpc>
              <a:spcBef>
                <a:spcPts val="1800"/>
              </a:spcBef>
              <a:spcAft>
                <a:spcPts val="0"/>
              </a:spcAft>
              <a:buClr>
                <a:srgbClr val="000000"/>
              </a:buClr>
              <a:buSzPts val="5500"/>
              <a:buFont typeface="Helvetica Neue"/>
              <a:buNone/>
              <a:defRPr sz="5500"/>
            </a:lvl3pPr>
            <a:lvl4pPr marL="1828800" lvl="3" indent="-228600" algn="l">
              <a:lnSpc>
                <a:spcPct val="100000"/>
              </a:lnSpc>
              <a:spcBef>
                <a:spcPts val="1800"/>
              </a:spcBef>
              <a:spcAft>
                <a:spcPts val="0"/>
              </a:spcAft>
              <a:buClr>
                <a:srgbClr val="000000"/>
              </a:buClr>
              <a:buSzPts val="5500"/>
              <a:buFont typeface="Helvetica Neue"/>
              <a:buNone/>
              <a:defRPr sz="5500"/>
            </a:lvl4pPr>
            <a:lvl5pPr marL="2286000" lvl="4" indent="-228600" algn="l">
              <a:lnSpc>
                <a:spcPct val="100000"/>
              </a:lnSpc>
              <a:spcBef>
                <a:spcPts val="1800"/>
              </a:spcBef>
              <a:spcAft>
                <a:spcPts val="0"/>
              </a:spcAft>
              <a:buClr>
                <a:srgbClr val="000000"/>
              </a:buClr>
              <a:buSzPts val="5500"/>
              <a:buFont typeface="Helvetica Neue"/>
              <a:buNone/>
              <a:defRPr sz="5500"/>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5" name="Google Shape;55;p12"/>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tatement">
  <p:cSld name="Statement">
    <p:spTree>
      <p:nvGrpSpPr>
        <p:cNvPr id="1" name="Shape 56"/>
        <p:cNvGrpSpPr/>
        <p:nvPr/>
      </p:nvGrpSpPr>
      <p:grpSpPr>
        <a:xfrm>
          <a:off x="0" y="0"/>
          <a:ext cx="0" cy="0"/>
          <a:chOff x="0" y="0"/>
          <a:chExt cx="0" cy="0"/>
        </a:xfrm>
      </p:grpSpPr>
      <p:sp>
        <p:nvSpPr>
          <p:cNvPr id="57" name="Google Shape;57;p13"/>
          <p:cNvSpPr txBox="1">
            <a:spLocks noGrp="1"/>
          </p:cNvSpPr>
          <p:nvPr>
            <p:ph type="body" idx="1"/>
          </p:nvPr>
        </p:nvSpPr>
        <p:spPr>
          <a:xfrm>
            <a:off x="1206500" y="4920843"/>
            <a:ext cx="21971000" cy="3874314"/>
          </a:xfrm>
          <a:prstGeom prst="rect">
            <a:avLst/>
          </a:prstGeom>
          <a:noFill/>
          <a:ln>
            <a:noFill/>
          </a:ln>
        </p:spPr>
        <p:txBody>
          <a:bodyPr spcFirstLastPara="1" wrap="square" lIns="50800" tIns="50800" rIns="50800" bIns="50800" anchor="ctr" anchorCtr="0">
            <a:normAutofit/>
          </a:bodyPr>
          <a:lstStyle>
            <a:lvl1pPr marL="457200" lvl="0"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1pPr>
            <a:lvl2pPr marL="914400" lvl="1"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2pPr>
            <a:lvl3pPr marL="1371600" lvl="2"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3pPr>
            <a:lvl4pPr marL="1828800" lvl="3"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4pPr>
            <a:lvl5pPr marL="2286000" lvl="4"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8" name="Google Shape;58;p13"/>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Fact">
  <p:cSld name="Big Fact">
    <p:spTree>
      <p:nvGrpSpPr>
        <p:cNvPr id="1" name="Shape 59"/>
        <p:cNvGrpSpPr/>
        <p:nvPr/>
      </p:nvGrpSpPr>
      <p:grpSpPr>
        <a:xfrm>
          <a:off x="0" y="0"/>
          <a:ext cx="0" cy="0"/>
          <a:chOff x="0" y="0"/>
          <a:chExt cx="0" cy="0"/>
        </a:xfrm>
      </p:grpSpPr>
      <p:sp>
        <p:nvSpPr>
          <p:cNvPr id="60" name="Google Shape;60;p14"/>
          <p:cNvSpPr txBox="1">
            <a:spLocks noGrp="1"/>
          </p:cNvSpPr>
          <p:nvPr>
            <p:ph type="body" idx="1"/>
          </p:nvPr>
        </p:nvSpPr>
        <p:spPr>
          <a:xfrm>
            <a:off x="1206500" y="1075927"/>
            <a:ext cx="21971000" cy="7241584"/>
          </a:xfrm>
          <a:prstGeom prst="rect">
            <a:avLst/>
          </a:prstGeom>
          <a:noFill/>
          <a:ln>
            <a:noFill/>
          </a:ln>
        </p:spPr>
        <p:txBody>
          <a:bodyPr spcFirstLastPara="1" wrap="square" lIns="50800" tIns="50800" rIns="50800" bIns="50800" anchor="b" anchorCtr="0">
            <a:normAutofit/>
          </a:bodyPr>
          <a:lstStyle>
            <a:lvl1pPr marL="457200" lvl="0" indent="-228600" algn="ctr">
              <a:lnSpc>
                <a:spcPct val="80000"/>
              </a:lnSpc>
              <a:spcBef>
                <a:spcPts val="0"/>
              </a:spcBef>
              <a:spcAft>
                <a:spcPts val="0"/>
              </a:spcAft>
              <a:buClr>
                <a:srgbClr val="000000"/>
              </a:buClr>
              <a:buSzPts val="25000"/>
              <a:buFont typeface="Helvetica Neue"/>
              <a:buNone/>
              <a:defRPr sz="25000" b="1"/>
            </a:lvl1pPr>
            <a:lvl2pPr marL="914400" lvl="1" indent="-228600" algn="ctr">
              <a:lnSpc>
                <a:spcPct val="80000"/>
              </a:lnSpc>
              <a:spcBef>
                <a:spcPts val="0"/>
              </a:spcBef>
              <a:spcAft>
                <a:spcPts val="0"/>
              </a:spcAft>
              <a:buClr>
                <a:srgbClr val="000000"/>
              </a:buClr>
              <a:buSzPts val="25000"/>
              <a:buFont typeface="Helvetica Neue"/>
              <a:buNone/>
              <a:defRPr sz="25000" b="1"/>
            </a:lvl2pPr>
            <a:lvl3pPr marL="1371600" lvl="2" indent="-228600" algn="ctr">
              <a:lnSpc>
                <a:spcPct val="80000"/>
              </a:lnSpc>
              <a:spcBef>
                <a:spcPts val="0"/>
              </a:spcBef>
              <a:spcAft>
                <a:spcPts val="0"/>
              </a:spcAft>
              <a:buClr>
                <a:srgbClr val="000000"/>
              </a:buClr>
              <a:buSzPts val="25000"/>
              <a:buFont typeface="Helvetica Neue"/>
              <a:buNone/>
              <a:defRPr sz="25000" b="1"/>
            </a:lvl3pPr>
            <a:lvl4pPr marL="1828800" lvl="3" indent="-228600" algn="ctr">
              <a:lnSpc>
                <a:spcPct val="80000"/>
              </a:lnSpc>
              <a:spcBef>
                <a:spcPts val="0"/>
              </a:spcBef>
              <a:spcAft>
                <a:spcPts val="0"/>
              </a:spcAft>
              <a:buClr>
                <a:srgbClr val="000000"/>
              </a:buClr>
              <a:buSzPts val="25000"/>
              <a:buFont typeface="Helvetica Neue"/>
              <a:buNone/>
              <a:defRPr sz="25000" b="1"/>
            </a:lvl4pPr>
            <a:lvl5pPr marL="2286000" lvl="4" indent="-228600" algn="ctr">
              <a:lnSpc>
                <a:spcPct val="80000"/>
              </a:lnSpc>
              <a:spcBef>
                <a:spcPts val="0"/>
              </a:spcBef>
              <a:spcAft>
                <a:spcPts val="0"/>
              </a:spcAft>
              <a:buClr>
                <a:srgbClr val="000000"/>
              </a:buClr>
              <a:buSzPts val="25000"/>
              <a:buFont typeface="Helvetica Neue"/>
              <a:buNone/>
              <a:defRPr sz="250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1" name="Google Shape;61;p14"/>
          <p:cNvSpPr txBox="1">
            <a:spLocks noGrp="1"/>
          </p:cNvSpPr>
          <p:nvPr>
            <p:ph type="body" idx="2"/>
          </p:nvPr>
        </p:nvSpPr>
        <p:spPr>
          <a:xfrm>
            <a:off x="1206500" y="8262180"/>
            <a:ext cx="21971000" cy="934780"/>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2" name="Google Shape;62;p14"/>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3"/>
        <p:cNvGrpSpPr/>
        <p:nvPr/>
      </p:nvGrpSpPr>
      <p:grpSpPr>
        <a:xfrm>
          <a:off x="0" y="0"/>
          <a:ext cx="0" cy="0"/>
          <a:chOff x="0" y="0"/>
          <a:chExt cx="0" cy="0"/>
        </a:xfrm>
      </p:grpSpPr>
      <p:sp>
        <p:nvSpPr>
          <p:cNvPr id="64" name="Google Shape;64;p15"/>
          <p:cNvSpPr txBox="1">
            <a:spLocks noGrp="1"/>
          </p:cNvSpPr>
          <p:nvPr>
            <p:ph type="body" idx="1"/>
          </p:nvPr>
        </p:nvSpPr>
        <p:spPr>
          <a:xfrm>
            <a:off x="2430025" y="10675453"/>
            <a:ext cx="20200052"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5" name="Google Shape;65;p15"/>
          <p:cNvSpPr txBox="1">
            <a:spLocks noGrp="1"/>
          </p:cNvSpPr>
          <p:nvPr>
            <p:ph type="body" idx="2"/>
          </p:nvPr>
        </p:nvSpPr>
        <p:spPr>
          <a:xfrm>
            <a:off x="1753923" y="4939860"/>
            <a:ext cx="20876153" cy="3836280"/>
          </a:xfrm>
          <a:prstGeom prst="rect">
            <a:avLst/>
          </a:prstGeom>
          <a:noFill/>
          <a:ln>
            <a:noFill/>
          </a:ln>
        </p:spPr>
        <p:txBody>
          <a:bodyPr spcFirstLastPara="1" wrap="square" lIns="50800" tIns="50800" rIns="50800" bIns="50800" anchor="t" anchorCtr="0">
            <a:normAutofit/>
          </a:bodyPr>
          <a:lstStyle>
            <a:lvl1pPr marL="457200" lvl="0"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1pPr>
            <a:lvl2pPr marL="914400" lvl="1"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2pPr>
            <a:lvl3pPr marL="1371600" lvl="2"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3pPr>
            <a:lvl4pPr marL="1828800" lvl="3"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4pPr>
            <a:lvl5pPr marL="2286000" lvl="4"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6" name="Google Shape;66;p15"/>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67"/>
        <p:cNvGrpSpPr/>
        <p:nvPr/>
      </p:nvGrpSpPr>
      <p:grpSpPr>
        <a:xfrm>
          <a:off x="0" y="0"/>
          <a:ext cx="0" cy="0"/>
          <a:chOff x="0" y="0"/>
          <a:chExt cx="0" cy="0"/>
        </a:xfrm>
      </p:grpSpPr>
      <p:sp>
        <p:nvSpPr>
          <p:cNvPr id="68" name="Google Shape;68;p16"/>
          <p:cNvSpPr>
            <a:spLocks noGrp="1"/>
          </p:cNvSpPr>
          <p:nvPr>
            <p:ph type="pic" idx="2"/>
          </p:nvPr>
        </p:nvSpPr>
        <p:spPr>
          <a:xfrm>
            <a:off x="15760700" y="1016000"/>
            <a:ext cx="7439099" cy="594967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69" name="Google Shape;69;p16"/>
          <p:cNvSpPr>
            <a:spLocks noGrp="1"/>
          </p:cNvSpPr>
          <p:nvPr>
            <p:ph type="pic" idx="3"/>
          </p:nvPr>
        </p:nvSpPr>
        <p:spPr>
          <a:xfrm>
            <a:off x="13500100" y="3978275"/>
            <a:ext cx="10439400" cy="1215018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70" name="Google Shape;70;p16"/>
          <p:cNvSpPr>
            <a:spLocks noGrp="1"/>
          </p:cNvSpPr>
          <p:nvPr>
            <p:ph type="pic" idx="4"/>
          </p:nvPr>
        </p:nvSpPr>
        <p:spPr>
          <a:xfrm>
            <a:off x="-139700" y="495300"/>
            <a:ext cx="16611600" cy="1245870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71" name="Google Shape;71;p16"/>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72"/>
        <p:cNvGrpSpPr/>
        <p:nvPr/>
      </p:nvGrpSpPr>
      <p:grpSpPr>
        <a:xfrm>
          <a:off x="0" y="0"/>
          <a:ext cx="0" cy="0"/>
          <a:chOff x="0" y="0"/>
          <a:chExt cx="0" cy="0"/>
        </a:xfrm>
      </p:grpSpPr>
      <p:sp>
        <p:nvSpPr>
          <p:cNvPr id="73" name="Google Shape;73;p17"/>
          <p:cNvSpPr>
            <a:spLocks noGrp="1"/>
          </p:cNvSpPr>
          <p:nvPr>
            <p:ph type="pic" idx="2"/>
          </p:nvPr>
        </p:nvSpPr>
        <p:spPr>
          <a:xfrm>
            <a:off x="-1333500" y="-5524500"/>
            <a:ext cx="27051001" cy="21640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74" name="Google Shape;74;p17"/>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Bullets &amp; Photo 1">
  <p:cSld name="TITLE_AND_BODY_1">
    <p:spTree>
      <p:nvGrpSpPr>
        <p:cNvPr id="1" name="Shape 75"/>
        <p:cNvGrpSpPr/>
        <p:nvPr/>
      </p:nvGrpSpPr>
      <p:grpSpPr>
        <a:xfrm>
          <a:off x="0" y="0"/>
          <a:ext cx="0" cy="0"/>
          <a:chOff x="0" y="0"/>
          <a:chExt cx="0" cy="0"/>
        </a:xfrm>
      </p:grpSpPr>
      <p:sp>
        <p:nvSpPr>
          <p:cNvPr id="76" name="Google Shape;76;ge3b730cad5_0_75"/>
          <p:cNvSpPr txBox="1">
            <a:spLocks noGrp="1"/>
          </p:cNvSpPr>
          <p:nvPr>
            <p:ph type="body" idx="1"/>
          </p:nvPr>
        </p:nvSpPr>
        <p:spPr>
          <a:xfrm>
            <a:off x="1206500" y="2372962"/>
            <a:ext cx="9779100" cy="93480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77" name="Google Shape;77;ge3b730cad5_0_75"/>
          <p:cNvSpPr txBox="1">
            <a:spLocks noGrp="1"/>
          </p:cNvSpPr>
          <p:nvPr>
            <p:ph type="body" idx="2"/>
          </p:nvPr>
        </p:nvSpPr>
        <p:spPr>
          <a:xfrm>
            <a:off x="1206500" y="4248504"/>
            <a:ext cx="9779100" cy="8256600"/>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78" name="Google Shape;78;ge3b730cad5_0_75"/>
          <p:cNvSpPr>
            <a:spLocks noGrp="1"/>
          </p:cNvSpPr>
          <p:nvPr>
            <p:ph type="pic" idx="3"/>
          </p:nvPr>
        </p:nvSpPr>
        <p:spPr>
          <a:xfrm>
            <a:off x="12192000" y="-407266"/>
            <a:ext cx="10917000" cy="1455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79" name="Google Shape;79;ge3b730cad5_0_75"/>
          <p:cNvSpPr txBox="1">
            <a:spLocks noGrp="1"/>
          </p:cNvSpPr>
          <p:nvPr>
            <p:ph type="title"/>
          </p:nvPr>
        </p:nvSpPr>
        <p:spPr>
          <a:xfrm>
            <a:off x="1206500" y="1079500"/>
            <a:ext cx="9779100" cy="14352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80" name="Google Shape;80;ge3b730cad5_0_75"/>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4"/>
        <p:cNvGrpSpPr/>
        <p:nvPr/>
      </p:nvGrpSpPr>
      <p:grpSpPr>
        <a:xfrm>
          <a:off x="0" y="0"/>
          <a:ext cx="0" cy="0"/>
          <a:chOff x="0" y="0"/>
          <a:chExt cx="0" cy="0"/>
        </a:xfrm>
      </p:grpSpPr>
      <p:sp>
        <p:nvSpPr>
          <p:cNvPr id="15" name="Google Shape;15;p6"/>
          <p:cNvSpPr txBox="1">
            <a:spLocks noGrp="1"/>
          </p:cNvSpPr>
          <p:nvPr>
            <p:ph type="body" idx="1"/>
          </p:nvPr>
        </p:nvSpPr>
        <p:spPr>
          <a:xfrm>
            <a:off x="1201340" y="11859862"/>
            <a:ext cx="21971003"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6" name="Google Shape;16;p6"/>
          <p:cNvSpPr txBox="1">
            <a:spLocks noGrp="1"/>
          </p:cNvSpPr>
          <p:nvPr>
            <p:ph type="title"/>
          </p:nvPr>
        </p:nvSpPr>
        <p:spPr>
          <a:xfrm>
            <a:off x="1206496" y="2574991"/>
            <a:ext cx="21971004" cy="4648201"/>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1600"/>
              <a:buFont typeface="Helvetica Neue"/>
              <a:buNone/>
              <a:defRPr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17" name="Google Shape;17;p6"/>
          <p:cNvSpPr txBox="1">
            <a:spLocks noGrp="1"/>
          </p:cNvSpPr>
          <p:nvPr>
            <p:ph type="body" idx="2"/>
          </p:nvPr>
        </p:nvSpPr>
        <p:spPr>
          <a:xfrm>
            <a:off x="1201342" y="7223190"/>
            <a:ext cx="21971001" cy="1905001"/>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228600" algn="l">
              <a:lnSpc>
                <a:spcPct val="100000"/>
              </a:lnSpc>
              <a:spcBef>
                <a:spcPts val="0"/>
              </a:spcBef>
              <a:spcAft>
                <a:spcPts val="0"/>
              </a:spcAft>
              <a:buClr>
                <a:srgbClr val="000000"/>
              </a:buClr>
              <a:buSzPts val="5500"/>
              <a:buFont typeface="Helvetica Neue"/>
              <a:buNone/>
              <a:defRPr sz="5500" b="1"/>
            </a:lvl2pPr>
            <a:lvl3pPr marL="1371600" lvl="2" indent="-228600" algn="l">
              <a:lnSpc>
                <a:spcPct val="100000"/>
              </a:lnSpc>
              <a:spcBef>
                <a:spcPts val="0"/>
              </a:spcBef>
              <a:spcAft>
                <a:spcPts val="0"/>
              </a:spcAft>
              <a:buClr>
                <a:srgbClr val="000000"/>
              </a:buClr>
              <a:buSzPts val="5500"/>
              <a:buFont typeface="Helvetica Neue"/>
              <a:buNone/>
              <a:defRPr sz="5500" b="1"/>
            </a:lvl3pPr>
            <a:lvl4pPr marL="1828800" lvl="3" indent="-228600" algn="l">
              <a:lnSpc>
                <a:spcPct val="100000"/>
              </a:lnSpc>
              <a:spcBef>
                <a:spcPts val="0"/>
              </a:spcBef>
              <a:spcAft>
                <a:spcPts val="0"/>
              </a:spcAft>
              <a:buClr>
                <a:srgbClr val="000000"/>
              </a:buClr>
              <a:buSzPts val="5500"/>
              <a:buFont typeface="Helvetica Neue"/>
              <a:buNone/>
              <a:defRPr sz="5500" b="1"/>
            </a:lvl4pPr>
            <a:lvl5pPr marL="2286000" lvl="4" indent="-228600" algn="l">
              <a:lnSpc>
                <a:spcPct val="100000"/>
              </a:lnSpc>
              <a:spcBef>
                <a:spcPts val="0"/>
              </a:spcBef>
              <a:spcAft>
                <a:spcPts val="0"/>
              </a:spcAft>
              <a:buClr>
                <a:srgbClr val="000000"/>
              </a:buClr>
              <a:buSzPts val="5500"/>
              <a:buFont typeface="Helvetica Neue"/>
              <a:buNone/>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8" name="Google Shape;18;p6"/>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9"/>
        <p:cNvGrpSpPr/>
        <p:nvPr/>
      </p:nvGrpSpPr>
      <p:grpSpPr>
        <a:xfrm>
          <a:off x="0" y="0"/>
          <a:ext cx="0" cy="0"/>
          <a:chOff x="0" y="0"/>
          <a:chExt cx="0" cy="0"/>
        </a:xfrm>
      </p:grpSpPr>
      <p:sp>
        <p:nvSpPr>
          <p:cNvPr id="20" name="Google Shape;20;p18"/>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Bullets &amp; Photo 2">
  <p:cSld name="TITLE_AND_BODY_2">
    <p:spTree>
      <p:nvGrpSpPr>
        <p:cNvPr id="1" name="Shape 21"/>
        <p:cNvGrpSpPr/>
        <p:nvPr/>
      </p:nvGrpSpPr>
      <p:grpSpPr>
        <a:xfrm>
          <a:off x="0" y="0"/>
          <a:ext cx="0" cy="0"/>
          <a:chOff x="0" y="0"/>
          <a:chExt cx="0" cy="0"/>
        </a:xfrm>
      </p:grpSpPr>
      <p:sp>
        <p:nvSpPr>
          <p:cNvPr id="22" name="Google Shape;22;ge3b730cad5_0_184"/>
          <p:cNvSpPr txBox="1">
            <a:spLocks noGrp="1"/>
          </p:cNvSpPr>
          <p:nvPr>
            <p:ph type="body" idx="1"/>
          </p:nvPr>
        </p:nvSpPr>
        <p:spPr>
          <a:xfrm>
            <a:off x="1206500" y="2372962"/>
            <a:ext cx="9779100" cy="93480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23" name="Google Shape;23;ge3b730cad5_0_184"/>
          <p:cNvSpPr txBox="1">
            <a:spLocks noGrp="1"/>
          </p:cNvSpPr>
          <p:nvPr>
            <p:ph type="body" idx="2"/>
          </p:nvPr>
        </p:nvSpPr>
        <p:spPr>
          <a:xfrm>
            <a:off x="1206500" y="4248504"/>
            <a:ext cx="9779100" cy="8256600"/>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24" name="Google Shape;24;ge3b730cad5_0_184"/>
          <p:cNvSpPr>
            <a:spLocks noGrp="1"/>
          </p:cNvSpPr>
          <p:nvPr>
            <p:ph type="pic" idx="3"/>
          </p:nvPr>
        </p:nvSpPr>
        <p:spPr>
          <a:xfrm>
            <a:off x="12192000" y="-407266"/>
            <a:ext cx="10917000" cy="1455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25" name="Google Shape;25;ge3b730cad5_0_184"/>
          <p:cNvSpPr txBox="1">
            <a:spLocks noGrp="1"/>
          </p:cNvSpPr>
          <p:nvPr>
            <p:ph type="title"/>
          </p:nvPr>
        </p:nvSpPr>
        <p:spPr>
          <a:xfrm>
            <a:off x="1206500" y="1079500"/>
            <a:ext cx="9779100" cy="14352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26" name="Google Shape;26;ge3b730cad5_0_184"/>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Photo">
  <p:cSld name="Title &amp; Photo">
    <p:spTree>
      <p:nvGrpSpPr>
        <p:cNvPr id="1" name="Shape 27"/>
        <p:cNvGrpSpPr/>
        <p:nvPr/>
      </p:nvGrpSpPr>
      <p:grpSpPr>
        <a:xfrm>
          <a:off x="0" y="0"/>
          <a:ext cx="0" cy="0"/>
          <a:chOff x="0" y="0"/>
          <a:chExt cx="0" cy="0"/>
        </a:xfrm>
      </p:grpSpPr>
      <p:sp>
        <p:nvSpPr>
          <p:cNvPr id="28" name="Google Shape;28;p7"/>
          <p:cNvSpPr>
            <a:spLocks noGrp="1"/>
          </p:cNvSpPr>
          <p:nvPr>
            <p:ph type="pic" idx="2"/>
          </p:nvPr>
        </p:nvSpPr>
        <p:spPr>
          <a:xfrm>
            <a:off x="-1155700" y="-1295400"/>
            <a:ext cx="26746199" cy="1601893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29" name="Google Shape;29;p7"/>
          <p:cNvSpPr txBox="1">
            <a:spLocks noGrp="1"/>
          </p:cNvSpPr>
          <p:nvPr>
            <p:ph type="title"/>
          </p:nvPr>
        </p:nvSpPr>
        <p:spPr>
          <a:xfrm>
            <a:off x="1206500" y="7124700"/>
            <a:ext cx="21971000" cy="4648200"/>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1600"/>
              <a:buFont typeface="Helvetica Neue"/>
              <a:buNone/>
              <a:defRPr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30" name="Google Shape;30;p7"/>
          <p:cNvSpPr txBox="1">
            <a:spLocks noGrp="1"/>
          </p:cNvSpPr>
          <p:nvPr>
            <p:ph type="body" idx="1"/>
          </p:nvPr>
        </p:nvSpPr>
        <p:spPr>
          <a:xfrm>
            <a:off x="1207690" y="1106137"/>
            <a:ext cx="21968621"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1" name="Google Shape;31;p7"/>
          <p:cNvSpPr txBox="1">
            <a:spLocks noGrp="1"/>
          </p:cNvSpPr>
          <p:nvPr>
            <p:ph type="body" idx="3"/>
          </p:nvPr>
        </p:nvSpPr>
        <p:spPr>
          <a:xfrm>
            <a:off x="1206500" y="11609910"/>
            <a:ext cx="21971000" cy="1116952"/>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228600" algn="l">
              <a:lnSpc>
                <a:spcPct val="100000"/>
              </a:lnSpc>
              <a:spcBef>
                <a:spcPts val="0"/>
              </a:spcBef>
              <a:spcAft>
                <a:spcPts val="0"/>
              </a:spcAft>
              <a:buClr>
                <a:srgbClr val="000000"/>
              </a:buClr>
              <a:buSzPts val="5500"/>
              <a:buFont typeface="Helvetica Neue"/>
              <a:buNone/>
              <a:defRPr sz="5500" b="1"/>
            </a:lvl2pPr>
            <a:lvl3pPr marL="1371600" lvl="2" indent="-228600" algn="l">
              <a:lnSpc>
                <a:spcPct val="100000"/>
              </a:lnSpc>
              <a:spcBef>
                <a:spcPts val="0"/>
              </a:spcBef>
              <a:spcAft>
                <a:spcPts val="0"/>
              </a:spcAft>
              <a:buClr>
                <a:srgbClr val="000000"/>
              </a:buClr>
              <a:buSzPts val="5500"/>
              <a:buFont typeface="Helvetica Neue"/>
              <a:buNone/>
              <a:defRPr sz="5500" b="1"/>
            </a:lvl3pPr>
            <a:lvl4pPr marL="1828800" lvl="3" indent="-228600" algn="l">
              <a:lnSpc>
                <a:spcPct val="100000"/>
              </a:lnSpc>
              <a:spcBef>
                <a:spcPts val="0"/>
              </a:spcBef>
              <a:spcAft>
                <a:spcPts val="0"/>
              </a:spcAft>
              <a:buClr>
                <a:srgbClr val="000000"/>
              </a:buClr>
              <a:buSzPts val="5500"/>
              <a:buFont typeface="Helvetica Neue"/>
              <a:buNone/>
              <a:defRPr sz="5500" b="1"/>
            </a:lvl4pPr>
            <a:lvl5pPr marL="2286000" lvl="4" indent="-228600" algn="l">
              <a:lnSpc>
                <a:spcPct val="100000"/>
              </a:lnSpc>
              <a:spcBef>
                <a:spcPts val="0"/>
              </a:spcBef>
              <a:spcAft>
                <a:spcPts val="0"/>
              </a:spcAft>
              <a:buClr>
                <a:srgbClr val="000000"/>
              </a:buClr>
              <a:buSzPts val="5500"/>
              <a:buFont typeface="Helvetica Neue"/>
              <a:buNone/>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2" name="Google Shape;32;p7"/>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Photo Alt">
  <p:cSld name="Title &amp; Photo Alt">
    <p:spTree>
      <p:nvGrpSpPr>
        <p:cNvPr id="1" name="Shape 33"/>
        <p:cNvGrpSpPr/>
        <p:nvPr/>
      </p:nvGrpSpPr>
      <p:grpSpPr>
        <a:xfrm>
          <a:off x="0" y="0"/>
          <a:ext cx="0" cy="0"/>
          <a:chOff x="0" y="0"/>
          <a:chExt cx="0" cy="0"/>
        </a:xfrm>
      </p:grpSpPr>
      <p:sp>
        <p:nvSpPr>
          <p:cNvPr id="34" name="Google Shape;34;p8"/>
          <p:cNvSpPr>
            <a:spLocks noGrp="1"/>
          </p:cNvSpPr>
          <p:nvPr>
            <p:ph type="pic" idx="2"/>
          </p:nvPr>
        </p:nvSpPr>
        <p:spPr>
          <a:xfrm>
            <a:off x="10972800" y="-203200"/>
            <a:ext cx="12144836" cy="141351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35" name="Google Shape;35;p8"/>
          <p:cNvSpPr txBox="1">
            <a:spLocks noGrp="1"/>
          </p:cNvSpPr>
          <p:nvPr>
            <p:ph type="title"/>
          </p:nvPr>
        </p:nvSpPr>
        <p:spPr>
          <a:xfrm>
            <a:off x="1206500" y="1270000"/>
            <a:ext cx="9779000" cy="5882273"/>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36" name="Google Shape;36;p8"/>
          <p:cNvSpPr txBox="1">
            <a:spLocks noGrp="1"/>
          </p:cNvSpPr>
          <p:nvPr>
            <p:ph type="body" idx="1"/>
          </p:nvPr>
        </p:nvSpPr>
        <p:spPr>
          <a:xfrm>
            <a:off x="1206500" y="7060576"/>
            <a:ext cx="9779000" cy="5385424"/>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228600" algn="l">
              <a:lnSpc>
                <a:spcPct val="100000"/>
              </a:lnSpc>
              <a:spcBef>
                <a:spcPts val="0"/>
              </a:spcBef>
              <a:spcAft>
                <a:spcPts val="0"/>
              </a:spcAft>
              <a:buClr>
                <a:srgbClr val="000000"/>
              </a:buClr>
              <a:buSzPts val="5500"/>
              <a:buFont typeface="Helvetica Neue"/>
              <a:buNone/>
              <a:defRPr sz="5500" b="1"/>
            </a:lvl2pPr>
            <a:lvl3pPr marL="1371600" lvl="2" indent="-228600" algn="l">
              <a:lnSpc>
                <a:spcPct val="100000"/>
              </a:lnSpc>
              <a:spcBef>
                <a:spcPts val="0"/>
              </a:spcBef>
              <a:spcAft>
                <a:spcPts val="0"/>
              </a:spcAft>
              <a:buClr>
                <a:srgbClr val="000000"/>
              </a:buClr>
              <a:buSzPts val="5500"/>
              <a:buFont typeface="Helvetica Neue"/>
              <a:buNone/>
              <a:defRPr sz="5500" b="1"/>
            </a:lvl3pPr>
            <a:lvl4pPr marL="1828800" lvl="3" indent="-228600" algn="l">
              <a:lnSpc>
                <a:spcPct val="100000"/>
              </a:lnSpc>
              <a:spcBef>
                <a:spcPts val="0"/>
              </a:spcBef>
              <a:spcAft>
                <a:spcPts val="0"/>
              </a:spcAft>
              <a:buClr>
                <a:srgbClr val="000000"/>
              </a:buClr>
              <a:buSzPts val="5500"/>
              <a:buFont typeface="Helvetica Neue"/>
              <a:buNone/>
              <a:defRPr sz="5500" b="1"/>
            </a:lvl4pPr>
            <a:lvl5pPr marL="2286000" lvl="4" indent="-228600" algn="l">
              <a:lnSpc>
                <a:spcPct val="100000"/>
              </a:lnSpc>
              <a:spcBef>
                <a:spcPts val="0"/>
              </a:spcBef>
              <a:spcAft>
                <a:spcPts val="0"/>
              </a:spcAft>
              <a:buClr>
                <a:srgbClr val="000000"/>
              </a:buClr>
              <a:buSzPts val="5500"/>
              <a:buFont typeface="Helvetica Neue"/>
              <a:buNone/>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7" name="Google Shape;37;p8"/>
          <p:cNvSpPr txBox="1">
            <a:spLocks noGrp="1"/>
          </p:cNvSpPr>
          <p:nvPr>
            <p:ph type="sldNum" idx="12"/>
          </p:nvPr>
        </p:nvSpPr>
        <p:spPr>
          <a:xfrm>
            <a:off x="12001499" y="13085233"/>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38"/>
        <p:cNvGrpSpPr/>
        <p:nvPr/>
      </p:nvGrpSpPr>
      <p:grpSpPr>
        <a:xfrm>
          <a:off x="0" y="0"/>
          <a:ext cx="0" cy="0"/>
          <a:chOff x="0" y="0"/>
          <a:chExt cx="0" cy="0"/>
        </a:xfrm>
      </p:grpSpPr>
      <p:sp>
        <p:nvSpPr>
          <p:cNvPr id="39" name="Google Shape;39;p9"/>
          <p:cNvSpPr txBox="1">
            <a:spLocks noGrp="1"/>
          </p:cNvSpPr>
          <p:nvPr>
            <p:ph type="body" idx="1"/>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0" name="Google Shape;40;p9"/>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1206500" y="2372962"/>
            <a:ext cx="9779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3" name="Google Shape;43;p10"/>
          <p:cNvSpPr txBox="1">
            <a:spLocks noGrp="1"/>
          </p:cNvSpPr>
          <p:nvPr>
            <p:ph type="body" idx="2"/>
          </p:nvPr>
        </p:nvSpPr>
        <p:spPr>
          <a:xfrm>
            <a:off x="1206500" y="4248504"/>
            <a:ext cx="9779000" cy="8256630"/>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4" name="Google Shape;44;p10"/>
          <p:cNvSpPr>
            <a:spLocks noGrp="1"/>
          </p:cNvSpPr>
          <p:nvPr>
            <p:ph type="pic" idx="3"/>
          </p:nvPr>
        </p:nvSpPr>
        <p:spPr>
          <a:xfrm>
            <a:off x="12192000" y="-407266"/>
            <a:ext cx="10916874" cy="1455583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45" name="Google Shape;45;p10"/>
          <p:cNvSpPr txBox="1">
            <a:spLocks noGrp="1"/>
          </p:cNvSpPr>
          <p:nvPr>
            <p:ph type="title"/>
          </p:nvPr>
        </p:nvSpPr>
        <p:spPr>
          <a:xfrm>
            <a:off x="1206500" y="1079500"/>
            <a:ext cx="9779000" cy="1435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46" name="Google Shape;46;p10"/>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7"/>
        <p:cNvGrpSpPr/>
        <p:nvPr/>
      </p:nvGrpSpPr>
      <p:grpSpPr>
        <a:xfrm>
          <a:off x="0" y="0"/>
          <a:ext cx="0" cy="0"/>
          <a:chOff x="0" y="0"/>
          <a:chExt cx="0" cy="0"/>
        </a:xfrm>
      </p:grpSpPr>
      <p:sp>
        <p:nvSpPr>
          <p:cNvPr id="48" name="Google Shape;48;p11"/>
          <p:cNvSpPr txBox="1">
            <a:spLocks noGrp="1"/>
          </p:cNvSpPr>
          <p:nvPr>
            <p:ph type="title"/>
          </p:nvPr>
        </p:nvSpPr>
        <p:spPr>
          <a:xfrm>
            <a:off x="1206500" y="1079500"/>
            <a:ext cx="21971000" cy="1434949"/>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49" name="Google Shape;49;p11"/>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0" name="Google Shape;50;p11"/>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1206500" y="1079500"/>
            <a:ext cx="21971000" cy="1433163"/>
          </a:xfrm>
          <a:prstGeom prst="rect">
            <a:avLst/>
          </a:prstGeom>
          <a:noFill/>
          <a:ln>
            <a:noFill/>
          </a:ln>
        </p:spPr>
        <p:txBody>
          <a:bodyPr spcFirstLastPara="1" wrap="square" lIns="50800" tIns="50800" rIns="50800" bIns="50800" anchor="t" anchorCtr="0">
            <a:normAutofit/>
          </a:bodyPr>
          <a:lstStyle>
            <a:lvl1pPr marR="0" lvl="0"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1pPr>
            <a:lvl2pPr marR="0" lvl="1"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2pPr>
            <a:lvl3pPr marR="0" lvl="2"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3pPr>
            <a:lvl4pPr marR="0" lvl="3"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4pPr>
            <a:lvl5pPr marR="0" lvl="4"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5pPr>
            <a:lvl6pPr marR="0" lvl="5"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6pPr>
            <a:lvl7pPr marR="0" lvl="6"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7pPr>
            <a:lvl8pPr marR="0" lvl="7"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8pPr>
            <a:lvl9pPr marR="0" lvl="8"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9pPr>
          </a:lstStyle>
          <a:p>
            <a:endParaRPr/>
          </a:p>
        </p:txBody>
      </p:sp>
      <p:sp>
        <p:nvSpPr>
          <p:cNvPr id="7" name="Google Shape;7;p4"/>
          <p:cNvSpPr txBox="1">
            <a:spLocks noGrp="1"/>
          </p:cNvSpPr>
          <p:nvPr>
            <p:ph type="body" idx="1"/>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marR="0" lvl="0"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1pPr>
            <a:lvl2pPr marL="914400" marR="0" lvl="1"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3503"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4"/>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2" name="Rectangle 1">
            <a:extLst>
              <a:ext uri="{FF2B5EF4-FFF2-40B4-BE49-F238E27FC236}">
                <a16:creationId xmlns:a16="http://schemas.microsoft.com/office/drawing/2014/main" id="{8177F299-AB8C-D44C-AB1A-BE99F9EB8146}"/>
              </a:ext>
            </a:extLst>
          </p:cNvPr>
          <p:cNvSpPr/>
          <p:nvPr/>
        </p:nvSpPr>
        <p:spPr>
          <a:xfrm>
            <a:off x="0" y="0"/>
            <a:ext cx="24384000" cy="13716000"/>
          </a:xfrm>
          <a:prstGeom prst="rect">
            <a:avLst/>
          </a:prstGeom>
          <a:solidFill>
            <a:srgbClr val="0D3D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1;gd53ccf40ff_0_291">
            <a:extLst>
              <a:ext uri="{FF2B5EF4-FFF2-40B4-BE49-F238E27FC236}">
                <a16:creationId xmlns:a16="http://schemas.microsoft.com/office/drawing/2014/main" id="{FD9E8397-7D06-494B-B496-E6A4E2FF27C4}"/>
              </a:ext>
            </a:extLst>
          </p:cNvPr>
          <p:cNvSpPr txBox="1"/>
          <p:nvPr/>
        </p:nvSpPr>
        <p:spPr>
          <a:xfrm>
            <a:off x="0" y="4348282"/>
            <a:ext cx="24827099" cy="1844700"/>
          </a:xfrm>
          <a:prstGeom prst="rect">
            <a:avLst/>
          </a:prstGeom>
          <a:noFill/>
          <a:ln>
            <a:noFill/>
          </a:ln>
        </p:spPr>
        <p:txBody>
          <a:bodyPr spcFirstLastPara="1" wrap="square" lIns="50800" tIns="50800" rIns="50800" bIns="50800" anchor="t" anchorCtr="0">
            <a:noAutofit/>
          </a:bodyPr>
          <a:lstStyle/>
          <a:p>
            <a:pPr marL="0" marR="0" lvl="0" indent="0" algn="ctr" rtl="0">
              <a:lnSpc>
                <a:spcPct val="80000"/>
              </a:lnSpc>
              <a:spcBef>
                <a:spcPts val="0"/>
              </a:spcBef>
              <a:spcAft>
                <a:spcPts val="0"/>
              </a:spcAft>
              <a:buClr>
                <a:schemeClr val="lt1"/>
              </a:buClr>
              <a:buSzPts val="10000"/>
              <a:buFont typeface="Martel Sans"/>
              <a:buNone/>
            </a:pPr>
            <a:r>
              <a:rPr lang="en-US" sz="9700" b="1" dirty="0">
                <a:solidFill>
                  <a:schemeClr val="lt1"/>
                </a:solidFill>
                <a:latin typeface="Martel Sans"/>
                <a:ea typeface="Martel Sans"/>
                <a:cs typeface="Martel Sans"/>
                <a:sym typeface="Martel Sans"/>
              </a:rPr>
              <a:t>Section 4: </a:t>
            </a:r>
            <a:br>
              <a:rPr lang="en-US" sz="9700" b="1" dirty="0">
                <a:solidFill>
                  <a:schemeClr val="lt1"/>
                </a:solidFill>
                <a:latin typeface="Martel Sans"/>
                <a:ea typeface="Martel Sans"/>
                <a:cs typeface="Martel Sans"/>
                <a:sym typeface="Martel Sans"/>
              </a:rPr>
            </a:br>
            <a:r>
              <a:rPr lang="en-US" sz="9700" b="1" dirty="0">
                <a:solidFill>
                  <a:schemeClr val="lt1"/>
                </a:solidFill>
                <a:latin typeface="Martel Sans"/>
                <a:ea typeface="Martel Sans"/>
                <a:cs typeface="Martel Sans"/>
                <a:sym typeface="Martel Sans"/>
              </a:rPr>
              <a:t>Preparing ALL Students for College</a:t>
            </a:r>
            <a:endParaRPr sz="1100" b="0" i="0" u="none" strike="noStrike" cap="none" dirty="0">
              <a:solidFill>
                <a:srgbClr val="000000"/>
              </a:solidFill>
              <a:latin typeface="Arial"/>
              <a:ea typeface="Arial"/>
              <a:cs typeface="Arial"/>
              <a:sym typeface="Arial"/>
            </a:endParaRPr>
          </a:p>
        </p:txBody>
      </p:sp>
      <p:pic>
        <p:nvPicPr>
          <p:cNvPr id="5" name="Picture 4">
            <a:extLst>
              <a:ext uri="{FF2B5EF4-FFF2-40B4-BE49-F238E27FC236}">
                <a16:creationId xmlns:a16="http://schemas.microsoft.com/office/drawing/2014/main" id="{B4A56911-99DC-B446-AFCD-1093BFD4AC7C}"/>
              </a:ext>
            </a:extLst>
          </p:cNvPr>
          <p:cNvPicPr>
            <a:picLocks noChangeAspect="1"/>
          </p:cNvPicPr>
          <p:nvPr/>
        </p:nvPicPr>
        <p:blipFill>
          <a:blip r:embed="rId3"/>
          <a:stretch>
            <a:fillRect/>
          </a:stretch>
        </p:blipFill>
        <p:spPr>
          <a:xfrm>
            <a:off x="7075055" y="7396018"/>
            <a:ext cx="10233890" cy="511694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e4b1265daa_0_22"/>
          <p:cNvSpPr txBox="1">
            <a:spLocks noGrp="1"/>
          </p:cNvSpPr>
          <p:nvPr>
            <p:ph type="ctrTitle" idx="4294967295"/>
          </p:nvPr>
        </p:nvSpPr>
        <p:spPr>
          <a:xfrm>
            <a:off x="1206498" y="860127"/>
            <a:ext cx="21971100" cy="1844700"/>
          </a:xfrm>
          <a:prstGeom prst="rect">
            <a:avLst/>
          </a:prstGeom>
          <a:noFill/>
          <a:ln>
            <a:noFill/>
          </a:ln>
        </p:spPr>
        <p:txBody>
          <a:bodyPr spcFirstLastPara="1" wrap="square" lIns="50800" tIns="50800" rIns="50800" bIns="50800" anchor="b" anchorCtr="0">
            <a:normAutofit/>
          </a:bodyPr>
          <a:lstStyle/>
          <a:p>
            <a:pPr marL="0" marR="0" lvl="0" indent="0" algn="l" rtl="0">
              <a:lnSpc>
                <a:spcPct val="80000"/>
              </a:lnSpc>
              <a:spcBef>
                <a:spcPts val="0"/>
              </a:spcBef>
              <a:spcAft>
                <a:spcPts val="0"/>
              </a:spcAft>
              <a:buClr>
                <a:srgbClr val="000000"/>
              </a:buClr>
              <a:buSzPts val="11600"/>
              <a:buFont typeface="Martel Sans"/>
              <a:buNone/>
            </a:pPr>
            <a:r>
              <a:rPr lang="en-US" sz="11600" dirty="0">
                <a:latin typeface="Martel Sans"/>
                <a:ea typeface="Martel Sans"/>
                <a:cs typeface="Martel Sans"/>
                <a:sym typeface="Martel Sans"/>
              </a:rPr>
              <a:t>Resources for PCP</a:t>
            </a:r>
            <a:endParaRPr sz="11600" b="1" i="0" u="none" strike="noStrike" cap="none" dirty="0">
              <a:solidFill>
                <a:srgbClr val="000000"/>
              </a:solidFill>
              <a:latin typeface="Martel Sans"/>
              <a:ea typeface="Martel Sans"/>
              <a:cs typeface="Martel Sans"/>
              <a:sym typeface="Martel Sans"/>
            </a:endParaRPr>
          </a:p>
        </p:txBody>
      </p:sp>
      <p:pic>
        <p:nvPicPr>
          <p:cNvPr id="138" name="Google Shape;138;ge4b1265daa_0_22" descr="IN-logo-Spruce.png"/>
          <p:cNvPicPr preferRelativeResize="0"/>
          <p:nvPr/>
        </p:nvPicPr>
        <p:blipFill rotWithShape="1">
          <a:blip r:embed="rId3">
            <a:alphaModFix/>
          </a:blip>
          <a:srcRect/>
          <a:stretch/>
        </p:blipFill>
        <p:spPr>
          <a:xfrm>
            <a:off x="20460763" y="11294092"/>
            <a:ext cx="3126942" cy="1561781"/>
          </a:xfrm>
          <a:prstGeom prst="rect">
            <a:avLst/>
          </a:prstGeom>
          <a:noFill/>
          <a:ln>
            <a:noFill/>
          </a:ln>
        </p:spPr>
      </p:pic>
      <p:cxnSp>
        <p:nvCxnSpPr>
          <p:cNvPr id="139" name="Google Shape;139;ge4b1265daa_0_22"/>
          <p:cNvCxnSpPr/>
          <p:nvPr/>
        </p:nvCxnSpPr>
        <p:spPr>
          <a:xfrm>
            <a:off x="742950" y="2825965"/>
            <a:ext cx="22844700" cy="0"/>
          </a:xfrm>
          <a:prstGeom prst="straightConnector1">
            <a:avLst/>
          </a:prstGeom>
          <a:noFill/>
          <a:ln w="60325" cap="flat" cmpd="sng">
            <a:solidFill>
              <a:srgbClr val="FFC000"/>
            </a:solidFill>
            <a:prstDash val="solid"/>
            <a:miter lim="400000"/>
            <a:headEnd type="none" w="sm" len="sm"/>
            <a:tailEnd type="none" w="sm" len="sm"/>
          </a:ln>
        </p:spPr>
      </p:cxnSp>
      <p:sp>
        <p:nvSpPr>
          <p:cNvPr id="13" name="Google Shape;116;gd53ccf40ff_0_305">
            <a:extLst>
              <a:ext uri="{FF2B5EF4-FFF2-40B4-BE49-F238E27FC236}">
                <a16:creationId xmlns:a16="http://schemas.microsoft.com/office/drawing/2014/main" id="{489428DE-82FD-3D4E-B7CD-A7FFB5CD25C6}"/>
              </a:ext>
            </a:extLst>
          </p:cNvPr>
          <p:cNvSpPr txBox="1">
            <a:spLocks/>
          </p:cNvSpPr>
          <p:nvPr/>
        </p:nvSpPr>
        <p:spPr>
          <a:xfrm>
            <a:off x="1178880" y="3806826"/>
            <a:ext cx="21972840" cy="984600"/>
          </a:xfrm>
          <a:prstGeom prst="rect">
            <a:avLst/>
          </a:prstGeom>
          <a:noFill/>
          <a:ln>
            <a:noFill/>
          </a:ln>
        </p:spPr>
        <p:txBody>
          <a:bodyPr spcFirstLastPara="1" wrap="square" lIns="50800" tIns="50800" rIns="50800" bIns="50800" anchor="t" anchorCtr="0">
            <a:noAutofit/>
          </a:bodyPr>
          <a:lstStyle>
            <a:defPPr marR="0" lvl="0" algn="l" rtl="0">
              <a:lnSpc>
                <a:spcPct val="100000"/>
              </a:lnSpc>
              <a:spcBef>
                <a:spcPts val="0"/>
              </a:spcBef>
              <a:spcAft>
                <a:spcPts val="0"/>
              </a:spcAft>
            </a:defPPr>
            <a:lvl1pPr marL="457200" marR="0" lvl="0"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1pPr>
            <a:lvl2pPr marL="914400" marR="0" lvl="1"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3503"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9pPr>
          </a:lstStyle>
          <a:p>
            <a:pPr marL="685800" indent="-685800">
              <a:lnSpc>
                <a:spcPct val="100000"/>
              </a:lnSpc>
              <a:spcBef>
                <a:spcPts val="0"/>
              </a:spcBef>
              <a:buSzPts val="3500"/>
            </a:pPr>
            <a:r>
              <a:rPr lang="en-US" sz="6600" dirty="0">
                <a:latin typeface="Martel Sans" pitchFamily="2" charset="77"/>
                <a:cs typeface="Martel Sans" pitchFamily="2" charset="77"/>
              </a:rPr>
              <a:t>PATH</a:t>
            </a:r>
          </a:p>
          <a:p>
            <a:pPr marL="685800" indent="-685800">
              <a:lnSpc>
                <a:spcPct val="100000"/>
              </a:lnSpc>
              <a:spcBef>
                <a:spcPts val="0"/>
              </a:spcBef>
              <a:buSzPts val="3500"/>
            </a:pPr>
            <a:endParaRPr lang="en-US" sz="6600" dirty="0">
              <a:latin typeface="Martel Sans" pitchFamily="2" charset="77"/>
              <a:cs typeface="Martel Sans" pitchFamily="2" charset="77"/>
            </a:endParaRPr>
          </a:p>
          <a:p>
            <a:pPr marL="685800" indent="-685800">
              <a:lnSpc>
                <a:spcPct val="100000"/>
              </a:lnSpc>
              <a:spcBef>
                <a:spcPts val="0"/>
              </a:spcBef>
              <a:buSzPts val="3500"/>
            </a:pPr>
            <a:r>
              <a:rPr lang="en-US" sz="6600" dirty="0">
                <a:latin typeface="Martel Sans" pitchFamily="2" charset="77"/>
                <a:cs typeface="Martel Sans" pitchFamily="2" charset="77"/>
              </a:rPr>
              <a:t>MAPS</a:t>
            </a:r>
          </a:p>
          <a:p>
            <a:pPr marL="685800" indent="-685800">
              <a:lnSpc>
                <a:spcPct val="100000"/>
              </a:lnSpc>
              <a:spcBef>
                <a:spcPts val="0"/>
              </a:spcBef>
              <a:buSzPts val="3500"/>
            </a:pPr>
            <a:endParaRPr lang="en-US" sz="6600" dirty="0">
              <a:latin typeface="Martel Sans" pitchFamily="2" charset="77"/>
              <a:cs typeface="Martel Sans" pitchFamily="2" charset="77"/>
            </a:endParaRPr>
          </a:p>
          <a:p>
            <a:pPr marL="685800" indent="-685800">
              <a:lnSpc>
                <a:spcPct val="100000"/>
              </a:lnSpc>
              <a:spcBef>
                <a:spcPts val="0"/>
              </a:spcBef>
              <a:buSzPts val="3500"/>
            </a:pPr>
            <a:r>
              <a:rPr lang="en-US" sz="6600" dirty="0">
                <a:latin typeface="Martel Sans" pitchFamily="2" charset="77"/>
                <a:cs typeface="Martel Sans" pitchFamily="2" charset="77"/>
              </a:rPr>
              <a:t>Speak Up Colorado</a:t>
            </a:r>
          </a:p>
          <a:p>
            <a:pPr marL="685800" indent="-685800">
              <a:lnSpc>
                <a:spcPct val="100000"/>
              </a:lnSpc>
              <a:spcBef>
                <a:spcPts val="0"/>
              </a:spcBef>
              <a:buSzPts val="3500"/>
            </a:pPr>
            <a:endParaRPr lang="en-US" sz="6600" dirty="0">
              <a:latin typeface="Martel Sans" pitchFamily="2" charset="77"/>
              <a:cs typeface="Martel Sans" pitchFamily="2" charset="77"/>
            </a:endParaRPr>
          </a:p>
          <a:p>
            <a:pPr marL="685800" indent="-685800">
              <a:lnSpc>
                <a:spcPct val="100000"/>
              </a:lnSpc>
              <a:spcBef>
                <a:spcPts val="0"/>
              </a:spcBef>
              <a:buSzPts val="3500"/>
            </a:pPr>
            <a:r>
              <a:rPr lang="en-US" sz="6600" dirty="0">
                <a:latin typeface="Martel Sans" pitchFamily="2" charset="77"/>
                <a:cs typeface="Martel Sans" pitchFamily="2" charset="77"/>
              </a:rPr>
              <a:t>Local organizations </a:t>
            </a:r>
            <a:endParaRPr lang="en-US" sz="5200" dirty="0"/>
          </a:p>
          <a:p>
            <a:pPr marL="685800" indent="-685800">
              <a:lnSpc>
                <a:spcPct val="177142"/>
              </a:lnSpc>
              <a:spcBef>
                <a:spcPts val="0"/>
              </a:spcBef>
              <a:buSzPts val="3500"/>
            </a:pPr>
            <a:endParaRPr lang="en-US" sz="5200" dirty="0">
              <a:solidFill>
                <a:srgbClr val="212121"/>
              </a:solidFill>
              <a:latin typeface="Martel Sans Light"/>
              <a:ea typeface="Martel Sans Light"/>
              <a:cs typeface="Martel Sans Light"/>
              <a:sym typeface="Martel Sans Light"/>
            </a:endParaRPr>
          </a:p>
        </p:txBody>
      </p:sp>
    </p:spTree>
    <p:extLst>
      <p:ext uri="{BB962C8B-B14F-4D97-AF65-F5344CB8AC3E}">
        <p14:creationId xmlns:p14="http://schemas.microsoft.com/office/powerpoint/2010/main" val="128833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p:tgtEl>
                                          <p:spTgt spid="1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6" name="Google Shape;296;ge3c6e7bdf1_0_126" descr="IN-logo-Spruce.png"/>
          <p:cNvPicPr preferRelativeResize="0"/>
          <p:nvPr/>
        </p:nvPicPr>
        <p:blipFill rotWithShape="1">
          <a:blip r:embed="rId3">
            <a:alphaModFix/>
          </a:blip>
          <a:srcRect/>
          <a:stretch/>
        </p:blipFill>
        <p:spPr>
          <a:xfrm>
            <a:off x="20460763" y="11294092"/>
            <a:ext cx="3126942" cy="1561781"/>
          </a:xfrm>
          <a:prstGeom prst="rect">
            <a:avLst/>
          </a:prstGeom>
          <a:noFill/>
          <a:ln>
            <a:noFill/>
          </a:ln>
        </p:spPr>
      </p:pic>
      <p:cxnSp>
        <p:nvCxnSpPr>
          <p:cNvPr id="297" name="Google Shape;297;ge3c6e7bdf1_0_126"/>
          <p:cNvCxnSpPr/>
          <p:nvPr/>
        </p:nvCxnSpPr>
        <p:spPr>
          <a:xfrm>
            <a:off x="742950" y="2825965"/>
            <a:ext cx="22844700" cy="0"/>
          </a:xfrm>
          <a:prstGeom prst="straightConnector1">
            <a:avLst/>
          </a:prstGeom>
          <a:noFill/>
          <a:ln w="60325" cap="flat" cmpd="sng">
            <a:solidFill>
              <a:srgbClr val="FFC000"/>
            </a:solidFill>
            <a:prstDash val="solid"/>
            <a:miter lim="400000"/>
            <a:headEnd type="none" w="sm" len="sm"/>
            <a:tailEnd type="none" w="sm" len="sm"/>
          </a:ln>
        </p:spPr>
      </p:cxnSp>
      <p:grpSp>
        <p:nvGrpSpPr>
          <p:cNvPr id="298" name="Google Shape;298;ge3c6e7bdf1_0_126"/>
          <p:cNvGrpSpPr/>
          <p:nvPr/>
        </p:nvGrpSpPr>
        <p:grpSpPr>
          <a:xfrm>
            <a:off x="4364182" y="3682349"/>
            <a:ext cx="15794182" cy="2346534"/>
            <a:chOff x="0" y="112470"/>
            <a:chExt cx="8699100" cy="3507000"/>
          </a:xfrm>
        </p:grpSpPr>
        <p:sp>
          <p:nvSpPr>
            <p:cNvPr id="299" name="Google Shape;299;ge3c6e7bdf1_0_126"/>
            <p:cNvSpPr/>
            <p:nvPr/>
          </p:nvSpPr>
          <p:spPr>
            <a:xfrm>
              <a:off x="0" y="536558"/>
              <a:ext cx="8699100" cy="2433900"/>
            </a:xfrm>
            <a:prstGeom prst="roundRect">
              <a:avLst>
                <a:gd name="adj" fmla="val 10807"/>
              </a:avLst>
            </a:prstGeom>
            <a:solidFill>
              <a:srgbClr val="9FD9D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ge3c6e7bdf1_0_126"/>
            <p:cNvSpPr txBox="1"/>
            <p:nvPr/>
          </p:nvSpPr>
          <p:spPr>
            <a:xfrm>
              <a:off x="566379" y="112470"/>
              <a:ext cx="7566224" cy="35070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500"/>
                <a:buFont typeface="Martel Sans Light"/>
                <a:buNone/>
              </a:pPr>
              <a:r>
                <a:rPr lang="en-US" sz="5600" b="1" i="0" u="none" strike="noStrike" cap="none" dirty="0">
                  <a:solidFill>
                    <a:srgbClr val="003F4D"/>
                  </a:solidFill>
                  <a:latin typeface="Martel Sans Light"/>
                  <a:ea typeface="Martel Sans Light"/>
                  <a:cs typeface="Martel Sans Light"/>
                  <a:sym typeface="Martel Sans Light"/>
                </a:rPr>
                <a:t>Begin the IEP development early </a:t>
              </a:r>
              <a:endParaRPr sz="5600" b="1" i="0" u="none" strike="noStrike" cap="none" dirty="0">
                <a:solidFill>
                  <a:srgbClr val="003F4D"/>
                </a:solidFill>
                <a:latin typeface="Arial"/>
                <a:ea typeface="Arial"/>
                <a:cs typeface="Arial"/>
                <a:sym typeface="Arial"/>
              </a:endParaRPr>
            </a:p>
          </p:txBody>
        </p:sp>
      </p:grpSp>
      <p:grpSp>
        <p:nvGrpSpPr>
          <p:cNvPr id="304" name="Google Shape;304;ge3c6e7bdf1_0_126"/>
          <p:cNvGrpSpPr/>
          <p:nvPr/>
        </p:nvGrpSpPr>
        <p:grpSpPr>
          <a:xfrm>
            <a:off x="7002480" y="8641358"/>
            <a:ext cx="8699100" cy="2346534"/>
            <a:chOff x="0" y="125619"/>
            <a:chExt cx="8699100" cy="3507000"/>
          </a:xfrm>
        </p:grpSpPr>
        <p:sp>
          <p:nvSpPr>
            <p:cNvPr id="305" name="Google Shape;305;ge3c6e7bdf1_0_126"/>
            <p:cNvSpPr/>
            <p:nvPr/>
          </p:nvSpPr>
          <p:spPr>
            <a:xfrm>
              <a:off x="0" y="536558"/>
              <a:ext cx="8699100" cy="2433900"/>
            </a:xfrm>
            <a:prstGeom prst="roundRect">
              <a:avLst>
                <a:gd name="adj" fmla="val 10807"/>
              </a:avLst>
            </a:prstGeom>
            <a:solidFill>
              <a:srgbClr val="9FD9D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ge3c6e7bdf1_0_126"/>
            <p:cNvSpPr txBox="1"/>
            <p:nvPr/>
          </p:nvSpPr>
          <p:spPr>
            <a:xfrm>
              <a:off x="321710" y="125619"/>
              <a:ext cx="8055562" cy="35070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500"/>
                <a:buFont typeface="Martel Sans Light"/>
                <a:buNone/>
              </a:pPr>
              <a:r>
                <a:rPr lang="en-US" sz="5600" b="1" dirty="0">
                  <a:solidFill>
                    <a:srgbClr val="003F4D"/>
                  </a:solidFill>
                  <a:latin typeface="Martel Sans Light"/>
                  <a:ea typeface="Martel Sans Light"/>
                  <a:cs typeface="Martel Sans Light"/>
                  <a:sym typeface="Martel Sans Light"/>
                </a:rPr>
                <a:t>Talk to the student</a:t>
              </a:r>
              <a:endParaRPr sz="5600" b="1" dirty="0">
                <a:solidFill>
                  <a:srgbClr val="003F4D"/>
                </a:solidFill>
                <a:latin typeface="Martel Sans Light"/>
                <a:ea typeface="Martel Sans Light"/>
                <a:cs typeface="Martel Sans Light"/>
                <a:sym typeface="Martel Sans Light"/>
              </a:endParaRPr>
            </a:p>
          </p:txBody>
        </p:sp>
      </p:grpSp>
      <p:grpSp>
        <p:nvGrpSpPr>
          <p:cNvPr id="307" name="Google Shape;307;ge3c6e7bdf1_0_126"/>
          <p:cNvGrpSpPr/>
          <p:nvPr/>
        </p:nvGrpSpPr>
        <p:grpSpPr>
          <a:xfrm>
            <a:off x="2617034" y="6157345"/>
            <a:ext cx="19096532" cy="2346534"/>
            <a:chOff x="0" y="57818"/>
            <a:chExt cx="8699100" cy="3507000"/>
          </a:xfrm>
        </p:grpSpPr>
        <p:sp>
          <p:nvSpPr>
            <p:cNvPr id="308" name="Google Shape;308;ge3c6e7bdf1_0_126"/>
            <p:cNvSpPr/>
            <p:nvPr/>
          </p:nvSpPr>
          <p:spPr>
            <a:xfrm>
              <a:off x="0" y="536558"/>
              <a:ext cx="8699100" cy="2433900"/>
            </a:xfrm>
            <a:prstGeom prst="roundRect">
              <a:avLst>
                <a:gd name="adj" fmla="val 10807"/>
              </a:avLst>
            </a:prstGeom>
            <a:solidFill>
              <a:srgbClr val="9FD9D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ge3c6e7bdf1_0_126"/>
            <p:cNvSpPr txBox="1"/>
            <p:nvPr/>
          </p:nvSpPr>
          <p:spPr>
            <a:xfrm>
              <a:off x="321710" y="57818"/>
              <a:ext cx="8055562" cy="35070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500"/>
                <a:buFont typeface="Martel Sans Light"/>
                <a:buNone/>
              </a:pPr>
              <a:r>
                <a:rPr lang="en-US" sz="5600" b="1" dirty="0">
                  <a:solidFill>
                    <a:srgbClr val="003F4D"/>
                  </a:solidFill>
                  <a:latin typeface="Martel Sans Light"/>
                  <a:ea typeface="Martel Sans Light"/>
                  <a:cs typeface="Martel Sans Light"/>
                  <a:sym typeface="Martel Sans Light"/>
                </a:rPr>
                <a:t>Align IEP goals with long term post secondary goals  </a:t>
              </a:r>
              <a:endParaRPr sz="5600" b="1" i="0" u="none" strike="noStrike" cap="none" dirty="0">
                <a:solidFill>
                  <a:srgbClr val="003F4D"/>
                </a:solidFill>
                <a:latin typeface="Arial"/>
                <a:ea typeface="Arial"/>
                <a:cs typeface="Arial"/>
                <a:sym typeface="Arial"/>
              </a:endParaRPr>
            </a:p>
          </p:txBody>
        </p:sp>
      </p:grpSp>
      <p:sp>
        <p:nvSpPr>
          <p:cNvPr id="29" name="Google Shape;162;ge3c6e7bdf1_0_273">
            <a:extLst>
              <a:ext uri="{FF2B5EF4-FFF2-40B4-BE49-F238E27FC236}">
                <a16:creationId xmlns:a16="http://schemas.microsoft.com/office/drawing/2014/main" id="{E1EF1494-908A-8D49-A50B-F04686E1DA1D}"/>
              </a:ext>
            </a:extLst>
          </p:cNvPr>
          <p:cNvSpPr txBox="1">
            <a:spLocks/>
          </p:cNvSpPr>
          <p:nvPr/>
        </p:nvSpPr>
        <p:spPr>
          <a:xfrm>
            <a:off x="1206498" y="860127"/>
            <a:ext cx="21971100" cy="1844700"/>
          </a:xfrm>
          <a:prstGeom prst="rect">
            <a:avLst/>
          </a:prstGeom>
          <a:noFill/>
          <a:ln>
            <a:noFill/>
          </a:ln>
        </p:spPr>
        <p:txBody>
          <a:bodyPr spcFirstLastPara="1" wrap="square" lIns="50800" tIns="50800" rIns="50800" bIns="50800" anchor="b" anchorCtr="0">
            <a:normAutofit fontScale="92500"/>
          </a:bodyPr>
          <a:lstStyle>
            <a:defPPr marR="0" lvl="0" algn="l" rtl="0">
              <a:lnSpc>
                <a:spcPct val="100000"/>
              </a:lnSpc>
              <a:spcBef>
                <a:spcPts val="0"/>
              </a:spcBef>
              <a:spcAft>
                <a:spcPts val="0"/>
              </a:spcAft>
            </a:defPPr>
            <a:lvl1pPr marR="0" lvl="0"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1pPr>
            <a:lvl2pPr marR="0" lvl="1"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2pPr>
            <a:lvl3pPr marR="0" lvl="2"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3pPr>
            <a:lvl4pPr marR="0" lvl="3"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4pPr>
            <a:lvl5pPr marR="0" lvl="4"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5pPr>
            <a:lvl6pPr marR="0" lvl="5"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6pPr>
            <a:lvl7pPr marR="0" lvl="6"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7pPr>
            <a:lvl8pPr marR="0" lvl="7"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8pPr>
            <a:lvl9pPr marR="0" lvl="8"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9pPr>
          </a:lstStyle>
          <a:p>
            <a:pPr>
              <a:buSzPct val="100000"/>
            </a:pPr>
            <a:r>
              <a:rPr lang="en-US" sz="11600" dirty="0">
                <a:latin typeface="Martel Sans"/>
                <a:ea typeface="Martel Sans"/>
                <a:cs typeface="Martel Sans"/>
                <a:sym typeface="Martel Sans"/>
              </a:rPr>
              <a:t>Strategies to center the student:</a:t>
            </a:r>
          </a:p>
        </p:txBody>
      </p:sp>
    </p:spTree>
    <p:extLst>
      <p:ext uri="{BB962C8B-B14F-4D97-AF65-F5344CB8AC3E}">
        <p14:creationId xmlns:p14="http://schemas.microsoft.com/office/powerpoint/2010/main" val="3208723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ge4b1265daa_0_126" descr="IN-logo-Color-on-Spruce-01.jpg"/>
          <p:cNvPicPr preferRelativeResize="0"/>
          <p:nvPr/>
        </p:nvPicPr>
        <p:blipFill rotWithShape="1">
          <a:blip r:embed="rId3">
            <a:alphaModFix/>
          </a:blip>
          <a:srcRect b="69845"/>
          <a:stretch/>
        </p:blipFill>
        <p:spPr>
          <a:xfrm>
            <a:off x="0" y="-26829"/>
            <a:ext cx="24383998" cy="13769666"/>
          </a:xfrm>
          <a:prstGeom prst="rect">
            <a:avLst/>
          </a:prstGeom>
          <a:noFill/>
          <a:ln>
            <a:noFill/>
          </a:ln>
        </p:spPr>
      </p:pic>
      <p:sp>
        <p:nvSpPr>
          <p:cNvPr id="302" name="Google Shape;302;ge4b1265daa_0_126"/>
          <p:cNvSpPr txBox="1"/>
          <p:nvPr/>
        </p:nvSpPr>
        <p:spPr>
          <a:xfrm>
            <a:off x="659125" y="5013300"/>
            <a:ext cx="24827100" cy="1844700"/>
          </a:xfrm>
          <a:prstGeom prst="rect">
            <a:avLst/>
          </a:prstGeom>
          <a:noFill/>
          <a:ln>
            <a:noFill/>
          </a:ln>
        </p:spPr>
        <p:txBody>
          <a:bodyPr spcFirstLastPara="1" wrap="square" lIns="50800" tIns="50800" rIns="50800" bIns="50800" anchor="t" anchorCtr="0">
            <a:noAutofit/>
          </a:bodyPr>
          <a:lstStyle/>
          <a:p>
            <a:pPr marL="0" marR="0" lvl="0" indent="0" algn="ctr" rtl="0">
              <a:lnSpc>
                <a:spcPct val="80000"/>
              </a:lnSpc>
              <a:spcBef>
                <a:spcPts val="0"/>
              </a:spcBef>
              <a:spcAft>
                <a:spcPts val="0"/>
              </a:spcAft>
              <a:buClr>
                <a:schemeClr val="lt1"/>
              </a:buClr>
              <a:buSzPts val="10000"/>
              <a:buFont typeface="Martel Sans"/>
              <a:buNone/>
            </a:pPr>
            <a:r>
              <a:rPr lang="en-US" sz="9300" b="1" dirty="0">
                <a:solidFill>
                  <a:schemeClr val="lt1"/>
                </a:solidFill>
                <a:latin typeface="Martel Sans"/>
                <a:ea typeface="Martel Sans"/>
                <a:cs typeface="Martel Sans"/>
                <a:sym typeface="Martel Sans"/>
              </a:rPr>
              <a:t>Inclusion</a:t>
            </a:r>
            <a:endParaRPr sz="700" b="0" i="0" u="none" strike="noStrike" cap="none" dirty="0">
              <a:solidFill>
                <a:srgbClr val="000000"/>
              </a:solidFill>
              <a:latin typeface="Arial"/>
              <a:ea typeface="Arial"/>
              <a:cs typeface="Arial"/>
              <a:sym typeface="Arial"/>
            </a:endParaRPr>
          </a:p>
        </p:txBody>
      </p:sp>
      <p:pic>
        <p:nvPicPr>
          <p:cNvPr id="303" name="Google Shape;303;ge4b1265daa_0_126"/>
          <p:cNvPicPr preferRelativeResize="0"/>
          <p:nvPr/>
        </p:nvPicPr>
        <p:blipFill rotWithShape="1">
          <a:blip r:embed="rId4">
            <a:alphaModFix/>
          </a:blip>
          <a:srcRect/>
          <a:stretch/>
        </p:blipFill>
        <p:spPr>
          <a:xfrm>
            <a:off x="20169522" y="11277600"/>
            <a:ext cx="3253089" cy="1619250"/>
          </a:xfrm>
          <a:prstGeom prst="rect">
            <a:avLst/>
          </a:prstGeom>
          <a:noFill/>
          <a:ln>
            <a:noFill/>
          </a:ln>
        </p:spPr>
      </p:pic>
      <p:cxnSp>
        <p:nvCxnSpPr>
          <p:cNvPr id="304" name="Google Shape;304;ge4b1265daa_0_126"/>
          <p:cNvCxnSpPr/>
          <p:nvPr/>
        </p:nvCxnSpPr>
        <p:spPr>
          <a:xfrm>
            <a:off x="7361436" y="6858000"/>
            <a:ext cx="11422500" cy="0"/>
          </a:xfrm>
          <a:prstGeom prst="straightConnector1">
            <a:avLst/>
          </a:prstGeom>
          <a:noFill/>
          <a:ln w="60325" cap="flat" cmpd="sng">
            <a:solidFill>
              <a:srgbClr val="FFC000"/>
            </a:solidFill>
            <a:prstDash val="solid"/>
            <a:miter lim="400000"/>
            <a:headEnd type="none" w="sm" len="sm"/>
            <a:tailEnd type="none" w="sm" len="sm"/>
          </a:ln>
        </p:spPr>
      </p:cxnSp>
    </p:spTree>
    <p:extLst>
      <p:ext uri="{BB962C8B-B14F-4D97-AF65-F5344CB8AC3E}">
        <p14:creationId xmlns:p14="http://schemas.microsoft.com/office/powerpoint/2010/main" val="3850835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ge4b1265daa_0_126" descr="IN-logo-Color-on-Spruce-01.jpg"/>
          <p:cNvPicPr preferRelativeResize="0"/>
          <p:nvPr/>
        </p:nvPicPr>
        <p:blipFill rotWithShape="1">
          <a:blip r:embed="rId3">
            <a:alphaModFix/>
          </a:blip>
          <a:srcRect b="69845"/>
          <a:stretch/>
        </p:blipFill>
        <p:spPr>
          <a:xfrm>
            <a:off x="0" y="-26829"/>
            <a:ext cx="24383998" cy="13769666"/>
          </a:xfrm>
          <a:prstGeom prst="rect">
            <a:avLst/>
          </a:prstGeom>
          <a:noFill/>
          <a:ln>
            <a:noFill/>
          </a:ln>
        </p:spPr>
      </p:pic>
      <p:sp>
        <p:nvSpPr>
          <p:cNvPr id="302" name="Google Shape;302;ge4b1265daa_0_126"/>
          <p:cNvSpPr txBox="1"/>
          <p:nvPr/>
        </p:nvSpPr>
        <p:spPr>
          <a:xfrm>
            <a:off x="659125" y="5013300"/>
            <a:ext cx="24827100" cy="1844700"/>
          </a:xfrm>
          <a:prstGeom prst="rect">
            <a:avLst/>
          </a:prstGeom>
          <a:noFill/>
          <a:ln>
            <a:noFill/>
          </a:ln>
        </p:spPr>
        <p:txBody>
          <a:bodyPr spcFirstLastPara="1" wrap="square" lIns="50800" tIns="50800" rIns="50800" bIns="50800" anchor="t" anchorCtr="0">
            <a:noAutofit/>
          </a:bodyPr>
          <a:lstStyle/>
          <a:p>
            <a:pPr marL="0" marR="0" lvl="0" indent="0" algn="ctr" rtl="0">
              <a:lnSpc>
                <a:spcPct val="80000"/>
              </a:lnSpc>
              <a:spcBef>
                <a:spcPts val="0"/>
              </a:spcBef>
              <a:spcAft>
                <a:spcPts val="0"/>
              </a:spcAft>
              <a:buClr>
                <a:schemeClr val="lt1"/>
              </a:buClr>
              <a:buSzPts val="10000"/>
              <a:buFont typeface="Martel Sans"/>
              <a:buNone/>
            </a:pPr>
            <a:r>
              <a:rPr lang="en-US" sz="9300" b="1" dirty="0">
                <a:solidFill>
                  <a:schemeClr val="lt1"/>
                </a:solidFill>
                <a:latin typeface="Martel Sans"/>
                <a:ea typeface="Martel Sans"/>
                <a:cs typeface="Martel Sans"/>
                <a:sym typeface="Martel Sans"/>
              </a:rPr>
              <a:t>Academic Inclusion</a:t>
            </a:r>
            <a:endParaRPr sz="700" b="0" i="0" u="none" strike="noStrike" cap="none" dirty="0">
              <a:solidFill>
                <a:srgbClr val="000000"/>
              </a:solidFill>
              <a:latin typeface="Arial"/>
              <a:ea typeface="Arial"/>
              <a:cs typeface="Arial"/>
              <a:sym typeface="Arial"/>
            </a:endParaRPr>
          </a:p>
        </p:txBody>
      </p:sp>
      <p:pic>
        <p:nvPicPr>
          <p:cNvPr id="303" name="Google Shape;303;ge4b1265daa_0_126"/>
          <p:cNvPicPr preferRelativeResize="0"/>
          <p:nvPr/>
        </p:nvPicPr>
        <p:blipFill rotWithShape="1">
          <a:blip r:embed="rId4">
            <a:alphaModFix/>
          </a:blip>
          <a:srcRect/>
          <a:stretch/>
        </p:blipFill>
        <p:spPr>
          <a:xfrm>
            <a:off x="20169522" y="11277600"/>
            <a:ext cx="3253089" cy="1619250"/>
          </a:xfrm>
          <a:prstGeom prst="rect">
            <a:avLst/>
          </a:prstGeom>
          <a:noFill/>
          <a:ln>
            <a:noFill/>
          </a:ln>
        </p:spPr>
      </p:pic>
      <p:cxnSp>
        <p:nvCxnSpPr>
          <p:cNvPr id="304" name="Google Shape;304;ge4b1265daa_0_126"/>
          <p:cNvCxnSpPr/>
          <p:nvPr/>
        </p:nvCxnSpPr>
        <p:spPr>
          <a:xfrm>
            <a:off x="7361436" y="6858000"/>
            <a:ext cx="11422500" cy="0"/>
          </a:xfrm>
          <a:prstGeom prst="straightConnector1">
            <a:avLst/>
          </a:prstGeom>
          <a:noFill/>
          <a:ln w="60325" cap="flat" cmpd="sng">
            <a:solidFill>
              <a:srgbClr val="FFC000"/>
            </a:solidFill>
            <a:prstDash val="solid"/>
            <a:miter lim="400000"/>
            <a:headEnd type="none" w="sm" len="sm"/>
            <a:tailEnd type="none" w="sm" len="sm"/>
          </a:ln>
        </p:spPr>
      </p:cxnSp>
    </p:spTree>
    <p:extLst>
      <p:ext uri="{BB962C8B-B14F-4D97-AF65-F5344CB8AC3E}">
        <p14:creationId xmlns:p14="http://schemas.microsoft.com/office/powerpoint/2010/main" val="365971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ge4ca381453_0_218"/>
          <p:cNvSpPr txBox="1">
            <a:spLocks noGrp="1"/>
          </p:cNvSpPr>
          <p:nvPr>
            <p:ph type="ctrTitle" idx="4294967295"/>
          </p:nvPr>
        </p:nvSpPr>
        <p:spPr>
          <a:xfrm>
            <a:off x="1206498" y="860127"/>
            <a:ext cx="21971100" cy="1844700"/>
          </a:xfrm>
          <a:prstGeom prst="rect">
            <a:avLst/>
          </a:prstGeom>
          <a:noFill/>
          <a:ln>
            <a:noFill/>
          </a:ln>
        </p:spPr>
        <p:txBody>
          <a:bodyPr spcFirstLastPara="1" wrap="square" lIns="50800" tIns="50800" rIns="50800" bIns="50800" anchor="b" anchorCtr="0">
            <a:noAutofit/>
          </a:bodyPr>
          <a:lstStyle/>
          <a:p>
            <a:pPr marL="0" marR="0" lvl="0" indent="0" algn="l" rtl="0">
              <a:lnSpc>
                <a:spcPct val="80000"/>
              </a:lnSpc>
              <a:spcBef>
                <a:spcPts val="0"/>
              </a:spcBef>
              <a:spcAft>
                <a:spcPts val="0"/>
              </a:spcAft>
              <a:buClr>
                <a:srgbClr val="000000"/>
              </a:buClr>
              <a:buSzPts val="10440"/>
              <a:buFont typeface="Martel Sans"/>
              <a:buNone/>
            </a:pPr>
            <a:r>
              <a:rPr lang="en-US" sz="9640">
                <a:latin typeface="Martel Sans"/>
                <a:ea typeface="Martel Sans"/>
                <a:cs typeface="Martel Sans"/>
                <a:sym typeface="Martel Sans"/>
              </a:rPr>
              <a:t>Elementary Strategies:</a:t>
            </a:r>
            <a:endParaRPr sz="9440" b="1" i="0" u="none" strike="noStrike" cap="none">
              <a:solidFill>
                <a:srgbClr val="000000"/>
              </a:solidFill>
              <a:latin typeface="Martel Sans"/>
              <a:ea typeface="Martel Sans"/>
              <a:cs typeface="Martel Sans"/>
              <a:sym typeface="Martel Sans"/>
            </a:endParaRPr>
          </a:p>
        </p:txBody>
      </p:sp>
      <p:pic>
        <p:nvPicPr>
          <p:cNvPr id="610" name="Google Shape;610;ge4ca381453_0_218" descr="IN-logo-Spruce.png"/>
          <p:cNvPicPr preferRelativeResize="0"/>
          <p:nvPr/>
        </p:nvPicPr>
        <p:blipFill rotWithShape="1">
          <a:blip r:embed="rId3">
            <a:alphaModFix/>
          </a:blip>
          <a:srcRect/>
          <a:stretch/>
        </p:blipFill>
        <p:spPr>
          <a:xfrm>
            <a:off x="20460763" y="11294092"/>
            <a:ext cx="3126942" cy="1561781"/>
          </a:xfrm>
          <a:prstGeom prst="rect">
            <a:avLst/>
          </a:prstGeom>
          <a:noFill/>
          <a:ln>
            <a:noFill/>
          </a:ln>
        </p:spPr>
      </p:pic>
      <p:cxnSp>
        <p:nvCxnSpPr>
          <p:cNvPr id="611" name="Google Shape;611;ge4ca381453_0_218"/>
          <p:cNvCxnSpPr/>
          <p:nvPr/>
        </p:nvCxnSpPr>
        <p:spPr>
          <a:xfrm>
            <a:off x="742950" y="2825965"/>
            <a:ext cx="22844700" cy="0"/>
          </a:xfrm>
          <a:prstGeom prst="straightConnector1">
            <a:avLst/>
          </a:prstGeom>
          <a:noFill/>
          <a:ln w="60325" cap="flat" cmpd="sng">
            <a:solidFill>
              <a:srgbClr val="FFC000"/>
            </a:solidFill>
            <a:prstDash val="solid"/>
            <a:miter lim="400000"/>
            <a:headEnd type="none" w="sm" len="sm"/>
            <a:tailEnd type="none" w="sm" len="sm"/>
          </a:ln>
        </p:spPr>
      </p:cxnSp>
      <p:grpSp>
        <p:nvGrpSpPr>
          <p:cNvPr id="8" name="Google Shape;307;ge3c6e7bdf1_0_126">
            <a:extLst>
              <a:ext uri="{FF2B5EF4-FFF2-40B4-BE49-F238E27FC236}">
                <a16:creationId xmlns:a16="http://schemas.microsoft.com/office/drawing/2014/main" id="{4DC844DA-F60C-E946-B7E9-7E2D2B0D7E77}"/>
              </a:ext>
            </a:extLst>
          </p:cNvPr>
          <p:cNvGrpSpPr/>
          <p:nvPr/>
        </p:nvGrpSpPr>
        <p:grpSpPr>
          <a:xfrm>
            <a:off x="2617034" y="4579893"/>
            <a:ext cx="19096532" cy="2480136"/>
            <a:chOff x="0" y="-536540"/>
            <a:chExt cx="8699100" cy="3706674"/>
          </a:xfrm>
        </p:grpSpPr>
        <p:sp>
          <p:nvSpPr>
            <p:cNvPr id="9" name="Google Shape;308;ge3c6e7bdf1_0_126">
              <a:extLst>
                <a:ext uri="{FF2B5EF4-FFF2-40B4-BE49-F238E27FC236}">
                  <a16:creationId xmlns:a16="http://schemas.microsoft.com/office/drawing/2014/main" id="{6EB188B6-1908-774C-BE3A-DD3093A591BF}"/>
                </a:ext>
              </a:extLst>
            </p:cNvPr>
            <p:cNvSpPr/>
            <p:nvPr/>
          </p:nvSpPr>
          <p:spPr>
            <a:xfrm>
              <a:off x="0" y="-536540"/>
              <a:ext cx="8699100" cy="3507000"/>
            </a:xfrm>
            <a:prstGeom prst="roundRect">
              <a:avLst>
                <a:gd name="adj" fmla="val 10807"/>
              </a:avLst>
            </a:prstGeom>
            <a:solidFill>
              <a:srgbClr val="9FD9D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309;ge3c6e7bdf1_0_126">
              <a:extLst>
                <a:ext uri="{FF2B5EF4-FFF2-40B4-BE49-F238E27FC236}">
                  <a16:creationId xmlns:a16="http://schemas.microsoft.com/office/drawing/2014/main" id="{30391851-0487-524A-9B76-E2D83407B738}"/>
                </a:ext>
              </a:extLst>
            </p:cNvPr>
            <p:cNvSpPr txBox="1"/>
            <p:nvPr/>
          </p:nvSpPr>
          <p:spPr>
            <a:xfrm>
              <a:off x="321769" y="-336866"/>
              <a:ext cx="8055562" cy="35070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500"/>
                <a:buFont typeface="Martel Sans Light"/>
                <a:buNone/>
              </a:pPr>
              <a:r>
                <a:rPr lang="en-US" sz="5600" b="1" dirty="0">
                  <a:solidFill>
                    <a:srgbClr val="003F4D"/>
                  </a:solidFill>
                  <a:latin typeface="Martel Sans Light"/>
                  <a:ea typeface="Martel Sans Light"/>
                  <a:cs typeface="Martel Sans Light"/>
                  <a:sym typeface="Martel Sans Light"/>
                </a:rPr>
                <a:t>Encourage inclusion in general education classrooms as much as possible </a:t>
              </a:r>
              <a:endParaRPr sz="5600" b="1" i="0" u="none" strike="noStrike" cap="none" dirty="0">
                <a:solidFill>
                  <a:srgbClr val="003F4D"/>
                </a:solidFill>
                <a:latin typeface="Arial"/>
                <a:ea typeface="Arial"/>
                <a:cs typeface="Arial"/>
                <a:sym typeface="Arial"/>
              </a:endParaRPr>
            </a:p>
          </p:txBody>
        </p:sp>
      </p:grpSp>
    </p:spTree>
    <p:extLst>
      <p:ext uri="{BB962C8B-B14F-4D97-AF65-F5344CB8AC3E}">
        <p14:creationId xmlns:p14="http://schemas.microsoft.com/office/powerpoint/2010/main" val="1728622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ge4ca381453_0_218"/>
          <p:cNvSpPr txBox="1">
            <a:spLocks noGrp="1"/>
          </p:cNvSpPr>
          <p:nvPr>
            <p:ph type="ctrTitle" idx="4294967295"/>
          </p:nvPr>
        </p:nvSpPr>
        <p:spPr>
          <a:xfrm>
            <a:off x="1206498" y="860127"/>
            <a:ext cx="21971100" cy="1844700"/>
          </a:xfrm>
          <a:prstGeom prst="rect">
            <a:avLst/>
          </a:prstGeom>
          <a:noFill/>
          <a:ln>
            <a:noFill/>
          </a:ln>
        </p:spPr>
        <p:txBody>
          <a:bodyPr spcFirstLastPara="1" wrap="square" lIns="50800" tIns="50800" rIns="50800" bIns="50800" anchor="b" anchorCtr="0">
            <a:noAutofit/>
          </a:bodyPr>
          <a:lstStyle/>
          <a:p>
            <a:pPr lvl="0">
              <a:buSzPts val="10440"/>
            </a:pPr>
            <a:r>
              <a:rPr lang="en-US" sz="9640" dirty="0">
                <a:latin typeface="Martel Sans"/>
                <a:ea typeface="Martel Sans"/>
                <a:cs typeface="Martel Sans"/>
                <a:sym typeface="Martel Sans"/>
              </a:rPr>
              <a:t>Middle &amp; High School Strategies:</a:t>
            </a:r>
            <a:endParaRPr sz="9440" b="1" i="0" u="none" strike="noStrike" cap="none" dirty="0">
              <a:solidFill>
                <a:srgbClr val="000000"/>
              </a:solidFill>
              <a:latin typeface="Martel Sans"/>
              <a:ea typeface="Martel Sans"/>
              <a:cs typeface="Martel Sans"/>
              <a:sym typeface="Martel Sans"/>
            </a:endParaRPr>
          </a:p>
        </p:txBody>
      </p:sp>
      <p:pic>
        <p:nvPicPr>
          <p:cNvPr id="610" name="Google Shape;610;ge4ca381453_0_218" descr="IN-logo-Spruce.png"/>
          <p:cNvPicPr preferRelativeResize="0"/>
          <p:nvPr/>
        </p:nvPicPr>
        <p:blipFill rotWithShape="1">
          <a:blip r:embed="rId3">
            <a:alphaModFix/>
          </a:blip>
          <a:srcRect/>
          <a:stretch/>
        </p:blipFill>
        <p:spPr>
          <a:xfrm>
            <a:off x="20460763" y="11294092"/>
            <a:ext cx="3126942" cy="1561781"/>
          </a:xfrm>
          <a:prstGeom prst="rect">
            <a:avLst/>
          </a:prstGeom>
          <a:noFill/>
          <a:ln>
            <a:noFill/>
          </a:ln>
        </p:spPr>
      </p:pic>
      <p:cxnSp>
        <p:nvCxnSpPr>
          <p:cNvPr id="611" name="Google Shape;611;ge4ca381453_0_218"/>
          <p:cNvCxnSpPr/>
          <p:nvPr/>
        </p:nvCxnSpPr>
        <p:spPr>
          <a:xfrm>
            <a:off x="742950" y="2825965"/>
            <a:ext cx="22844700" cy="0"/>
          </a:xfrm>
          <a:prstGeom prst="straightConnector1">
            <a:avLst/>
          </a:prstGeom>
          <a:noFill/>
          <a:ln w="60325" cap="flat" cmpd="sng">
            <a:solidFill>
              <a:srgbClr val="FFC000"/>
            </a:solidFill>
            <a:prstDash val="solid"/>
            <a:miter lim="400000"/>
            <a:headEnd type="none" w="sm" len="sm"/>
            <a:tailEnd type="none" w="sm" len="sm"/>
          </a:ln>
        </p:spPr>
      </p:cxnSp>
      <p:grpSp>
        <p:nvGrpSpPr>
          <p:cNvPr id="8" name="Google Shape;307;ge3c6e7bdf1_0_126">
            <a:extLst>
              <a:ext uri="{FF2B5EF4-FFF2-40B4-BE49-F238E27FC236}">
                <a16:creationId xmlns:a16="http://schemas.microsoft.com/office/drawing/2014/main" id="{4DC844DA-F60C-E946-B7E9-7E2D2B0D7E77}"/>
              </a:ext>
            </a:extLst>
          </p:cNvPr>
          <p:cNvGrpSpPr/>
          <p:nvPr/>
        </p:nvGrpSpPr>
        <p:grpSpPr>
          <a:xfrm>
            <a:off x="3418197" y="7281538"/>
            <a:ext cx="17042566" cy="1969869"/>
            <a:chOff x="0" y="-536540"/>
            <a:chExt cx="8699100" cy="3706674"/>
          </a:xfrm>
        </p:grpSpPr>
        <p:sp>
          <p:nvSpPr>
            <p:cNvPr id="9" name="Google Shape;308;ge3c6e7bdf1_0_126">
              <a:extLst>
                <a:ext uri="{FF2B5EF4-FFF2-40B4-BE49-F238E27FC236}">
                  <a16:creationId xmlns:a16="http://schemas.microsoft.com/office/drawing/2014/main" id="{6EB188B6-1908-774C-BE3A-DD3093A591BF}"/>
                </a:ext>
              </a:extLst>
            </p:cNvPr>
            <p:cNvSpPr/>
            <p:nvPr/>
          </p:nvSpPr>
          <p:spPr>
            <a:xfrm>
              <a:off x="0" y="-536540"/>
              <a:ext cx="8699100" cy="3507000"/>
            </a:xfrm>
            <a:prstGeom prst="roundRect">
              <a:avLst>
                <a:gd name="adj" fmla="val 10807"/>
              </a:avLst>
            </a:prstGeom>
            <a:solidFill>
              <a:srgbClr val="9FD9D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309;ge3c6e7bdf1_0_126">
              <a:extLst>
                <a:ext uri="{FF2B5EF4-FFF2-40B4-BE49-F238E27FC236}">
                  <a16:creationId xmlns:a16="http://schemas.microsoft.com/office/drawing/2014/main" id="{30391851-0487-524A-9B76-E2D83407B738}"/>
                </a:ext>
              </a:extLst>
            </p:cNvPr>
            <p:cNvSpPr txBox="1"/>
            <p:nvPr/>
          </p:nvSpPr>
          <p:spPr>
            <a:xfrm>
              <a:off x="321769" y="-336866"/>
              <a:ext cx="8055562" cy="35070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500"/>
                <a:buFont typeface="Martel Sans Light"/>
                <a:buNone/>
              </a:pPr>
              <a:r>
                <a:rPr lang="en-US" sz="5600" b="1" dirty="0">
                  <a:solidFill>
                    <a:srgbClr val="003F4D"/>
                  </a:solidFill>
                  <a:latin typeface="Martel Sans Light"/>
                  <a:ea typeface="Martel Sans Light"/>
                  <a:cs typeface="Martel Sans Light"/>
                  <a:sym typeface="Martel Sans Light"/>
                </a:rPr>
                <a:t>Develop academic interests </a:t>
              </a:r>
              <a:endParaRPr sz="5600" b="1" i="0" u="none" strike="noStrike" cap="none" dirty="0">
                <a:solidFill>
                  <a:srgbClr val="003F4D"/>
                </a:solidFill>
                <a:latin typeface="Arial"/>
                <a:ea typeface="Arial"/>
                <a:cs typeface="Arial"/>
                <a:sym typeface="Arial"/>
              </a:endParaRPr>
            </a:p>
          </p:txBody>
        </p:sp>
      </p:grpSp>
      <p:grpSp>
        <p:nvGrpSpPr>
          <p:cNvPr id="11" name="Google Shape;307;ge3c6e7bdf1_0_126">
            <a:extLst>
              <a:ext uri="{FF2B5EF4-FFF2-40B4-BE49-F238E27FC236}">
                <a16:creationId xmlns:a16="http://schemas.microsoft.com/office/drawing/2014/main" id="{9D920648-7F1F-DC40-9864-CA3E7818C097}"/>
              </a:ext>
            </a:extLst>
          </p:cNvPr>
          <p:cNvGrpSpPr/>
          <p:nvPr/>
        </p:nvGrpSpPr>
        <p:grpSpPr>
          <a:xfrm>
            <a:off x="2974347" y="9732310"/>
            <a:ext cx="17930266" cy="1561782"/>
            <a:chOff x="0" y="-536540"/>
            <a:chExt cx="8699100" cy="3706673"/>
          </a:xfrm>
        </p:grpSpPr>
        <p:sp>
          <p:nvSpPr>
            <p:cNvPr id="12" name="Google Shape;308;ge3c6e7bdf1_0_126">
              <a:extLst>
                <a:ext uri="{FF2B5EF4-FFF2-40B4-BE49-F238E27FC236}">
                  <a16:creationId xmlns:a16="http://schemas.microsoft.com/office/drawing/2014/main" id="{ED4623E7-A066-814F-BB73-F43364968655}"/>
                </a:ext>
              </a:extLst>
            </p:cNvPr>
            <p:cNvSpPr/>
            <p:nvPr/>
          </p:nvSpPr>
          <p:spPr>
            <a:xfrm>
              <a:off x="0" y="-536540"/>
              <a:ext cx="8699100" cy="3507000"/>
            </a:xfrm>
            <a:prstGeom prst="roundRect">
              <a:avLst>
                <a:gd name="adj" fmla="val 10807"/>
              </a:avLst>
            </a:prstGeom>
            <a:solidFill>
              <a:srgbClr val="9FD9D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309;ge3c6e7bdf1_0_126">
              <a:extLst>
                <a:ext uri="{FF2B5EF4-FFF2-40B4-BE49-F238E27FC236}">
                  <a16:creationId xmlns:a16="http://schemas.microsoft.com/office/drawing/2014/main" id="{F485F5EA-C868-9249-B61A-FD334E714E90}"/>
                </a:ext>
              </a:extLst>
            </p:cNvPr>
            <p:cNvSpPr txBox="1"/>
            <p:nvPr/>
          </p:nvSpPr>
          <p:spPr>
            <a:xfrm>
              <a:off x="321769" y="-336866"/>
              <a:ext cx="8055562" cy="3506999"/>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500"/>
                <a:buFont typeface="Martel Sans Light"/>
                <a:buNone/>
              </a:pPr>
              <a:r>
                <a:rPr lang="en-US" sz="5600" b="1" dirty="0">
                  <a:solidFill>
                    <a:srgbClr val="003F4D"/>
                  </a:solidFill>
                  <a:latin typeface="Martel Sans Light"/>
                  <a:ea typeface="Martel Sans Light"/>
                  <a:cs typeface="Martel Sans Light"/>
                  <a:sym typeface="Martel Sans Light"/>
                </a:rPr>
                <a:t>Explore assistive technology tools</a:t>
              </a:r>
              <a:endParaRPr sz="5600" b="1" i="0" u="none" strike="noStrike" cap="none" dirty="0">
                <a:solidFill>
                  <a:srgbClr val="003F4D"/>
                </a:solidFill>
                <a:latin typeface="Arial"/>
                <a:ea typeface="Arial"/>
                <a:cs typeface="Arial"/>
                <a:sym typeface="Arial"/>
              </a:endParaRPr>
            </a:p>
          </p:txBody>
        </p:sp>
      </p:grpSp>
      <p:grpSp>
        <p:nvGrpSpPr>
          <p:cNvPr id="14" name="Google Shape;307;ge3c6e7bdf1_0_126">
            <a:extLst>
              <a:ext uri="{FF2B5EF4-FFF2-40B4-BE49-F238E27FC236}">
                <a16:creationId xmlns:a16="http://schemas.microsoft.com/office/drawing/2014/main" id="{D5E16282-9951-AA4E-90D7-CDC7F2C6B99B}"/>
              </a:ext>
            </a:extLst>
          </p:cNvPr>
          <p:cNvGrpSpPr/>
          <p:nvPr/>
        </p:nvGrpSpPr>
        <p:grpSpPr>
          <a:xfrm>
            <a:off x="3418197" y="3773638"/>
            <a:ext cx="17042566" cy="2920881"/>
            <a:chOff x="0" y="-938754"/>
            <a:chExt cx="8699100" cy="5496179"/>
          </a:xfrm>
        </p:grpSpPr>
        <p:sp>
          <p:nvSpPr>
            <p:cNvPr id="15" name="Google Shape;308;ge3c6e7bdf1_0_126">
              <a:extLst>
                <a:ext uri="{FF2B5EF4-FFF2-40B4-BE49-F238E27FC236}">
                  <a16:creationId xmlns:a16="http://schemas.microsoft.com/office/drawing/2014/main" id="{5E82A2DD-216A-8443-A762-18D40C65CAB5}"/>
                </a:ext>
              </a:extLst>
            </p:cNvPr>
            <p:cNvSpPr/>
            <p:nvPr/>
          </p:nvSpPr>
          <p:spPr>
            <a:xfrm>
              <a:off x="0" y="-938754"/>
              <a:ext cx="8699100" cy="5496179"/>
            </a:xfrm>
            <a:prstGeom prst="roundRect">
              <a:avLst>
                <a:gd name="adj" fmla="val 10807"/>
              </a:avLst>
            </a:prstGeom>
            <a:solidFill>
              <a:srgbClr val="9FD9D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309;ge3c6e7bdf1_0_126">
              <a:extLst>
                <a:ext uri="{FF2B5EF4-FFF2-40B4-BE49-F238E27FC236}">
                  <a16:creationId xmlns:a16="http://schemas.microsoft.com/office/drawing/2014/main" id="{51CB25D4-0752-624B-8612-2B498DD9AD8B}"/>
                </a:ext>
              </a:extLst>
            </p:cNvPr>
            <p:cNvSpPr txBox="1"/>
            <p:nvPr/>
          </p:nvSpPr>
          <p:spPr>
            <a:xfrm>
              <a:off x="321769" y="371789"/>
              <a:ext cx="8055562" cy="35070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500"/>
                <a:buFont typeface="Martel Sans Light"/>
                <a:buNone/>
              </a:pPr>
              <a:r>
                <a:rPr lang="en-US" sz="5600" b="1" dirty="0">
                  <a:solidFill>
                    <a:srgbClr val="003F4D"/>
                  </a:solidFill>
                  <a:latin typeface="Martel Sans Light"/>
                  <a:ea typeface="Martel Sans Light"/>
                  <a:cs typeface="Martel Sans Light"/>
                  <a:sym typeface="Martel Sans Light"/>
                </a:rPr>
                <a:t>Continue to advocate for students to take standard education classes within the general education setting</a:t>
              </a:r>
              <a:endParaRPr sz="5600" b="1" i="0" u="none" strike="noStrike" cap="none" dirty="0">
                <a:solidFill>
                  <a:srgbClr val="003F4D"/>
                </a:solidFill>
                <a:latin typeface="Arial"/>
                <a:ea typeface="Arial"/>
                <a:cs typeface="Arial"/>
                <a:sym typeface="Arial"/>
              </a:endParaRPr>
            </a:p>
          </p:txBody>
        </p:sp>
      </p:grpSp>
    </p:spTree>
    <p:extLst>
      <p:ext uri="{BB962C8B-B14F-4D97-AF65-F5344CB8AC3E}">
        <p14:creationId xmlns:p14="http://schemas.microsoft.com/office/powerpoint/2010/main" val="3358577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ge4b1265daa_0_126" descr="IN-logo-Color-on-Spruce-01.jpg"/>
          <p:cNvPicPr preferRelativeResize="0"/>
          <p:nvPr/>
        </p:nvPicPr>
        <p:blipFill rotWithShape="1">
          <a:blip r:embed="rId3">
            <a:alphaModFix/>
          </a:blip>
          <a:srcRect b="69845"/>
          <a:stretch/>
        </p:blipFill>
        <p:spPr>
          <a:xfrm>
            <a:off x="0" y="-26829"/>
            <a:ext cx="24383998" cy="13769666"/>
          </a:xfrm>
          <a:prstGeom prst="rect">
            <a:avLst/>
          </a:prstGeom>
          <a:noFill/>
          <a:ln>
            <a:noFill/>
          </a:ln>
        </p:spPr>
      </p:pic>
      <p:sp>
        <p:nvSpPr>
          <p:cNvPr id="302" name="Google Shape;302;ge4b1265daa_0_126"/>
          <p:cNvSpPr txBox="1"/>
          <p:nvPr/>
        </p:nvSpPr>
        <p:spPr>
          <a:xfrm>
            <a:off x="659125" y="5013300"/>
            <a:ext cx="24827100" cy="1844700"/>
          </a:xfrm>
          <a:prstGeom prst="rect">
            <a:avLst/>
          </a:prstGeom>
          <a:noFill/>
          <a:ln>
            <a:noFill/>
          </a:ln>
        </p:spPr>
        <p:txBody>
          <a:bodyPr spcFirstLastPara="1" wrap="square" lIns="50800" tIns="50800" rIns="50800" bIns="50800" anchor="t" anchorCtr="0">
            <a:noAutofit/>
          </a:bodyPr>
          <a:lstStyle/>
          <a:p>
            <a:pPr marL="0" marR="0" lvl="0" indent="0" algn="ctr" rtl="0">
              <a:lnSpc>
                <a:spcPct val="80000"/>
              </a:lnSpc>
              <a:spcBef>
                <a:spcPts val="0"/>
              </a:spcBef>
              <a:spcAft>
                <a:spcPts val="0"/>
              </a:spcAft>
              <a:buClr>
                <a:schemeClr val="lt1"/>
              </a:buClr>
              <a:buSzPts val="10000"/>
              <a:buFont typeface="Martel Sans"/>
              <a:buNone/>
            </a:pPr>
            <a:r>
              <a:rPr lang="en-US" sz="9300" b="1" dirty="0">
                <a:solidFill>
                  <a:schemeClr val="lt1"/>
                </a:solidFill>
                <a:latin typeface="Martel Sans"/>
                <a:ea typeface="Martel Sans"/>
                <a:cs typeface="Martel Sans"/>
                <a:sym typeface="Martel Sans"/>
              </a:rPr>
              <a:t>Career Inclusion</a:t>
            </a:r>
            <a:endParaRPr sz="700" b="0" i="0" u="none" strike="noStrike" cap="none" dirty="0">
              <a:solidFill>
                <a:srgbClr val="000000"/>
              </a:solidFill>
              <a:latin typeface="Arial"/>
              <a:ea typeface="Arial"/>
              <a:cs typeface="Arial"/>
              <a:sym typeface="Arial"/>
            </a:endParaRPr>
          </a:p>
        </p:txBody>
      </p:sp>
      <p:pic>
        <p:nvPicPr>
          <p:cNvPr id="303" name="Google Shape;303;ge4b1265daa_0_126"/>
          <p:cNvPicPr preferRelativeResize="0"/>
          <p:nvPr/>
        </p:nvPicPr>
        <p:blipFill rotWithShape="1">
          <a:blip r:embed="rId4">
            <a:alphaModFix/>
          </a:blip>
          <a:srcRect/>
          <a:stretch/>
        </p:blipFill>
        <p:spPr>
          <a:xfrm>
            <a:off x="20169522" y="11277600"/>
            <a:ext cx="3253089" cy="1619250"/>
          </a:xfrm>
          <a:prstGeom prst="rect">
            <a:avLst/>
          </a:prstGeom>
          <a:noFill/>
          <a:ln>
            <a:noFill/>
          </a:ln>
        </p:spPr>
      </p:pic>
      <p:cxnSp>
        <p:nvCxnSpPr>
          <p:cNvPr id="304" name="Google Shape;304;ge4b1265daa_0_126"/>
          <p:cNvCxnSpPr/>
          <p:nvPr/>
        </p:nvCxnSpPr>
        <p:spPr>
          <a:xfrm>
            <a:off x="7361436" y="6858000"/>
            <a:ext cx="11422500" cy="0"/>
          </a:xfrm>
          <a:prstGeom prst="straightConnector1">
            <a:avLst/>
          </a:prstGeom>
          <a:noFill/>
          <a:ln w="60325" cap="flat" cmpd="sng">
            <a:solidFill>
              <a:srgbClr val="FFC000"/>
            </a:solidFill>
            <a:prstDash val="solid"/>
            <a:miter lim="400000"/>
            <a:headEnd type="none" w="sm" len="sm"/>
            <a:tailEnd type="none" w="sm" len="sm"/>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e4b1265daa_0_22"/>
          <p:cNvSpPr txBox="1">
            <a:spLocks noGrp="1"/>
          </p:cNvSpPr>
          <p:nvPr>
            <p:ph type="ctrTitle" idx="4294967295"/>
          </p:nvPr>
        </p:nvSpPr>
        <p:spPr>
          <a:xfrm>
            <a:off x="1206498" y="860127"/>
            <a:ext cx="21971100" cy="1844700"/>
          </a:xfrm>
          <a:prstGeom prst="rect">
            <a:avLst/>
          </a:prstGeom>
          <a:noFill/>
          <a:ln>
            <a:noFill/>
          </a:ln>
        </p:spPr>
        <p:txBody>
          <a:bodyPr spcFirstLastPara="1" wrap="square" lIns="50800" tIns="50800" rIns="50800" bIns="50800" anchor="b" anchorCtr="0">
            <a:normAutofit/>
          </a:bodyPr>
          <a:lstStyle/>
          <a:p>
            <a:pPr marL="0" marR="0" lvl="0" indent="0" algn="l" rtl="0">
              <a:lnSpc>
                <a:spcPct val="80000"/>
              </a:lnSpc>
              <a:spcBef>
                <a:spcPts val="0"/>
              </a:spcBef>
              <a:spcAft>
                <a:spcPts val="0"/>
              </a:spcAft>
              <a:buClr>
                <a:srgbClr val="000000"/>
              </a:buClr>
              <a:buSzPts val="11600"/>
              <a:buFont typeface="Martel Sans"/>
              <a:buNone/>
            </a:pPr>
            <a:r>
              <a:rPr lang="en-US" sz="11600" dirty="0">
                <a:latin typeface="Martel Sans"/>
                <a:ea typeface="Martel Sans"/>
                <a:cs typeface="Martel Sans"/>
                <a:sym typeface="Martel Sans"/>
              </a:rPr>
              <a:t>College and Impact on Careers</a:t>
            </a:r>
            <a:endParaRPr sz="11600" b="1" i="0" u="none" strike="noStrike" cap="none" dirty="0">
              <a:solidFill>
                <a:srgbClr val="000000"/>
              </a:solidFill>
              <a:latin typeface="Martel Sans"/>
              <a:ea typeface="Martel Sans"/>
              <a:cs typeface="Martel Sans"/>
              <a:sym typeface="Martel Sans"/>
            </a:endParaRPr>
          </a:p>
        </p:txBody>
      </p:sp>
      <p:pic>
        <p:nvPicPr>
          <p:cNvPr id="138" name="Google Shape;138;ge4b1265daa_0_22" descr="IN-logo-Spruce.png"/>
          <p:cNvPicPr preferRelativeResize="0"/>
          <p:nvPr/>
        </p:nvPicPr>
        <p:blipFill rotWithShape="1">
          <a:blip r:embed="rId3">
            <a:alphaModFix/>
          </a:blip>
          <a:srcRect/>
          <a:stretch/>
        </p:blipFill>
        <p:spPr>
          <a:xfrm>
            <a:off x="20460763" y="11294092"/>
            <a:ext cx="3126942" cy="1561781"/>
          </a:xfrm>
          <a:prstGeom prst="rect">
            <a:avLst/>
          </a:prstGeom>
          <a:noFill/>
          <a:ln>
            <a:noFill/>
          </a:ln>
        </p:spPr>
      </p:pic>
      <p:cxnSp>
        <p:nvCxnSpPr>
          <p:cNvPr id="139" name="Google Shape;139;ge4b1265daa_0_22"/>
          <p:cNvCxnSpPr/>
          <p:nvPr/>
        </p:nvCxnSpPr>
        <p:spPr>
          <a:xfrm>
            <a:off x="742950" y="2825965"/>
            <a:ext cx="22844700" cy="0"/>
          </a:xfrm>
          <a:prstGeom prst="straightConnector1">
            <a:avLst/>
          </a:prstGeom>
          <a:noFill/>
          <a:ln w="60325" cap="flat" cmpd="sng">
            <a:solidFill>
              <a:srgbClr val="FFC000"/>
            </a:solidFill>
            <a:prstDash val="solid"/>
            <a:miter lim="400000"/>
            <a:headEnd type="none" w="sm" len="sm"/>
            <a:tailEnd type="none" w="sm" len="sm"/>
          </a:ln>
        </p:spPr>
      </p:cxnSp>
      <p:sp>
        <p:nvSpPr>
          <p:cNvPr id="13" name="Google Shape;116;gd53ccf40ff_0_305">
            <a:extLst>
              <a:ext uri="{FF2B5EF4-FFF2-40B4-BE49-F238E27FC236}">
                <a16:creationId xmlns:a16="http://schemas.microsoft.com/office/drawing/2014/main" id="{489428DE-82FD-3D4E-B7CD-A7FFB5CD25C6}"/>
              </a:ext>
            </a:extLst>
          </p:cNvPr>
          <p:cNvSpPr txBox="1">
            <a:spLocks/>
          </p:cNvSpPr>
          <p:nvPr/>
        </p:nvSpPr>
        <p:spPr>
          <a:xfrm>
            <a:off x="1178880" y="3806826"/>
            <a:ext cx="21972840" cy="984600"/>
          </a:xfrm>
          <a:prstGeom prst="rect">
            <a:avLst/>
          </a:prstGeom>
          <a:noFill/>
          <a:ln>
            <a:noFill/>
          </a:ln>
        </p:spPr>
        <p:txBody>
          <a:bodyPr spcFirstLastPara="1" wrap="square" lIns="50800" tIns="50800" rIns="50800" bIns="50800" anchor="t" anchorCtr="0">
            <a:noAutofit/>
          </a:bodyPr>
          <a:lstStyle>
            <a:defPPr marR="0" lvl="0" algn="l" rtl="0">
              <a:lnSpc>
                <a:spcPct val="100000"/>
              </a:lnSpc>
              <a:spcBef>
                <a:spcPts val="0"/>
              </a:spcBef>
              <a:spcAft>
                <a:spcPts val="0"/>
              </a:spcAft>
            </a:defPPr>
            <a:lvl1pPr marL="457200" marR="0" lvl="0"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1pPr>
            <a:lvl2pPr marL="914400" marR="0" lvl="1"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3503"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9pPr>
          </a:lstStyle>
          <a:p>
            <a:pPr marL="685800" indent="-685800">
              <a:lnSpc>
                <a:spcPct val="100000"/>
              </a:lnSpc>
              <a:spcBef>
                <a:spcPts val="0"/>
              </a:spcBef>
              <a:buSzPts val="3500"/>
            </a:pPr>
            <a:r>
              <a:rPr lang="en-US" sz="6600" dirty="0">
                <a:latin typeface="Martel Sans" pitchFamily="2" charset="77"/>
                <a:cs typeface="Martel Sans" pitchFamily="2" charset="77"/>
              </a:rPr>
              <a:t>135% increase in employability </a:t>
            </a:r>
          </a:p>
          <a:p>
            <a:pPr marL="685800" indent="-685800">
              <a:lnSpc>
                <a:spcPct val="100000"/>
              </a:lnSpc>
              <a:spcBef>
                <a:spcPts val="0"/>
              </a:spcBef>
              <a:buSzPts val="3500"/>
            </a:pPr>
            <a:endParaRPr lang="en-US" sz="6600" dirty="0">
              <a:latin typeface="Martel Sans" pitchFamily="2" charset="77"/>
              <a:cs typeface="Martel Sans" pitchFamily="2" charset="77"/>
            </a:endParaRPr>
          </a:p>
          <a:p>
            <a:pPr marL="685800" indent="-685800">
              <a:lnSpc>
                <a:spcPct val="100000"/>
              </a:lnSpc>
              <a:spcBef>
                <a:spcPts val="0"/>
              </a:spcBef>
              <a:buSzPts val="3500"/>
            </a:pPr>
            <a:r>
              <a:rPr lang="en-US" sz="6600" dirty="0">
                <a:latin typeface="Martel Sans" pitchFamily="2" charset="77"/>
                <a:cs typeface="Martel Sans" pitchFamily="2" charset="77"/>
              </a:rPr>
              <a:t>28% decrease in food preparation industries</a:t>
            </a:r>
          </a:p>
          <a:p>
            <a:pPr marL="685800" indent="-685800">
              <a:lnSpc>
                <a:spcPct val="100000"/>
              </a:lnSpc>
              <a:spcBef>
                <a:spcPts val="0"/>
              </a:spcBef>
              <a:buSzPts val="3500"/>
            </a:pPr>
            <a:endParaRPr lang="en-US" sz="6600" dirty="0">
              <a:latin typeface="Martel Sans" pitchFamily="2" charset="77"/>
              <a:cs typeface="Martel Sans" pitchFamily="2" charset="77"/>
            </a:endParaRPr>
          </a:p>
          <a:p>
            <a:pPr marL="685800" indent="-685800">
              <a:lnSpc>
                <a:spcPct val="100000"/>
              </a:lnSpc>
              <a:spcBef>
                <a:spcPts val="0"/>
              </a:spcBef>
              <a:buSzPts val="3500"/>
            </a:pPr>
            <a:r>
              <a:rPr lang="en-US" sz="6600" dirty="0">
                <a:latin typeface="Martel Sans" pitchFamily="2" charset="77"/>
                <a:cs typeface="Martel Sans" pitchFamily="2" charset="77"/>
              </a:rPr>
              <a:t>59% drop in cleaning and maintenance occupations</a:t>
            </a:r>
            <a:endParaRPr lang="en-US" sz="5200" dirty="0"/>
          </a:p>
          <a:p>
            <a:pPr marL="685800" indent="-685800">
              <a:lnSpc>
                <a:spcPct val="177142"/>
              </a:lnSpc>
              <a:spcBef>
                <a:spcPts val="0"/>
              </a:spcBef>
              <a:buSzPts val="3500"/>
            </a:pPr>
            <a:endParaRPr lang="en-US" sz="5200" dirty="0">
              <a:solidFill>
                <a:srgbClr val="212121"/>
              </a:solidFill>
              <a:latin typeface="Martel Sans Light"/>
              <a:ea typeface="Martel Sans Light"/>
              <a:cs typeface="Martel Sans Light"/>
              <a:sym typeface="Martel Sans Light"/>
            </a:endParaRPr>
          </a:p>
        </p:txBody>
      </p:sp>
    </p:spTree>
    <p:extLst>
      <p:ext uri="{BB962C8B-B14F-4D97-AF65-F5344CB8AC3E}">
        <p14:creationId xmlns:p14="http://schemas.microsoft.com/office/powerpoint/2010/main" val="1574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p:tgtEl>
                                          <p:spTgt spid="1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e4b1265daa_0_133"/>
          <p:cNvSpPr txBox="1">
            <a:spLocks noGrp="1"/>
          </p:cNvSpPr>
          <p:nvPr>
            <p:ph type="ctrTitle" idx="4294967295"/>
          </p:nvPr>
        </p:nvSpPr>
        <p:spPr>
          <a:xfrm>
            <a:off x="1206450" y="1471696"/>
            <a:ext cx="21971100" cy="1844700"/>
          </a:xfrm>
          <a:prstGeom prst="rect">
            <a:avLst/>
          </a:prstGeom>
          <a:noFill/>
          <a:ln>
            <a:noFill/>
          </a:ln>
        </p:spPr>
        <p:txBody>
          <a:bodyPr spcFirstLastPara="1" wrap="square" lIns="50800" tIns="50800" rIns="50800" bIns="50800" anchor="b" anchorCtr="0">
            <a:noAutofit/>
          </a:bodyPr>
          <a:lstStyle/>
          <a:p>
            <a:pPr marL="0" marR="0" lvl="0" indent="0" algn="l" rtl="0">
              <a:lnSpc>
                <a:spcPct val="80000"/>
              </a:lnSpc>
              <a:spcBef>
                <a:spcPts val="0"/>
              </a:spcBef>
              <a:spcAft>
                <a:spcPts val="0"/>
              </a:spcAft>
              <a:buClr>
                <a:srgbClr val="000000"/>
              </a:buClr>
              <a:buSzPts val="10440"/>
              <a:buFont typeface="Martel Sans"/>
              <a:buNone/>
            </a:pPr>
            <a:r>
              <a:rPr lang="en-US" sz="9640" dirty="0">
                <a:latin typeface="Martel Sans"/>
                <a:ea typeface="Martel Sans"/>
                <a:cs typeface="Martel Sans"/>
                <a:sym typeface="Martel Sans"/>
              </a:rPr>
              <a:t>Career Goals &amp; College </a:t>
            </a:r>
            <a:endParaRPr sz="9440" b="1" i="0" u="none" strike="noStrike" cap="none" dirty="0">
              <a:solidFill>
                <a:srgbClr val="000000"/>
              </a:solidFill>
              <a:latin typeface="Martel Sans"/>
              <a:ea typeface="Martel Sans"/>
              <a:cs typeface="Martel Sans"/>
              <a:sym typeface="Martel Sans"/>
            </a:endParaRPr>
          </a:p>
        </p:txBody>
      </p:sp>
      <p:pic>
        <p:nvPicPr>
          <p:cNvPr id="310" name="Google Shape;310;ge4b1265daa_0_133" descr="IN-logo-Spruce.png"/>
          <p:cNvPicPr preferRelativeResize="0"/>
          <p:nvPr/>
        </p:nvPicPr>
        <p:blipFill rotWithShape="1">
          <a:blip r:embed="rId3">
            <a:alphaModFix/>
          </a:blip>
          <a:srcRect/>
          <a:stretch/>
        </p:blipFill>
        <p:spPr>
          <a:xfrm>
            <a:off x="20460763" y="11294092"/>
            <a:ext cx="3126942" cy="1561781"/>
          </a:xfrm>
          <a:prstGeom prst="rect">
            <a:avLst/>
          </a:prstGeom>
          <a:noFill/>
          <a:ln>
            <a:noFill/>
          </a:ln>
        </p:spPr>
      </p:pic>
      <p:cxnSp>
        <p:nvCxnSpPr>
          <p:cNvPr id="311" name="Google Shape;311;ge4b1265daa_0_133"/>
          <p:cNvCxnSpPr/>
          <p:nvPr/>
        </p:nvCxnSpPr>
        <p:spPr>
          <a:xfrm>
            <a:off x="742950" y="3316396"/>
            <a:ext cx="22844700" cy="0"/>
          </a:xfrm>
          <a:prstGeom prst="straightConnector1">
            <a:avLst/>
          </a:prstGeom>
          <a:noFill/>
          <a:ln w="60325" cap="flat" cmpd="sng">
            <a:solidFill>
              <a:srgbClr val="FFC000"/>
            </a:solidFill>
            <a:prstDash val="solid"/>
            <a:miter lim="400000"/>
            <a:headEnd type="none" w="sm" len="sm"/>
            <a:tailEnd type="none" w="sm" len="sm"/>
          </a:ln>
        </p:spPr>
      </p:cxnSp>
      <p:sp>
        <p:nvSpPr>
          <p:cNvPr id="5" name="Google Shape;116;gd53ccf40ff_0_305">
            <a:extLst>
              <a:ext uri="{FF2B5EF4-FFF2-40B4-BE49-F238E27FC236}">
                <a16:creationId xmlns:a16="http://schemas.microsoft.com/office/drawing/2014/main" id="{2E6350AB-ADEE-F94A-A19E-757F5095D664}"/>
              </a:ext>
            </a:extLst>
          </p:cNvPr>
          <p:cNvSpPr txBox="1">
            <a:spLocks/>
          </p:cNvSpPr>
          <p:nvPr/>
        </p:nvSpPr>
        <p:spPr>
          <a:xfrm>
            <a:off x="1178880" y="3806826"/>
            <a:ext cx="21972840" cy="984600"/>
          </a:xfrm>
          <a:prstGeom prst="rect">
            <a:avLst/>
          </a:prstGeom>
          <a:noFill/>
          <a:ln>
            <a:noFill/>
          </a:ln>
        </p:spPr>
        <p:txBody>
          <a:bodyPr spcFirstLastPara="1" wrap="square" lIns="50800" tIns="50800" rIns="50800" bIns="50800" anchor="t" anchorCtr="0">
            <a:noAutofit/>
          </a:bodyPr>
          <a:lstStyle>
            <a:defPPr marR="0" lvl="0" algn="l" rtl="0">
              <a:lnSpc>
                <a:spcPct val="100000"/>
              </a:lnSpc>
              <a:spcBef>
                <a:spcPts val="0"/>
              </a:spcBef>
              <a:spcAft>
                <a:spcPts val="0"/>
              </a:spcAft>
            </a:defPPr>
            <a:lvl1pPr marL="457200" marR="0" lvl="0"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1pPr>
            <a:lvl2pPr marL="914400" marR="0" lvl="1"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3503"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9pPr>
          </a:lstStyle>
          <a:p>
            <a:pPr marL="685800" indent="-685800">
              <a:lnSpc>
                <a:spcPct val="100000"/>
              </a:lnSpc>
              <a:spcBef>
                <a:spcPts val="0"/>
              </a:spcBef>
              <a:buSzPts val="3500"/>
            </a:pPr>
            <a:r>
              <a:rPr lang="en-US" sz="6600" dirty="0">
                <a:latin typeface="Martel Sans" pitchFamily="2" charset="77"/>
                <a:cs typeface="Martel Sans" pitchFamily="2" charset="77"/>
              </a:rPr>
              <a:t>A clear career goal helps students to: </a:t>
            </a:r>
          </a:p>
          <a:p>
            <a:pPr marL="2057400" lvl="3" indent="-685800">
              <a:lnSpc>
                <a:spcPct val="100000"/>
              </a:lnSpc>
              <a:spcBef>
                <a:spcPts val="0"/>
              </a:spcBef>
              <a:buSzPts val="3500"/>
            </a:pPr>
            <a:r>
              <a:rPr lang="en-US" sz="6600" dirty="0">
                <a:latin typeface="Martel Sans" pitchFamily="2" charset="77"/>
                <a:cs typeface="Martel Sans" pitchFamily="2" charset="77"/>
              </a:rPr>
              <a:t>Be informed about whether college is the right path for them</a:t>
            </a:r>
          </a:p>
          <a:p>
            <a:pPr marL="2057400" lvl="3" indent="-685800">
              <a:lnSpc>
                <a:spcPct val="100000"/>
              </a:lnSpc>
              <a:spcBef>
                <a:spcPts val="0"/>
              </a:spcBef>
              <a:buSzPts val="3500"/>
            </a:pPr>
            <a:r>
              <a:rPr lang="en-US" sz="6600" dirty="0">
                <a:latin typeface="Martel Sans" pitchFamily="2" charset="77"/>
                <a:cs typeface="Martel Sans" pitchFamily="2" charset="77"/>
              </a:rPr>
              <a:t>Select a college that aligns with what they want to study </a:t>
            </a:r>
            <a:endParaRPr lang="en-US" sz="6600" dirty="0"/>
          </a:p>
          <a:p>
            <a:pPr marL="0" indent="0">
              <a:lnSpc>
                <a:spcPct val="177142"/>
              </a:lnSpc>
              <a:spcBef>
                <a:spcPts val="0"/>
              </a:spcBef>
              <a:buSzPts val="3500"/>
              <a:buNone/>
            </a:pPr>
            <a:endParaRPr lang="en-US" sz="5200" dirty="0">
              <a:solidFill>
                <a:srgbClr val="212121"/>
              </a:solidFill>
              <a:latin typeface="Martel Sans Light"/>
              <a:ea typeface="Martel Sans Light"/>
              <a:cs typeface="Martel Sans Light"/>
              <a:sym typeface="Martel Sans Light"/>
            </a:endParaRPr>
          </a:p>
        </p:txBody>
      </p:sp>
    </p:spTree>
    <p:extLst>
      <p:ext uri="{BB962C8B-B14F-4D97-AF65-F5344CB8AC3E}">
        <p14:creationId xmlns:p14="http://schemas.microsoft.com/office/powerpoint/2010/main" val="36079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p:tgtEl>
                                          <p:spTgt spid="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e4b1265daa_0_133"/>
          <p:cNvSpPr txBox="1">
            <a:spLocks noGrp="1"/>
          </p:cNvSpPr>
          <p:nvPr>
            <p:ph type="ctrTitle" idx="4294967295"/>
          </p:nvPr>
        </p:nvSpPr>
        <p:spPr>
          <a:xfrm>
            <a:off x="1206450" y="1471696"/>
            <a:ext cx="21971100" cy="1844700"/>
          </a:xfrm>
          <a:prstGeom prst="rect">
            <a:avLst/>
          </a:prstGeom>
          <a:noFill/>
          <a:ln>
            <a:noFill/>
          </a:ln>
        </p:spPr>
        <p:txBody>
          <a:bodyPr spcFirstLastPara="1" wrap="square" lIns="50800" tIns="50800" rIns="50800" bIns="50800" anchor="b" anchorCtr="0">
            <a:noAutofit/>
          </a:bodyPr>
          <a:lstStyle/>
          <a:p>
            <a:pPr marL="0" marR="0" lvl="0" indent="0" algn="l" rtl="0">
              <a:lnSpc>
                <a:spcPct val="80000"/>
              </a:lnSpc>
              <a:spcBef>
                <a:spcPts val="0"/>
              </a:spcBef>
              <a:spcAft>
                <a:spcPts val="0"/>
              </a:spcAft>
              <a:buClr>
                <a:srgbClr val="000000"/>
              </a:buClr>
              <a:buSzPts val="10440"/>
              <a:buFont typeface="Martel Sans"/>
              <a:buNone/>
            </a:pPr>
            <a:r>
              <a:rPr lang="en-US" sz="9640" dirty="0">
                <a:latin typeface="Martel Sans"/>
                <a:ea typeface="Martel Sans"/>
                <a:cs typeface="Martel Sans"/>
                <a:sym typeface="Martel Sans"/>
              </a:rPr>
              <a:t>Types of Career Goals Students Bring to College</a:t>
            </a:r>
            <a:endParaRPr sz="9440" b="1" i="0" u="none" strike="noStrike" cap="none" dirty="0">
              <a:solidFill>
                <a:srgbClr val="000000"/>
              </a:solidFill>
              <a:latin typeface="Martel Sans"/>
              <a:ea typeface="Martel Sans"/>
              <a:cs typeface="Martel Sans"/>
              <a:sym typeface="Martel Sans"/>
            </a:endParaRPr>
          </a:p>
        </p:txBody>
      </p:sp>
      <p:pic>
        <p:nvPicPr>
          <p:cNvPr id="310" name="Google Shape;310;ge4b1265daa_0_133" descr="IN-logo-Spruce.png"/>
          <p:cNvPicPr preferRelativeResize="0"/>
          <p:nvPr/>
        </p:nvPicPr>
        <p:blipFill rotWithShape="1">
          <a:blip r:embed="rId3">
            <a:alphaModFix/>
          </a:blip>
          <a:srcRect/>
          <a:stretch/>
        </p:blipFill>
        <p:spPr>
          <a:xfrm>
            <a:off x="20460763" y="11294092"/>
            <a:ext cx="3126942" cy="1561781"/>
          </a:xfrm>
          <a:prstGeom prst="rect">
            <a:avLst/>
          </a:prstGeom>
          <a:noFill/>
          <a:ln>
            <a:noFill/>
          </a:ln>
        </p:spPr>
      </p:pic>
      <p:cxnSp>
        <p:nvCxnSpPr>
          <p:cNvPr id="311" name="Google Shape;311;ge4b1265daa_0_133"/>
          <p:cNvCxnSpPr/>
          <p:nvPr/>
        </p:nvCxnSpPr>
        <p:spPr>
          <a:xfrm>
            <a:off x="742950" y="3316396"/>
            <a:ext cx="22844700" cy="0"/>
          </a:xfrm>
          <a:prstGeom prst="straightConnector1">
            <a:avLst/>
          </a:prstGeom>
          <a:noFill/>
          <a:ln w="60325" cap="flat" cmpd="sng">
            <a:solidFill>
              <a:srgbClr val="FFC000"/>
            </a:solidFill>
            <a:prstDash val="solid"/>
            <a:miter lim="400000"/>
            <a:headEnd type="none" w="sm" len="sm"/>
            <a:tailEnd type="none" w="sm" len="sm"/>
          </a:ln>
        </p:spPr>
      </p:cxnSp>
      <p:sp>
        <p:nvSpPr>
          <p:cNvPr id="5" name="Google Shape;116;gd53ccf40ff_0_305">
            <a:extLst>
              <a:ext uri="{FF2B5EF4-FFF2-40B4-BE49-F238E27FC236}">
                <a16:creationId xmlns:a16="http://schemas.microsoft.com/office/drawing/2014/main" id="{2E6350AB-ADEE-F94A-A19E-757F5095D664}"/>
              </a:ext>
            </a:extLst>
          </p:cNvPr>
          <p:cNvSpPr txBox="1">
            <a:spLocks/>
          </p:cNvSpPr>
          <p:nvPr/>
        </p:nvSpPr>
        <p:spPr>
          <a:xfrm>
            <a:off x="1178880" y="3806826"/>
            <a:ext cx="21972840" cy="984600"/>
          </a:xfrm>
          <a:prstGeom prst="rect">
            <a:avLst/>
          </a:prstGeom>
          <a:noFill/>
          <a:ln>
            <a:noFill/>
          </a:ln>
        </p:spPr>
        <p:txBody>
          <a:bodyPr spcFirstLastPara="1" wrap="square" lIns="50800" tIns="50800" rIns="50800" bIns="50800" anchor="t" anchorCtr="0">
            <a:noAutofit/>
          </a:bodyPr>
          <a:lstStyle>
            <a:defPPr marR="0" lvl="0" algn="l" rtl="0">
              <a:lnSpc>
                <a:spcPct val="100000"/>
              </a:lnSpc>
              <a:spcBef>
                <a:spcPts val="0"/>
              </a:spcBef>
              <a:spcAft>
                <a:spcPts val="0"/>
              </a:spcAft>
            </a:defPPr>
            <a:lvl1pPr marL="457200" marR="0" lvl="0"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1pPr>
            <a:lvl2pPr marL="914400" marR="0" lvl="1"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3503"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9pPr>
          </a:lstStyle>
          <a:p>
            <a:pPr marL="685800" indent="-685800">
              <a:lnSpc>
                <a:spcPct val="100000"/>
              </a:lnSpc>
              <a:spcBef>
                <a:spcPts val="0"/>
              </a:spcBef>
              <a:buSzPts val="3500"/>
            </a:pPr>
            <a:r>
              <a:rPr lang="en-US" sz="6600" dirty="0">
                <a:latin typeface="Martel Sans" pitchFamily="2" charset="77"/>
                <a:cs typeface="Martel Sans" pitchFamily="2" charset="77"/>
              </a:rPr>
              <a:t>Vague goal, missing reasons contributing to the student’s interest </a:t>
            </a:r>
          </a:p>
          <a:p>
            <a:pPr marL="685800" indent="-685800">
              <a:lnSpc>
                <a:spcPct val="100000"/>
              </a:lnSpc>
              <a:spcBef>
                <a:spcPts val="0"/>
              </a:spcBef>
              <a:buSzPts val="3500"/>
            </a:pPr>
            <a:r>
              <a:rPr lang="en-US" sz="6600" dirty="0">
                <a:latin typeface="Martel Sans" pitchFamily="2" charset="77"/>
                <a:cs typeface="Martel Sans" pitchFamily="2" charset="77"/>
              </a:rPr>
              <a:t>Specific goal, too specific to be achievable in Colorado </a:t>
            </a:r>
          </a:p>
          <a:p>
            <a:pPr marL="685800" indent="-685800">
              <a:lnSpc>
                <a:spcPct val="100000"/>
              </a:lnSpc>
              <a:spcBef>
                <a:spcPts val="0"/>
              </a:spcBef>
              <a:buSzPts val="3500"/>
            </a:pPr>
            <a:r>
              <a:rPr lang="en-US" sz="6600" dirty="0">
                <a:latin typeface="Martel Sans" pitchFamily="2" charset="77"/>
                <a:cs typeface="Martel Sans" pitchFamily="2" charset="77"/>
              </a:rPr>
              <a:t>Career goal not in alignment with going to college </a:t>
            </a:r>
          </a:p>
          <a:p>
            <a:pPr marL="1600200" lvl="2" indent="-685800">
              <a:lnSpc>
                <a:spcPct val="100000"/>
              </a:lnSpc>
              <a:spcBef>
                <a:spcPts val="0"/>
              </a:spcBef>
              <a:buSzPts val="3500"/>
            </a:pPr>
            <a:r>
              <a:rPr lang="en-US" sz="6600" dirty="0">
                <a:latin typeface="Martel Sans" pitchFamily="2" charset="77"/>
                <a:cs typeface="Martel Sans" pitchFamily="2" charset="77"/>
              </a:rPr>
              <a:t>Only wants social aspects </a:t>
            </a:r>
          </a:p>
          <a:p>
            <a:pPr marL="1600200" lvl="2" indent="-685800">
              <a:lnSpc>
                <a:spcPct val="100000"/>
              </a:lnSpc>
              <a:spcBef>
                <a:spcPts val="0"/>
              </a:spcBef>
              <a:buSzPts val="3500"/>
            </a:pPr>
            <a:r>
              <a:rPr lang="en-US" sz="6600" dirty="0">
                <a:latin typeface="Martel Sans" pitchFamily="2" charset="77"/>
                <a:cs typeface="Martel Sans" pitchFamily="2" charset="77"/>
              </a:rPr>
              <a:t>Or, doesn’t know about the other types of careers college can help you to access </a:t>
            </a:r>
            <a:endParaRPr lang="en-US" sz="6600" dirty="0"/>
          </a:p>
          <a:p>
            <a:pPr marL="0" indent="0">
              <a:lnSpc>
                <a:spcPct val="177142"/>
              </a:lnSpc>
              <a:spcBef>
                <a:spcPts val="0"/>
              </a:spcBef>
              <a:buSzPts val="3500"/>
              <a:buNone/>
            </a:pPr>
            <a:endParaRPr lang="en-US" sz="5200" dirty="0">
              <a:solidFill>
                <a:srgbClr val="212121"/>
              </a:solidFill>
              <a:latin typeface="Martel Sans Light"/>
              <a:ea typeface="Martel Sans Light"/>
              <a:cs typeface="Martel Sans Light"/>
              <a:sym typeface="Martel Sans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p:tgtEl>
                                          <p:spTgt spid="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d53ccf40ff_0_305"/>
          <p:cNvSpPr txBox="1">
            <a:spLocks noGrp="1"/>
          </p:cNvSpPr>
          <p:nvPr>
            <p:ph type="ctrTitle" idx="4294967295"/>
          </p:nvPr>
        </p:nvSpPr>
        <p:spPr>
          <a:xfrm>
            <a:off x="1206498" y="860127"/>
            <a:ext cx="21971100" cy="1844700"/>
          </a:xfrm>
          <a:prstGeom prst="rect">
            <a:avLst/>
          </a:prstGeom>
          <a:noFill/>
          <a:ln>
            <a:noFill/>
          </a:ln>
        </p:spPr>
        <p:txBody>
          <a:bodyPr spcFirstLastPara="1" wrap="square" lIns="50800" tIns="50800" rIns="50800" bIns="50800" anchor="b" anchorCtr="0">
            <a:normAutofit/>
          </a:bodyPr>
          <a:lstStyle/>
          <a:p>
            <a:pPr marL="0" marR="0" lvl="0" indent="0" algn="l" rtl="0">
              <a:lnSpc>
                <a:spcPct val="80000"/>
              </a:lnSpc>
              <a:spcBef>
                <a:spcPts val="0"/>
              </a:spcBef>
              <a:spcAft>
                <a:spcPts val="0"/>
              </a:spcAft>
              <a:buClr>
                <a:srgbClr val="000000"/>
              </a:buClr>
              <a:buSzPts val="11600"/>
              <a:buFont typeface="Martel Sans"/>
              <a:buNone/>
            </a:pPr>
            <a:r>
              <a:rPr lang="en-US" sz="11600" b="1" i="0" u="none" strike="noStrike" cap="none">
                <a:solidFill>
                  <a:srgbClr val="000000"/>
                </a:solidFill>
                <a:latin typeface="Martel Sans"/>
                <a:ea typeface="Martel Sans"/>
                <a:cs typeface="Martel Sans"/>
                <a:sym typeface="Martel Sans"/>
              </a:rPr>
              <a:t>Section </a:t>
            </a:r>
            <a:r>
              <a:rPr lang="en-US" sz="11600">
                <a:latin typeface="Martel Sans"/>
                <a:ea typeface="Martel Sans"/>
                <a:cs typeface="Martel Sans"/>
                <a:sym typeface="Martel Sans"/>
              </a:rPr>
              <a:t>Four</a:t>
            </a:r>
            <a:r>
              <a:rPr lang="en-US" sz="11600" b="1" i="0" u="none" strike="noStrike" cap="none">
                <a:solidFill>
                  <a:srgbClr val="000000"/>
                </a:solidFill>
                <a:latin typeface="Martel Sans"/>
                <a:ea typeface="Martel Sans"/>
                <a:cs typeface="Martel Sans"/>
                <a:sym typeface="Martel Sans"/>
              </a:rPr>
              <a:t> Objectives</a:t>
            </a:r>
            <a:endParaRPr sz="11600" b="1" i="0" u="none" strike="noStrike" cap="none">
              <a:solidFill>
                <a:srgbClr val="000000"/>
              </a:solidFill>
              <a:latin typeface="Martel Sans"/>
              <a:ea typeface="Martel Sans"/>
              <a:cs typeface="Martel Sans"/>
              <a:sym typeface="Martel Sans"/>
            </a:endParaRPr>
          </a:p>
        </p:txBody>
      </p:sp>
      <p:pic>
        <p:nvPicPr>
          <p:cNvPr id="107" name="Google Shape;107;gd53ccf40ff_0_305" descr="IN-logo-Spruce.png"/>
          <p:cNvPicPr preferRelativeResize="0"/>
          <p:nvPr/>
        </p:nvPicPr>
        <p:blipFill rotWithShape="1">
          <a:blip r:embed="rId3">
            <a:alphaModFix/>
          </a:blip>
          <a:srcRect/>
          <a:stretch/>
        </p:blipFill>
        <p:spPr>
          <a:xfrm>
            <a:off x="20460763" y="11294092"/>
            <a:ext cx="3126942" cy="1561781"/>
          </a:xfrm>
          <a:prstGeom prst="rect">
            <a:avLst/>
          </a:prstGeom>
          <a:noFill/>
          <a:ln>
            <a:noFill/>
          </a:ln>
        </p:spPr>
      </p:pic>
      <p:cxnSp>
        <p:nvCxnSpPr>
          <p:cNvPr id="108" name="Google Shape;108;gd53ccf40ff_0_305"/>
          <p:cNvCxnSpPr/>
          <p:nvPr/>
        </p:nvCxnSpPr>
        <p:spPr>
          <a:xfrm>
            <a:off x="742950" y="2825965"/>
            <a:ext cx="22844700" cy="0"/>
          </a:xfrm>
          <a:prstGeom prst="straightConnector1">
            <a:avLst/>
          </a:prstGeom>
          <a:noFill/>
          <a:ln w="60325" cap="flat" cmpd="sng">
            <a:solidFill>
              <a:srgbClr val="FFC000"/>
            </a:solidFill>
            <a:prstDash val="solid"/>
            <a:miter lim="400000"/>
            <a:headEnd type="none" w="sm" len="sm"/>
            <a:tailEnd type="none" w="sm" len="sm"/>
          </a:ln>
        </p:spPr>
      </p:cxnSp>
      <p:sp>
        <p:nvSpPr>
          <p:cNvPr id="6" name="Google Shape;116;gd53ccf40ff_0_305">
            <a:extLst>
              <a:ext uri="{FF2B5EF4-FFF2-40B4-BE49-F238E27FC236}">
                <a16:creationId xmlns:a16="http://schemas.microsoft.com/office/drawing/2014/main" id="{6C785B07-933B-1A4F-A4E4-F00BD78A09A2}"/>
              </a:ext>
            </a:extLst>
          </p:cNvPr>
          <p:cNvSpPr txBox="1">
            <a:spLocks/>
          </p:cNvSpPr>
          <p:nvPr/>
        </p:nvSpPr>
        <p:spPr>
          <a:xfrm>
            <a:off x="1178880" y="3806826"/>
            <a:ext cx="21972840" cy="984600"/>
          </a:xfrm>
          <a:prstGeom prst="rect">
            <a:avLst/>
          </a:prstGeom>
          <a:noFill/>
          <a:ln>
            <a:noFill/>
          </a:ln>
        </p:spPr>
        <p:txBody>
          <a:bodyPr spcFirstLastPara="1" wrap="square" lIns="50800" tIns="50800" rIns="50800" bIns="50800" anchor="t" anchorCtr="0">
            <a:noAutofit/>
          </a:bodyPr>
          <a:lstStyle>
            <a:defPPr marR="0" lvl="0" algn="l" rtl="0">
              <a:lnSpc>
                <a:spcPct val="100000"/>
              </a:lnSpc>
              <a:spcBef>
                <a:spcPts val="0"/>
              </a:spcBef>
              <a:spcAft>
                <a:spcPts val="0"/>
              </a:spcAft>
            </a:defPPr>
            <a:lvl1pPr marL="457200" marR="0" lvl="0"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1pPr>
            <a:lvl2pPr marL="914400" marR="0" lvl="1"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3503"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9pPr>
          </a:lstStyle>
          <a:p>
            <a:pPr marL="685800" indent="-685800">
              <a:lnSpc>
                <a:spcPct val="100000"/>
              </a:lnSpc>
              <a:spcBef>
                <a:spcPts val="0"/>
              </a:spcBef>
              <a:buSzPts val="3500"/>
            </a:pPr>
            <a:r>
              <a:rPr lang="en-US" sz="6600" dirty="0">
                <a:latin typeface="Martel Sans" pitchFamily="2" charset="77"/>
                <a:cs typeface="Martel Sans" pitchFamily="2" charset="77"/>
              </a:rPr>
              <a:t>Discuss college with students and families while honoring choice</a:t>
            </a:r>
          </a:p>
          <a:p>
            <a:pPr marL="0" indent="0">
              <a:lnSpc>
                <a:spcPct val="100000"/>
              </a:lnSpc>
              <a:spcBef>
                <a:spcPts val="0"/>
              </a:spcBef>
              <a:buSzPts val="3500"/>
              <a:buNone/>
            </a:pPr>
            <a:endParaRPr lang="en-US" sz="6600" dirty="0">
              <a:latin typeface="Martel Sans" pitchFamily="2" charset="77"/>
              <a:cs typeface="Martel Sans" pitchFamily="2" charset="77"/>
            </a:endParaRPr>
          </a:p>
          <a:p>
            <a:pPr marL="685800" indent="-685800">
              <a:lnSpc>
                <a:spcPct val="100000"/>
              </a:lnSpc>
              <a:spcBef>
                <a:spcPts val="0"/>
              </a:spcBef>
              <a:buSzPts val="3500"/>
            </a:pPr>
            <a:r>
              <a:rPr lang="en-US" sz="6600" dirty="0">
                <a:latin typeface="Martel Sans" pitchFamily="2" charset="77"/>
                <a:cs typeface="Martel Sans" pitchFamily="2" charset="77"/>
              </a:rPr>
              <a:t>Teach self-advocacy and other important skills for college</a:t>
            </a:r>
          </a:p>
          <a:p>
            <a:pPr marL="0" indent="0">
              <a:lnSpc>
                <a:spcPct val="100000"/>
              </a:lnSpc>
              <a:spcBef>
                <a:spcPts val="0"/>
              </a:spcBef>
              <a:buSzPts val="3500"/>
              <a:buNone/>
            </a:pPr>
            <a:endParaRPr lang="en-US" sz="6600" dirty="0">
              <a:latin typeface="Martel Sans" pitchFamily="2" charset="77"/>
              <a:cs typeface="Martel Sans" pitchFamily="2" charset="77"/>
            </a:endParaRPr>
          </a:p>
          <a:p>
            <a:pPr marL="685800" indent="-685800">
              <a:lnSpc>
                <a:spcPct val="100000"/>
              </a:lnSpc>
              <a:spcBef>
                <a:spcPts val="0"/>
              </a:spcBef>
              <a:buSzPts val="3500"/>
            </a:pPr>
            <a:r>
              <a:rPr lang="en-US" sz="6600" dirty="0">
                <a:latin typeface="Martel Sans" pitchFamily="2" charset="77"/>
                <a:cs typeface="Martel Sans" pitchFamily="2" charset="77"/>
              </a:rPr>
              <a:t>Advocate for inclusive opportunities to prepare students for future inclusion </a:t>
            </a:r>
            <a:endParaRPr lang="en-US" sz="6600" dirty="0"/>
          </a:p>
          <a:p>
            <a:pPr marL="685800" indent="-685800">
              <a:lnSpc>
                <a:spcPct val="177142"/>
              </a:lnSpc>
              <a:spcBef>
                <a:spcPts val="0"/>
              </a:spcBef>
              <a:buSzPts val="3500"/>
            </a:pPr>
            <a:endParaRPr lang="en-US" sz="5200" dirty="0"/>
          </a:p>
          <a:p>
            <a:pPr marL="685800" indent="-685800">
              <a:lnSpc>
                <a:spcPct val="177142"/>
              </a:lnSpc>
              <a:spcBef>
                <a:spcPts val="0"/>
              </a:spcBef>
              <a:buSzPts val="3500"/>
            </a:pPr>
            <a:endParaRPr lang="en-US" sz="5200" dirty="0">
              <a:solidFill>
                <a:srgbClr val="212121"/>
              </a:solidFill>
              <a:latin typeface="Martel Sans Light"/>
              <a:ea typeface="Martel Sans Light"/>
              <a:cs typeface="Martel Sans Light"/>
              <a:sym typeface="Martel Sans Light"/>
            </a:endParaRPr>
          </a:p>
        </p:txBody>
      </p:sp>
    </p:spTree>
    <p:extLst>
      <p:ext uri="{BB962C8B-B14F-4D97-AF65-F5344CB8AC3E}">
        <p14:creationId xmlns:p14="http://schemas.microsoft.com/office/powerpoint/2010/main" val="189802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p:tgtEl>
                                          <p:spTgt spid="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6" name="Google Shape;296;ge3c6e7bdf1_0_126" descr="IN-logo-Spruce.png"/>
          <p:cNvPicPr preferRelativeResize="0"/>
          <p:nvPr/>
        </p:nvPicPr>
        <p:blipFill rotWithShape="1">
          <a:blip r:embed="rId3">
            <a:alphaModFix/>
          </a:blip>
          <a:srcRect/>
          <a:stretch/>
        </p:blipFill>
        <p:spPr>
          <a:xfrm>
            <a:off x="20460763" y="11294092"/>
            <a:ext cx="3126942" cy="1561781"/>
          </a:xfrm>
          <a:prstGeom prst="rect">
            <a:avLst/>
          </a:prstGeom>
          <a:noFill/>
          <a:ln>
            <a:noFill/>
          </a:ln>
        </p:spPr>
      </p:pic>
      <p:cxnSp>
        <p:nvCxnSpPr>
          <p:cNvPr id="297" name="Google Shape;297;ge3c6e7bdf1_0_126"/>
          <p:cNvCxnSpPr/>
          <p:nvPr/>
        </p:nvCxnSpPr>
        <p:spPr>
          <a:xfrm>
            <a:off x="742950" y="2825965"/>
            <a:ext cx="22844700" cy="0"/>
          </a:xfrm>
          <a:prstGeom prst="straightConnector1">
            <a:avLst/>
          </a:prstGeom>
          <a:noFill/>
          <a:ln w="60325" cap="flat" cmpd="sng">
            <a:solidFill>
              <a:srgbClr val="FFC000"/>
            </a:solidFill>
            <a:prstDash val="solid"/>
            <a:miter lim="400000"/>
            <a:headEnd type="none" w="sm" len="sm"/>
            <a:tailEnd type="none" w="sm" len="sm"/>
          </a:ln>
        </p:spPr>
      </p:cxnSp>
      <p:grpSp>
        <p:nvGrpSpPr>
          <p:cNvPr id="298" name="Google Shape;298;ge3c6e7bdf1_0_126"/>
          <p:cNvGrpSpPr/>
          <p:nvPr/>
        </p:nvGrpSpPr>
        <p:grpSpPr>
          <a:xfrm>
            <a:off x="892625" y="3841653"/>
            <a:ext cx="8699100" cy="2346534"/>
            <a:chOff x="0" y="112470"/>
            <a:chExt cx="8699100" cy="3507000"/>
          </a:xfrm>
        </p:grpSpPr>
        <p:sp>
          <p:nvSpPr>
            <p:cNvPr id="299" name="Google Shape;299;ge3c6e7bdf1_0_126"/>
            <p:cNvSpPr/>
            <p:nvPr/>
          </p:nvSpPr>
          <p:spPr>
            <a:xfrm>
              <a:off x="0" y="536558"/>
              <a:ext cx="8699100" cy="2433900"/>
            </a:xfrm>
            <a:prstGeom prst="roundRect">
              <a:avLst>
                <a:gd name="adj" fmla="val 10807"/>
              </a:avLst>
            </a:prstGeom>
            <a:solidFill>
              <a:srgbClr val="9FD9D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ge3c6e7bdf1_0_126"/>
            <p:cNvSpPr txBox="1"/>
            <p:nvPr/>
          </p:nvSpPr>
          <p:spPr>
            <a:xfrm>
              <a:off x="566379" y="112470"/>
              <a:ext cx="7566224" cy="35070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500"/>
                <a:buFont typeface="Martel Sans Light"/>
                <a:buNone/>
              </a:pPr>
              <a:r>
                <a:rPr lang="en-US" sz="4600" b="1" i="0" u="none" strike="noStrike" cap="none" dirty="0">
                  <a:solidFill>
                    <a:srgbClr val="003F4D"/>
                  </a:solidFill>
                  <a:latin typeface="Martel Sans Light"/>
                  <a:ea typeface="Martel Sans Light"/>
                  <a:cs typeface="Martel Sans Light"/>
                  <a:sym typeface="Martel Sans Light"/>
                </a:rPr>
                <a:t>Read books about career exploration </a:t>
              </a:r>
              <a:endParaRPr sz="4600" b="1" i="0" u="none" strike="noStrike" cap="none" dirty="0">
                <a:solidFill>
                  <a:srgbClr val="003F4D"/>
                </a:solidFill>
                <a:latin typeface="Arial"/>
                <a:ea typeface="Arial"/>
                <a:cs typeface="Arial"/>
                <a:sym typeface="Arial"/>
              </a:endParaRPr>
            </a:p>
          </p:txBody>
        </p:sp>
      </p:grpSp>
      <p:grpSp>
        <p:nvGrpSpPr>
          <p:cNvPr id="304" name="Google Shape;304;ge3c6e7bdf1_0_126"/>
          <p:cNvGrpSpPr/>
          <p:nvPr/>
        </p:nvGrpSpPr>
        <p:grpSpPr>
          <a:xfrm>
            <a:off x="892625" y="8417258"/>
            <a:ext cx="8699100" cy="2521870"/>
            <a:chOff x="0" y="-63057"/>
            <a:chExt cx="8699100" cy="3769048"/>
          </a:xfrm>
        </p:grpSpPr>
        <p:sp>
          <p:nvSpPr>
            <p:cNvPr id="305" name="Google Shape;305;ge3c6e7bdf1_0_126"/>
            <p:cNvSpPr/>
            <p:nvPr/>
          </p:nvSpPr>
          <p:spPr>
            <a:xfrm>
              <a:off x="0" y="-63057"/>
              <a:ext cx="8699100" cy="3769048"/>
            </a:xfrm>
            <a:prstGeom prst="roundRect">
              <a:avLst>
                <a:gd name="adj" fmla="val 10807"/>
              </a:avLst>
            </a:prstGeom>
            <a:solidFill>
              <a:srgbClr val="9FD9D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ge3c6e7bdf1_0_126"/>
            <p:cNvSpPr txBox="1"/>
            <p:nvPr/>
          </p:nvSpPr>
          <p:spPr>
            <a:xfrm>
              <a:off x="321710" y="125619"/>
              <a:ext cx="8055562" cy="35070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500"/>
                <a:buFont typeface="Martel Sans Light"/>
                <a:buNone/>
              </a:pPr>
              <a:r>
                <a:rPr lang="en-US" sz="4600" b="1" dirty="0">
                  <a:solidFill>
                    <a:srgbClr val="003F4D"/>
                  </a:solidFill>
                  <a:latin typeface="Martel Sans Light"/>
                  <a:ea typeface="Martel Sans Light"/>
                  <a:cs typeface="Martel Sans Light"/>
                  <a:sym typeface="Martel Sans Light"/>
                </a:rPr>
                <a:t>Invite guest speakers with disabilities to share about their jobs</a:t>
              </a:r>
              <a:endParaRPr sz="4600" b="1" dirty="0">
                <a:solidFill>
                  <a:srgbClr val="003F4D"/>
                </a:solidFill>
                <a:latin typeface="Martel Sans Light"/>
                <a:ea typeface="Martel Sans Light"/>
                <a:cs typeface="Martel Sans Light"/>
                <a:sym typeface="Martel Sans Light"/>
              </a:endParaRPr>
            </a:p>
          </p:txBody>
        </p:sp>
      </p:grpSp>
      <p:grpSp>
        <p:nvGrpSpPr>
          <p:cNvPr id="307" name="Google Shape;307;ge3c6e7bdf1_0_126"/>
          <p:cNvGrpSpPr/>
          <p:nvPr/>
        </p:nvGrpSpPr>
        <p:grpSpPr>
          <a:xfrm>
            <a:off x="892625" y="6151610"/>
            <a:ext cx="8699100" cy="2346534"/>
            <a:chOff x="0" y="57818"/>
            <a:chExt cx="8699100" cy="3507000"/>
          </a:xfrm>
        </p:grpSpPr>
        <p:sp>
          <p:nvSpPr>
            <p:cNvPr id="308" name="Google Shape;308;ge3c6e7bdf1_0_126"/>
            <p:cNvSpPr/>
            <p:nvPr/>
          </p:nvSpPr>
          <p:spPr>
            <a:xfrm>
              <a:off x="0" y="536558"/>
              <a:ext cx="8699100" cy="2433900"/>
            </a:xfrm>
            <a:prstGeom prst="roundRect">
              <a:avLst>
                <a:gd name="adj" fmla="val 10807"/>
              </a:avLst>
            </a:prstGeom>
            <a:solidFill>
              <a:srgbClr val="9FD9D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ge3c6e7bdf1_0_126"/>
            <p:cNvSpPr txBox="1"/>
            <p:nvPr/>
          </p:nvSpPr>
          <p:spPr>
            <a:xfrm>
              <a:off x="321710" y="57818"/>
              <a:ext cx="8055562" cy="35070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500"/>
                <a:buFont typeface="Martel Sans Light"/>
                <a:buNone/>
              </a:pPr>
              <a:r>
                <a:rPr lang="en-US" sz="4600" b="1" dirty="0">
                  <a:solidFill>
                    <a:srgbClr val="003F4D"/>
                  </a:solidFill>
                  <a:latin typeface="Martel Sans Light"/>
                  <a:ea typeface="Martel Sans Light"/>
                  <a:cs typeface="Martel Sans Light"/>
                  <a:sym typeface="Martel Sans Light"/>
                </a:rPr>
                <a:t>Take field trips to a variety of workplaces </a:t>
              </a:r>
              <a:endParaRPr sz="4600" b="1" dirty="0">
                <a:solidFill>
                  <a:srgbClr val="003F4D"/>
                </a:solidFill>
                <a:latin typeface="Martel Sans Light"/>
                <a:ea typeface="Martel Sans Light"/>
                <a:cs typeface="Martel Sans Light"/>
                <a:sym typeface="Martel Sans Light"/>
              </a:endParaRPr>
            </a:p>
          </p:txBody>
        </p:sp>
      </p:grpSp>
      <p:grpSp>
        <p:nvGrpSpPr>
          <p:cNvPr id="310" name="Google Shape;310;ge3c6e7bdf1_0_126"/>
          <p:cNvGrpSpPr/>
          <p:nvPr/>
        </p:nvGrpSpPr>
        <p:grpSpPr>
          <a:xfrm>
            <a:off x="10362313" y="6164033"/>
            <a:ext cx="8699100" cy="2346534"/>
            <a:chOff x="0" y="0"/>
            <a:chExt cx="8699100" cy="3507000"/>
          </a:xfrm>
        </p:grpSpPr>
        <p:sp>
          <p:nvSpPr>
            <p:cNvPr id="311" name="Google Shape;311;ge3c6e7bdf1_0_126"/>
            <p:cNvSpPr/>
            <p:nvPr/>
          </p:nvSpPr>
          <p:spPr>
            <a:xfrm>
              <a:off x="0" y="536558"/>
              <a:ext cx="8699100" cy="2433900"/>
            </a:xfrm>
            <a:prstGeom prst="roundRect">
              <a:avLst>
                <a:gd name="adj" fmla="val 10807"/>
              </a:avLst>
            </a:prstGeom>
            <a:solidFill>
              <a:srgbClr val="9FD9D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ge3c6e7bdf1_0_126"/>
            <p:cNvSpPr txBox="1"/>
            <p:nvPr/>
          </p:nvSpPr>
          <p:spPr>
            <a:xfrm>
              <a:off x="574443" y="0"/>
              <a:ext cx="8047497" cy="35070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500"/>
                <a:buFont typeface="Martel Sans Light"/>
                <a:buNone/>
              </a:pPr>
              <a:r>
                <a:rPr lang="en-US" sz="4600" b="1" dirty="0">
                  <a:solidFill>
                    <a:srgbClr val="003F4D"/>
                  </a:solidFill>
                  <a:latin typeface="Martel Sans Light"/>
                  <a:ea typeface="Martel Sans Light"/>
                  <a:cs typeface="Martel Sans Light"/>
                  <a:sym typeface="Martel Sans Light"/>
                </a:rPr>
                <a:t>Volunteer as a classroom at different locations </a:t>
              </a:r>
              <a:endParaRPr sz="4600" b="1" i="0" u="none" strike="noStrike" cap="none" dirty="0">
                <a:solidFill>
                  <a:srgbClr val="003F4D"/>
                </a:solidFill>
                <a:latin typeface="Arial"/>
                <a:ea typeface="Arial"/>
                <a:cs typeface="Arial"/>
                <a:sym typeface="Arial"/>
              </a:endParaRPr>
            </a:p>
          </p:txBody>
        </p:sp>
      </p:grpSp>
      <p:sp>
        <p:nvSpPr>
          <p:cNvPr id="29" name="Google Shape;162;ge3c6e7bdf1_0_273">
            <a:extLst>
              <a:ext uri="{FF2B5EF4-FFF2-40B4-BE49-F238E27FC236}">
                <a16:creationId xmlns:a16="http://schemas.microsoft.com/office/drawing/2014/main" id="{E1EF1494-908A-8D49-A50B-F04686E1DA1D}"/>
              </a:ext>
            </a:extLst>
          </p:cNvPr>
          <p:cNvSpPr txBox="1">
            <a:spLocks/>
          </p:cNvSpPr>
          <p:nvPr/>
        </p:nvSpPr>
        <p:spPr>
          <a:xfrm>
            <a:off x="1206498" y="860127"/>
            <a:ext cx="21971100" cy="1844700"/>
          </a:xfrm>
          <a:prstGeom prst="rect">
            <a:avLst/>
          </a:prstGeom>
          <a:noFill/>
          <a:ln>
            <a:noFill/>
          </a:ln>
        </p:spPr>
        <p:txBody>
          <a:bodyPr spcFirstLastPara="1" wrap="square" lIns="50800" tIns="50800" rIns="50800" bIns="50800" anchor="b" anchorCtr="0">
            <a:norm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1pPr>
            <a:lvl2pPr marR="0" lvl="1"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2pPr>
            <a:lvl3pPr marR="0" lvl="2"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3pPr>
            <a:lvl4pPr marR="0" lvl="3"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4pPr>
            <a:lvl5pPr marR="0" lvl="4"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5pPr>
            <a:lvl6pPr marR="0" lvl="5"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6pPr>
            <a:lvl7pPr marR="0" lvl="6"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7pPr>
            <a:lvl8pPr marR="0" lvl="7"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8pPr>
            <a:lvl9pPr marR="0" lvl="8"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9pPr>
          </a:lstStyle>
          <a:p>
            <a:pPr>
              <a:buSzPct val="100000"/>
            </a:pPr>
            <a:r>
              <a:rPr lang="en-US" sz="11600" dirty="0">
                <a:latin typeface="Martel Sans"/>
                <a:ea typeface="Martel Sans"/>
                <a:cs typeface="Martel Sans"/>
                <a:sym typeface="Martel Sans"/>
              </a:rPr>
              <a:t>Elementary Strategies:</a:t>
            </a:r>
          </a:p>
        </p:txBody>
      </p:sp>
      <p:grpSp>
        <p:nvGrpSpPr>
          <p:cNvPr id="20" name="Google Shape;313;ge3c6e7bdf1_0_126">
            <a:extLst>
              <a:ext uri="{FF2B5EF4-FFF2-40B4-BE49-F238E27FC236}">
                <a16:creationId xmlns:a16="http://schemas.microsoft.com/office/drawing/2014/main" id="{011C6BD8-8231-2D42-BC49-BAA4727588D9}"/>
              </a:ext>
            </a:extLst>
          </p:cNvPr>
          <p:cNvGrpSpPr/>
          <p:nvPr/>
        </p:nvGrpSpPr>
        <p:grpSpPr>
          <a:xfrm>
            <a:off x="10365567" y="3841653"/>
            <a:ext cx="8699100" cy="2346534"/>
            <a:chOff x="0" y="57818"/>
            <a:chExt cx="8699100" cy="3507000"/>
          </a:xfrm>
        </p:grpSpPr>
        <p:sp>
          <p:nvSpPr>
            <p:cNvPr id="21" name="Google Shape;314;ge3c6e7bdf1_0_126">
              <a:extLst>
                <a:ext uri="{FF2B5EF4-FFF2-40B4-BE49-F238E27FC236}">
                  <a16:creationId xmlns:a16="http://schemas.microsoft.com/office/drawing/2014/main" id="{E4C39C06-1E83-5244-9708-550C9E98060E}"/>
                </a:ext>
              </a:extLst>
            </p:cNvPr>
            <p:cNvSpPr/>
            <p:nvPr/>
          </p:nvSpPr>
          <p:spPr>
            <a:xfrm>
              <a:off x="0" y="536558"/>
              <a:ext cx="8699100" cy="2433900"/>
            </a:xfrm>
            <a:prstGeom prst="roundRect">
              <a:avLst>
                <a:gd name="adj" fmla="val 10807"/>
              </a:avLst>
            </a:prstGeom>
            <a:solidFill>
              <a:srgbClr val="9FD9D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315;ge3c6e7bdf1_0_126">
              <a:extLst>
                <a:ext uri="{FF2B5EF4-FFF2-40B4-BE49-F238E27FC236}">
                  <a16:creationId xmlns:a16="http://schemas.microsoft.com/office/drawing/2014/main" id="{2FBF56DB-2540-2241-928A-369F288FE592}"/>
                </a:ext>
              </a:extLst>
            </p:cNvPr>
            <p:cNvSpPr txBox="1"/>
            <p:nvPr/>
          </p:nvSpPr>
          <p:spPr>
            <a:xfrm>
              <a:off x="329775" y="57818"/>
              <a:ext cx="8145913" cy="35070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500"/>
                <a:buFont typeface="Martel Sans Light"/>
                <a:buNone/>
              </a:pPr>
              <a:r>
                <a:rPr lang="en-US" sz="4600" b="1" dirty="0">
                  <a:solidFill>
                    <a:srgbClr val="003F4D"/>
                  </a:solidFill>
                  <a:latin typeface="Martel Sans Light"/>
                  <a:ea typeface="Martel Sans Light"/>
                  <a:cs typeface="Martel Sans Light"/>
                  <a:sym typeface="Martel Sans Light"/>
                </a:rPr>
                <a:t>Watch videos about different vocations</a:t>
              </a:r>
              <a:endParaRPr sz="4600" b="1" i="0" u="none" strike="noStrike" cap="none" dirty="0">
                <a:solidFill>
                  <a:srgbClr val="003F4D"/>
                </a:solidFill>
                <a:latin typeface="Arial"/>
                <a:ea typeface="Arial"/>
                <a:cs typeface="Arial"/>
                <a:sym typeface="Arial"/>
              </a:endParaRPr>
            </a:p>
          </p:txBody>
        </p:sp>
      </p:grpSp>
    </p:spTree>
    <p:extLst>
      <p:ext uri="{BB962C8B-B14F-4D97-AF65-F5344CB8AC3E}">
        <p14:creationId xmlns:p14="http://schemas.microsoft.com/office/powerpoint/2010/main" val="3698550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6" name="Google Shape;296;ge3c6e7bdf1_0_126" descr="IN-logo-Spruce.png"/>
          <p:cNvPicPr preferRelativeResize="0"/>
          <p:nvPr/>
        </p:nvPicPr>
        <p:blipFill rotWithShape="1">
          <a:blip r:embed="rId3">
            <a:alphaModFix/>
          </a:blip>
          <a:srcRect/>
          <a:stretch/>
        </p:blipFill>
        <p:spPr>
          <a:xfrm>
            <a:off x="20460763" y="11294092"/>
            <a:ext cx="3126942" cy="1561781"/>
          </a:xfrm>
          <a:prstGeom prst="rect">
            <a:avLst/>
          </a:prstGeom>
          <a:noFill/>
          <a:ln>
            <a:noFill/>
          </a:ln>
        </p:spPr>
      </p:pic>
      <p:cxnSp>
        <p:nvCxnSpPr>
          <p:cNvPr id="297" name="Google Shape;297;ge3c6e7bdf1_0_126"/>
          <p:cNvCxnSpPr/>
          <p:nvPr/>
        </p:nvCxnSpPr>
        <p:spPr>
          <a:xfrm>
            <a:off x="742950" y="2825965"/>
            <a:ext cx="22844700" cy="0"/>
          </a:xfrm>
          <a:prstGeom prst="straightConnector1">
            <a:avLst/>
          </a:prstGeom>
          <a:noFill/>
          <a:ln w="60325" cap="flat" cmpd="sng">
            <a:solidFill>
              <a:srgbClr val="FFC000"/>
            </a:solidFill>
            <a:prstDash val="solid"/>
            <a:miter lim="400000"/>
            <a:headEnd type="none" w="sm" len="sm"/>
            <a:tailEnd type="none" w="sm" len="sm"/>
          </a:ln>
        </p:spPr>
      </p:cxnSp>
      <p:grpSp>
        <p:nvGrpSpPr>
          <p:cNvPr id="298" name="Google Shape;298;ge3c6e7bdf1_0_126"/>
          <p:cNvGrpSpPr/>
          <p:nvPr/>
        </p:nvGrpSpPr>
        <p:grpSpPr>
          <a:xfrm>
            <a:off x="892625" y="3244974"/>
            <a:ext cx="8699100" cy="4121517"/>
            <a:chOff x="0" y="-779293"/>
            <a:chExt cx="8699100" cy="6159791"/>
          </a:xfrm>
        </p:grpSpPr>
        <p:sp>
          <p:nvSpPr>
            <p:cNvPr id="299" name="Google Shape;299;ge3c6e7bdf1_0_126"/>
            <p:cNvSpPr/>
            <p:nvPr/>
          </p:nvSpPr>
          <p:spPr>
            <a:xfrm>
              <a:off x="0" y="-779293"/>
              <a:ext cx="8699100" cy="6159791"/>
            </a:xfrm>
            <a:prstGeom prst="roundRect">
              <a:avLst>
                <a:gd name="adj" fmla="val 10807"/>
              </a:avLst>
            </a:prstGeom>
            <a:solidFill>
              <a:srgbClr val="9FD9D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ge3c6e7bdf1_0_126"/>
            <p:cNvSpPr txBox="1"/>
            <p:nvPr/>
          </p:nvSpPr>
          <p:spPr>
            <a:xfrm>
              <a:off x="566379" y="112469"/>
              <a:ext cx="7566224" cy="5036052"/>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500"/>
                <a:buFont typeface="Martel Sans Light"/>
                <a:buNone/>
              </a:pPr>
              <a:r>
                <a:rPr lang="en-US" sz="4600" b="1" i="0" u="none" strike="noStrike" cap="none" dirty="0">
                  <a:solidFill>
                    <a:srgbClr val="003F4D"/>
                  </a:solidFill>
                  <a:latin typeface="Martel Sans Light"/>
                  <a:ea typeface="Martel Sans Light"/>
                  <a:cs typeface="Martel Sans Light"/>
                  <a:sym typeface="Martel Sans Light"/>
                </a:rPr>
                <a:t>Routinely survey students about career interests and discuss the variety of positions within a field of interest</a:t>
              </a:r>
              <a:endParaRPr sz="4600" b="1" i="0" u="none" strike="noStrike" cap="none" dirty="0">
                <a:solidFill>
                  <a:srgbClr val="003F4D"/>
                </a:solidFill>
                <a:latin typeface="Arial"/>
                <a:ea typeface="Arial"/>
                <a:cs typeface="Arial"/>
                <a:sym typeface="Arial"/>
              </a:endParaRPr>
            </a:p>
          </p:txBody>
        </p:sp>
      </p:grpSp>
      <p:grpSp>
        <p:nvGrpSpPr>
          <p:cNvPr id="307" name="Google Shape;307;ge3c6e7bdf1_0_126"/>
          <p:cNvGrpSpPr/>
          <p:nvPr/>
        </p:nvGrpSpPr>
        <p:grpSpPr>
          <a:xfrm>
            <a:off x="892625" y="8224366"/>
            <a:ext cx="8699100" cy="3069726"/>
            <a:chOff x="0" y="536558"/>
            <a:chExt cx="8699100" cy="4587843"/>
          </a:xfrm>
        </p:grpSpPr>
        <p:sp>
          <p:nvSpPr>
            <p:cNvPr id="308" name="Google Shape;308;ge3c6e7bdf1_0_126"/>
            <p:cNvSpPr/>
            <p:nvPr/>
          </p:nvSpPr>
          <p:spPr>
            <a:xfrm>
              <a:off x="0" y="536558"/>
              <a:ext cx="8699100" cy="4587843"/>
            </a:xfrm>
            <a:prstGeom prst="roundRect">
              <a:avLst>
                <a:gd name="adj" fmla="val 10807"/>
              </a:avLst>
            </a:prstGeom>
            <a:solidFill>
              <a:srgbClr val="9FD9D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ge3c6e7bdf1_0_126"/>
            <p:cNvSpPr txBox="1"/>
            <p:nvPr/>
          </p:nvSpPr>
          <p:spPr>
            <a:xfrm>
              <a:off x="321710" y="1076979"/>
              <a:ext cx="8055562" cy="35070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500"/>
                <a:buFont typeface="Martel Sans Light"/>
                <a:buNone/>
              </a:pPr>
              <a:r>
                <a:rPr lang="en-US" sz="4600" b="1" dirty="0">
                  <a:solidFill>
                    <a:srgbClr val="003F4D"/>
                  </a:solidFill>
                  <a:latin typeface="Martel Sans Light"/>
                  <a:ea typeface="Martel Sans Light"/>
                  <a:cs typeface="Martel Sans Light"/>
                  <a:sym typeface="Martel Sans Light"/>
                </a:rPr>
                <a:t>Encourage participation in clubs that relate to the student’s field of interest </a:t>
              </a:r>
              <a:endParaRPr sz="4600" b="1" dirty="0">
                <a:solidFill>
                  <a:srgbClr val="003F4D"/>
                </a:solidFill>
                <a:latin typeface="Martel Sans Light"/>
                <a:ea typeface="Martel Sans Light"/>
                <a:cs typeface="Martel Sans Light"/>
                <a:sym typeface="Martel Sans Light"/>
              </a:endParaRPr>
            </a:p>
          </p:txBody>
        </p:sp>
      </p:grpSp>
      <p:grpSp>
        <p:nvGrpSpPr>
          <p:cNvPr id="310" name="Google Shape;310;ge3c6e7bdf1_0_126"/>
          <p:cNvGrpSpPr/>
          <p:nvPr/>
        </p:nvGrpSpPr>
        <p:grpSpPr>
          <a:xfrm>
            <a:off x="10362313" y="6523044"/>
            <a:ext cx="8699100" cy="2361049"/>
            <a:chOff x="0" y="536558"/>
            <a:chExt cx="8699100" cy="3528693"/>
          </a:xfrm>
        </p:grpSpPr>
        <p:sp>
          <p:nvSpPr>
            <p:cNvPr id="311" name="Google Shape;311;ge3c6e7bdf1_0_126"/>
            <p:cNvSpPr/>
            <p:nvPr/>
          </p:nvSpPr>
          <p:spPr>
            <a:xfrm>
              <a:off x="0" y="536558"/>
              <a:ext cx="8699100" cy="3528693"/>
            </a:xfrm>
            <a:prstGeom prst="roundRect">
              <a:avLst>
                <a:gd name="adj" fmla="val 10807"/>
              </a:avLst>
            </a:prstGeom>
            <a:solidFill>
              <a:srgbClr val="9FD9D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ge3c6e7bdf1_0_126"/>
            <p:cNvSpPr txBox="1"/>
            <p:nvPr/>
          </p:nvSpPr>
          <p:spPr>
            <a:xfrm>
              <a:off x="406215" y="558251"/>
              <a:ext cx="8047497" cy="35070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500"/>
                <a:buFont typeface="Martel Sans Light"/>
                <a:buNone/>
              </a:pPr>
              <a:r>
                <a:rPr lang="en-US" sz="4600" b="1" dirty="0">
                  <a:solidFill>
                    <a:srgbClr val="003F4D"/>
                  </a:solidFill>
                  <a:latin typeface="Martel Sans Light"/>
                  <a:ea typeface="Martel Sans Light"/>
                  <a:cs typeface="Martel Sans Light"/>
                  <a:sym typeface="Martel Sans Light"/>
                </a:rPr>
                <a:t>Collaborate with families to look for summer opportunities</a:t>
              </a:r>
              <a:endParaRPr sz="4600" b="1" i="0" u="none" strike="noStrike" cap="none" dirty="0">
                <a:solidFill>
                  <a:srgbClr val="003F4D"/>
                </a:solidFill>
                <a:latin typeface="Arial"/>
                <a:ea typeface="Arial"/>
                <a:cs typeface="Arial"/>
                <a:sym typeface="Arial"/>
              </a:endParaRPr>
            </a:p>
          </p:txBody>
        </p:sp>
      </p:grpSp>
      <p:grpSp>
        <p:nvGrpSpPr>
          <p:cNvPr id="313" name="Google Shape;313;ge3c6e7bdf1_0_126"/>
          <p:cNvGrpSpPr/>
          <p:nvPr/>
        </p:nvGrpSpPr>
        <p:grpSpPr>
          <a:xfrm>
            <a:off x="10365567" y="3443968"/>
            <a:ext cx="8699100" cy="2461075"/>
            <a:chOff x="0" y="-536540"/>
            <a:chExt cx="8699100" cy="3678187"/>
          </a:xfrm>
        </p:grpSpPr>
        <p:sp>
          <p:nvSpPr>
            <p:cNvPr id="314" name="Google Shape;314;ge3c6e7bdf1_0_126"/>
            <p:cNvSpPr/>
            <p:nvPr/>
          </p:nvSpPr>
          <p:spPr>
            <a:xfrm>
              <a:off x="0" y="-536540"/>
              <a:ext cx="8699100" cy="3506999"/>
            </a:xfrm>
            <a:prstGeom prst="roundRect">
              <a:avLst>
                <a:gd name="adj" fmla="val 10807"/>
              </a:avLst>
            </a:prstGeom>
            <a:solidFill>
              <a:srgbClr val="9FD9D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ge3c6e7bdf1_0_126"/>
            <p:cNvSpPr txBox="1"/>
            <p:nvPr/>
          </p:nvSpPr>
          <p:spPr>
            <a:xfrm>
              <a:off x="273339" y="-365353"/>
              <a:ext cx="8145913" cy="35070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500"/>
                <a:buFont typeface="Martel Sans Light"/>
                <a:buNone/>
              </a:pPr>
              <a:r>
                <a:rPr lang="en-US" sz="4600" b="1" dirty="0">
                  <a:solidFill>
                    <a:srgbClr val="003F4D"/>
                  </a:solidFill>
                  <a:latin typeface="Martel Sans Light"/>
                  <a:ea typeface="Martel Sans Light"/>
                  <a:cs typeface="Martel Sans Light"/>
                  <a:sym typeface="Martel Sans Light"/>
                </a:rPr>
                <a:t>Establish individual volunteer or internship opportunities</a:t>
              </a:r>
              <a:endParaRPr sz="4600" b="1" i="0" u="none" strike="noStrike" cap="none" dirty="0">
                <a:solidFill>
                  <a:srgbClr val="003F4D"/>
                </a:solidFill>
                <a:latin typeface="Arial"/>
                <a:ea typeface="Arial"/>
                <a:cs typeface="Arial"/>
                <a:sym typeface="Arial"/>
              </a:endParaRPr>
            </a:p>
          </p:txBody>
        </p:sp>
      </p:grpSp>
      <p:sp>
        <p:nvSpPr>
          <p:cNvPr id="29" name="Google Shape;162;ge3c6e7bdf1_0_273">
            <a:extLst>
              <a:ext uri="{FF2B5EF4-FFF2-40B4-BE49-F238E27FC236}">
                <a16:creationId xmlns:a16="http://schemas.microsoft.com/office/drawing/2014/main" id="{E1EF1494-908A-8D49-A50B-F04686E1DA1D}"/>
              </a:ext>
            </a:extLst>
          </p:cNvPr>
          <p:cNvSpPr txBox="1">
            <a:spLocks/>
          </p:cNvSpPr>
          <p:nvPr/>
        </p:nvSpPr>
        <p:spPr>
          <a:xfrm>
            <a:off x="1206498" y="860127"/>
            <a:ext cx="21971100" cy="1844700"/>
          </a:xfrm>
          <a:prstGeom prst="rect">
            <a:avLst/>
          </a:prstGeom>
          <a:noFill/>
          <a:ln>
            <a:noFill/>
          </a:ln>
        </p:spPr>
        <p:txBody>
          <a:bodyPr spcFirstLastPara="1" wrap="square" lIns="50800" tIns="50800" rIns="50800" bIns="50800" anchor="b" anchorCtr="0">
            <a:normAutofit fontScale="92500"/>
          </a:bodyPr>
          <a:lstStyle>
            <a:defPPr marR="0" lvl="0" algn="l" rtl="0">
              <a:lnSpc>
                <a:spcPct val="100000"/>
              </a:lnSpc>
              <a:spcBef>
                <a:spcPts val="0"/>
              </a:spcBef>
              <a:spcAft>
                <a:spcPts val="0"/>
              </a:spcAft>
            </a:defPPr>
            <a:lvl1pPr marR="0" lvl="0"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1pPr>
            <a:lvl2pPr marR="0" lvl="1"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2pPr>
            <a:lvl3pPr marR="0" lvl="2"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3pPr>
            <a:lvl4pPr marR="0" lvl="3"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4pPr>
            <a:lvl5pPr marR="0" lvl="4"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5pPr>
            <a:lvl6pPr marR="0" lvl="5"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6pPr>
            <a:lvl7pPr marR="0" lvl="6"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7pPr>
            <a:lvl8pPr marR="0" lvl="7"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8pPr>
            <a:lvl9pPr marR="0" lvl="8"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9pPr>
          </a:lstStyle>
          <a:p>
            <a:pPr>
              <a:buSzPct val="100000"/>
            </a:pPr>
            <a:r>
              <a:rPr lang="en-US" sz="11600" dirty="0">
                <a:latin typeface="Martel Sans"/>
                <a:ea typeface="Martel Sans"/>
                <a:cs typeface="Martel Sans"/>
                <a:sym typeface="Martel Sans"/>
              </a:rPr>
              <a:t>Middle &amp; High School Strategies:</a:t>
            </a:r>
          </a:p>
        </p:txBody>
      </p:sp>
      <p:grpSp>
        <p:nvGrpSpPr>
          <p:cNvPr id="20" name="Google Shape;313;ge3c6e7bdf1_0_126">
            <a:extLst>
              <a:ext uri="{FF2B5EF4-FFF2-40B4-BE49-F238E27FC236}">
                <a16:creationId xmlns:a16="http://schemas.microsoft.com/office/drawing/2014/main" id="{1CCD5975-BDE6-5E4D-BCFC-B79B6A7447D1}"/>
              </a:ext>
            </a:extLst>
          </p:cNvPr>
          <p:cNvGrpSpPr/>
          <p:nvPr/>
        </p:nvGrpSpPr>
        <p:grpSpPr>
          <a:xfrm>
            <a:off x="10442726" y="9506988"/>
            <a:ext cx="8699100" cy="2461075"/>
            <a:chOff x="0" y="-536540"/>
            <a:chExt cx="8699100" cy="3678187"/>
          </a:xfrm>
        </p:grpSpPr>
        <p:sp>
          <p:nvSpPr>
            <p:cNvPr id="21" name="Google Shape;314;ge3c6e7bdf1_0_126">
              <a:extLst>
                <a:ext uri="{FF2B5EF4-FFF2-40B4-BE49-F238E27FC236}">
                  <a16:creationId xmlns:a16="http://schemas.microsoft.com/office/drawing/2014/main" id="{3A2CC41B-6CC7-0D44-9100-86B9C0194D22}"/>
                </a:ext>
              </a:extLst>
            </p:cNvPr>
            <p:cNvSpPr/>
            <p:nvPr/>
          </p:nvSpPr>
          <p:spPr>
            <a:xfrm>
              <a:off x="0" y="-536540"/>
              <a:ext cx="8699100" cy="3506999"/>
            </a:xfrm>
            <a:prstGeom prst="roundRect">
              <a:avLst>
                <a:gd name="adj" fmla="val 10807"/>
              </a:avLst>
            </a:prstGeom>
            <a:solidFill>
              <a:srgbClr val="9FD9D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315;ge3c6e7bdf1_0_126">
              <a:extLst>
                <a:ext uri="{FF2B5EF4-FFF2-40B4-BE49-F238E27FC236}">
                  <a16:creationId xmlns:a16="http://schemas.microsoft.com/office/drawing/2014/main" id="{3A71438C-DE1A-E948-84F5-9B0990807549}"/>
                </a:ext>
              </a:extLst>
            </p:cNvPr>
            <p:cNvSpPr txBox="1"/>
            <p:nvPr/>
          </p:nvSpPr>
          <p:spPr>
            <a:xfrm>
              <a:off x="273339" y="-365353"/>
              <a:ext cx="8145913" cy="35070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500"/>
                <a:buFont typeface="Martel Sans Light"/>
                <a:buNone/>
              </a:pPr>
              <a:r>
                <a:rPr lang="en-US" sz="4600" b="1" dirty="0">
                  <a:solidFill>
                    <a:srgbClr val="003F4D"/>
                  </a:solidFill>
                  <a:latin typeface="Martel Sans Light"/>
                  <a:ea typeface="Martel Sans Light"/>
                  <a:cs typeface="Martel Sans Light"/>
                  <a:sym typeface="Martel Sans Light"/>
                </a:rPr>
                <a:t>Connect to the Division of Vocational Rehabilitation</a:t>
              </a:r>
              <a:endParaRPr sz="4600" b="1" i="0" u="none" strike="noStrike" cap="none" dirty="0">
                <a:solidFill>
                  <a:srgbClr val="003F4D"/>
                </a:solidFill>
                <a:latin typeface="Arial"/>
                <a:ea typeface="Arial"/>
                <a:cs typeface="Arial"/>
                <a:sym typeface="Arial"/>
              </a:endParaRPr>
            </a:p>
          </p:txBody>
        </p:sp>
      </p:grpSp>
    </p:spTree>
    <p:extLst>
      <p:ext uri="{BB962C8B-B14F-4D97-AF65-F5344CB8AC3E}">
        <p14:creationId xmlns:p14="http://schemas.microsoft.com/office/powerpoint/2010/main" val="2865904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pic>
        <p:nvPicPr>
          <p:cNvPr id="500" name="Google Shape;500;ge4b1265daa_0_292" descr="IN-logo-Spruce.png"/>
          <p:cNvPicPr preferRelativeResize="0"/>
          <p:nvPr/>
        </p:nvPicPr>
        <p:blipFill rotWithShape="1">
          <a:blip r:embed="rId3">
            <a:alphaModFix/>
          </a:blip>
          <a:srcRect/>
          <a:stretch/>
        </p:blipFill>
        <p:spPr>
          <a:xfrm>
            <a:off x="20460763" y="11294092"/>
            <a:ext cx="3126942" cy="1561781"/>
          </a:xfrm>
          <a:prstGeom prst="rect">
            <a:avLst/>
          </a:prstGeom>
          <a:noFill/>
          <a:ln>
            <a:noFill/>
          </a:ln>
        </p:spPr>
      </p:pic>
      <p:pic>
        <p:nvPicPr>
          <p:cNvPr id="6" name="Picture 5">
            <a:extLst>
              <a:ext uri="{FF2B5EF4-FFF2-40B4-BE49-F238E27FC236}">
                <a16:creationId xmlns:a16="http://schemas.microsoft.com/office/drawing/2014/main" id="{104D6F2B-F24E-6A48-8957-B48FA8706DF6}"/>
              </a:ext>
            </a:extLst>
          </p:cNvPr>
          <p:cNvPicPr>
            <a:picLocks noChangeAspect="1"/>
          </p:cNvPicPr>
          <p:nvPr/>
        </p:nvPicPr>
        <p:blipFill>
          <a:blip r:embed="rId4"/>
          <a:stretch>
            <a:fillRect/>
          </a:stretch>
        </p:blipFill>
        <p:spPr>
          <a:xfrm>
            <a:off x="14954777" y="1073794"/>
            <a:ext cx="8632928" cy="9488778"/>
          </a:xfrm>
          <a:prstGeom prst="rect">
            <a:avLst/>
          </a:prstGeom>
        </p:spPr>
      </p:pic>
      <p:pic>
        <p:nvPicPr>
          <p:cNvPr id="8" name="Picture 7">
            <a:extLst>
              <a:ext uri="{FF2B5EF4-FFF2-40B4-BE49-F238E27FC236}">
                <a16:creationId xmlns:a16="http://schemas.microsoft.com/office/drawing/2014/main" id="{0D324162-6BFB-F54A-9C39-F3B31668962E}"/>
              </a:ext>
            </a:extLst>
          </p:cNvPr>
          <p:cNvPicPr>
            <a:picLocks noChangeAspect="1"/>
          </p:cNvPicPr>
          <p:nvPr/>
        </p:nvPicPr>
        <p:blipFill>
          <a:blip r:embed="rId5"/>
          <a:stretch>
            <a:fillRect/>
          </a:stretch>
        </p:blipFill>
        <p:spPr>
          <a:xfrm>
            <a:off x="834802" y="963289"/>
            <a:ext cx="7348220" cy="7626261"/>
          </a:xfrm>
          <a:prstGeom prst="rect">
            <a:avLst/>
          </a:prstGeom>
        </p:spPr>
      </p:pic>
      <p:pic>
        <p:nvPicPr>
          <p:cNvPr id="10" name="Picture 9">
            <a:extLst>
              <a:ext uri="{FF2B5EF4-FFF2-40B4-BE49-F238E27FC236}">
                <a16:creationId xmlns:a16="http://schemas.microsoft.com/office/drawing/2014/main" id="{CE0E5D78-6051-154F-860E-BFF4E6BF4C73}"/>
              </a:ext>
            </a:extLst>
          </p:cNvPr>
          <p:cNvPicPr>
            <a:picLocks noChangeAspect="1"/>
          </p:cNvPicPr>
          <p:nvPr/>
        </p:nvPicPr>
        <p:blipFill>
          <a:blip r:embed="rId6"/>
          <a:stretch>
            <a:fillRect/>
          </a:stretch>
        </p:blipFill>
        <p:spPr>
          <a:xfrm>
            <a:off x="8448579" y="4293134"/>
            <a:ext cx="6240640" cy="8562739"/>
          </a:xfrm>
          <a:prstGeom prst="rect">
            <a:avLst/>
          </a:prstGeom>
        </p:spPr>
      </p:pic>
    </p:spTree>
    <p:extLst>
      <p:ext uri="{BB962C8B-B14F-4D97-AF65-F5344CB8AC3E}">
        <p14:creationId xmlns:p14="http://schemas.microsoft.com/office/powerpoint/2010/main" val="2619798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pic>
        <p:nvPicPr>
          <p:cNvPr id="500" name="Google Shape;500;ge4b1265daa_0_292" descr="IN-logo-Spruce.png"/>
          <p:cNvPicPr preferRelativeResize="0"/>
          <p:nvPr/>
        </p:nvPicPr>
        <p:blipFill rotWithShape="1">
          <a:blip r:embed="rId3">
            <a:alphaModFix/>
          </a:blip>
          <a:srcRect/>
          <a:stretch/>
        </p:blipFill>
        <p:spPr>
          <a:xfrm>
            <a:off x="20460763" y="11294092"/>
            <a:ext cx="3126942" cy="1561781"/>
          </a:xfrm>
          <a:prstGeom prst="rect">
            <a:avLst/>
          </a:prstGeom>
          <a:noFill/>
          <a:ln>
            <a:noFill/>
          </a:ln>
        </p:spPr>
      </p:pic>
      <p:pic>
        <p:nvPicPr>
          <p:cNvPr id="5" name="Picture 4">
            <a:extLst>
              <a:ext uri="{FF2B5EF4-FFF2-40B4-BE49-F238E27FC236}">
                <a16:creationId xmlns:a16="http://schemas.microsoft.com/office/drawing/2014/main" id="{98A17837-C04B-FD49-9AD1-98B4FC96556A}"/>
              </a:ext>
            </a:extLst>
          </p:cNvPr>
          <p:cNvPicPr>
            <a:picLocks noChangeAspect="1"/>
          </p:cNvPicPr>
          <p:nvPr/>
        </p:nvPicPr>
        <p:blipFill>
          <a:blip r:embed="rId4"/>
          <a:stretch>
            <a:fillRect/>
          </a:stretch>
        </p:blipFill>
        <p:spPr>
          <a:xfrm>
            <a:off x="6096000" y="762000"/>
            <a:ext cx="12192000" cy="12192000"/>
          </a:xfrm>
          <a:prstGeom prst="rect">
            <a:avLst/>
          </a:prstGeom>
        </p:spPr>
      </p:pic>
    </p:spTree>
    <p:extLst>
      <p:ext uri="{BB962C8B-B14F-4D97-AF65-F5344CB8AC3E}">
        <p14:creationId xmlns:p14="http://schemas.microsoft.com/office/powerpoint/2010/main" val="3000614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pic>
        <p:nvPicPr>
          <p:cNvPr id="491" name="Google Shape;491;ge4ca381453_0_108" descr="IN-logo-Color-on-Spruce-01.jpg"/>
          <p:cNvPicPr preferRelativeResize="0"/>
          <p:nvPr/>
        </p:nvPicPr>
        <p:blipFill rotWithShape="1">
          <a:blip r:embed="rId3">
            <a:alphaModFix/>
          </a:blip>
          <a:srcRect b="69845"/>
          <a:stretch/>
        </p:blipFill>
        <p:spPr>
          <a:xfrm>
            <a:off x="0" y="-26829"/>
            <a:ext cx="24383998" cy="13769666"/>
          </a:xfrm>
          <a:prstGeom prst="rect">
            <a:avLst/>
          </a:prstGeom>
          <a:noFill/>
          <a:ln>
            <a:noFill/>
          </a:ln>
        </p:spPr>
      </p:pic>
      <p:sp>
        <p:nvSpPr>
          <p:cNvPr id="492" name="Google Shape;492;ge4ca381453_0_108"/>
          <p:cNvSpPr txBox="1"/>
          <p:nvPr/>
        </p:nvSpPr>
        <p:spPr>
          <a:xfrm>
            <a:off x="659125" y="5013300"/>
            <a:ext cx="24827100" cy="1844700"/>
          </a:xfrm>
          <a:prstGeom prst="rect">
            <a:avLst/>
          </a:prstGeom>
          <a:noFill/>
          <a:ln>
            <a:noFill/>
          </a:ln>
        </p:spPr>
        <p:txBody>
          <a:bodyPr spcFirstLastPara="1" wrap="square" lIns="50800" tIns="50800" rIns="50800" bIns="50800" anchor="t" anchorCtr="0">
            <a:noAutofit/>
          </a:bodyPr>
          <a:lstStyle/>
          <a:p>
            <a:pPr marL="0" marR="0" lvl="0" indent="0" algn="ctr" rtl="0">
              <a:lnSpc>
                <a:spcPct val="80000"/>
              </a:lnSpc>
              <a:spcBef>
                <a:spcPts val="0"/>
              </a:spcBef>
              <a:spcAft>
                <a:spcPts val="0"/>
              </a:spcAft>
              <a:buClr>
                <a:schemeClr val="lt1"/>
              </a:buClr>
              <a:buSzPts val="10000"/>
              <a:buFont typeface="Martel Sans"/>
              <a:buNone/>
            </a:pPr>
            <a:r>
              <a:rPr lang="en-US" sz="9300" b="1">
                <a:solidFill>
                  <a:schemeClr val="lt1"/>
                </a:solidFill>
                <a:latin typeface="Martel Sans"/>
                <a:ea typeface="Martel Sans"/>
                <a:cs typeface="Martel Sans"/>
                <a:sym typeface="Martel Sans"/>
              </a:rPr>
              <a:t>Social Skills Preparation</a:t>
            </a:r>
            <a:endParaRPr sz="700" b="0" i="0" u="none" strike="noStrike" cap="none">
              <a:solidFill>
                <a:srgbClr val="000000"/>
              </a:solidFill>
              <a:latin typeface="Arial"/>
              <a:ea typeface="Arial"/>
              <a:cs typeface="Arial"/>
              <a:sym typeface="Arial"/>
            </a:endParaRPr>
          </a:p>
        </p:txBody>
      </p:sp>
      <p:pic>
        <p:nvPicPr>
          <p:cNvPr id="493" name="Google Shape;493;ge4ca381453_0_108"/>
          <p:cNvPicPr preferRelativeResize="0"/>
          <p:nvPr/>
        </p:nvPicPr>
        <p:blipFill rotWithShape="1">
          <a:blip r:embed="rId4">
            <a:alphaModFix/>
          </a:blip>
          <a:srcRect/>
          <a:stretch/>
        </p:blipFill>
        <p:spPr>
          <a:xfrm>
            <a:off x="20169522" y="11277600"/>
            <a:ext cx="3253089" cy="1619250"/>
          </a:xfrm>
          <a:prstGeom prst="rect">
            <a:avLst/>
          </a:prstGeom>
          <a:noFill/>
          <a:ln>
            <a:noFill/>
          </a:ln>
        </p:spPr>
      </p:pic>
      <p:cxnSp>
        <p:nvCxnSpPr>
          <p:cNvPr id="494" name="Google Shape;494;ge4ca381453_0_108"/>
          <p:cNvCxnSpPr/>
          <p:nvPr/>
        </p:nvCxnSpPr>
        <p:spPr>
          <a:xfrm>
            <a:off x="7361436" y="6858000"/>
            <a:ext cx="11422500" cy="0"/>
          </a:xfrm>
          <a:prstGeom prst="straightConnector1">
            <a:avLst/>
          </a:prstGeom>
          <a:noFill/>
          <a:ln w="60325" cap="flat" cmpd="sng">
            <a:solidFill>
              <a:srgbClr val="FFC000"/>
            </a:solidFill>
            <a:prstDash val="solid"/>
            <a:miter lim="400000"/>
            <a:headEnd type="none" w="sm" len="sm"/>
            <a:tailEnd type="none" w="sm" len="sm"/>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pic>
        <p:nvPicPr>
          <p:cNvPr id="500" name="Google Shape;500;ge4b1265daa_0_292" descr="IN-logo-Spruce.png"/>
          <p:cNvPicPr preferRelativeResize="0"/>
          <p:nvPr/>
        </p:nvPicPr>
        <p:blipFill rotWithShape="1">
          <a:blip r:embed="rId3">
            <a:alphaModFix/>
          </a:blip>
          <a:srcRect/>
          <a:stretch/>
        </p:blipFill>
        <p:spPr>
          <a:xfrm>
            <a:off x="20460763" y="11294092"/>
            <a:ext cx="3126942" cy="1561781"/>
          </a:xfrm>
          <a:prstGeom prst="rect">
            <a:avLst/>
          </a:prstGeom>
          <a:noFill/>
          <a:ln>
            <a:noFill/>
          </a:ln>
        </p:spPr>
      </p:pic>
      <p:pic>
        <p:nvPicPr>
          <p:cNvPr id="8" name="Picture 7">
            <a:extLst>
              <a:ext uri="{FF2B5EF4-FFF2-40B4-BE49-F238E27FC236}">
                <a16:creationId xmlns:a16="http://schemas.microsoft.com/office/drawing/2014/main" id="{671344AD-2CA0-E64B-B2E6-F238350CDEAD}"/>
              </a:ext>
            </a:extLst>
          </p:cNvPr>
          <p:cNvPicPr>
            <a:picLocks noChangeAspect="1"/>
          </p:cNvPicPr>
          <p:nvPr/>
        </p:nvPicPr>
        <p:blipFill>
          <a:blip r:embed="rId4"/>
          <a:stretch>
            <a:fillRect/>
          </a:stretch>
        </p:blipFill>
        <p:spPr>
          <a:xfrm>
            <a:off x="5212080" y="1056462"/>
            <a:ext cx="14691360" cy="11018520"/>
          </a:xfrm>
          <a:prstGeom prst="rect">
            <a:avLst/>
          </a:prstGeom>
        </p:spPr>
      </p:pic>
    </p:spTree>
    <p:extLst>
      <p:ext uri="{BB962C8B-B14F-4D97-AF65-F5344CB8AC3E}">
        <p14:creationId xmlns:p14="http://schemas.microsoft.com/office/powerpoint/2010/main" val="3692299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6" name="Google Shape;296;ge3c6e7bdf1_0_126" descr="IN-logo-Spruce.png"/>
          <p:cNvPicPr preferRelativeResize="0"/>
          <p:nvPr/>
        </p:nvPicPr>
        <p:blipFill rotWithShape="1">
          <a:blip r:embed="rId3">
            <a:alphaModFix/>
          </a:blip>
          <a:srcRect/>
          <a:stretch/>
        </p:blipFill>
        <p:spPr>
          <a:xfrm>
            <a:off x="20460763" y="11294092"/>
            <a:ext cx="3126942" cy="1561781"/>
          </a:xfrm>
          <a:prstGeom prst="rect">
            <a:avLst/>
          </a:prstGeom>
          <a:noFill/>
          <a:ln>
            <a:noFill/>
          </a:ln>
        </p:spPr>
      </p:pic>
      <p:cxnSp>
        <p:nvCxnSpPr>
          <p:cNvPr id="297" name="Google Shape;297;ge3c6e7bdf1_0_126"/>
          <p:cNvCxnSpPr/>
          <p:nvPr/>
        </p:nvCxnSpPr>
        <p:spPr>
          <a:xfrm>
            <a:off x="742950" y="2825965"/>
            <a:ext cx="22844700" cy="0"/>
          </a:xfrm>
          <a:prstGeom prst="straightConnector1">
            <a:avLst/>
          </a:prstGeom>
          <a:noFill/>
          <a:ln w="60325" cap="flat" cmpd="sng">
            <a:solidFill>
              <a:srgbClr val="FFC000"/>
            </a:solidFill>
            <a:prstDash val="solid"/>
            <a:miter lim="400000"/>
            <a:headEnd type="none" w="sm" len="sm"/>
            <a:tailEnd type="none" w="sm" len="sm"/>
          </a:ln>
        </p:spPr>
      </p:cxnSp>
      <p:grpSp>
        <p:nvGrpSpPr>
          <p:cNvPr id="298" name="Google Shape;298;ge3c6e7bdf1_0_126"/>
          <p:cNvGrpSpPr/>
          <p:nvPr/>
        </p:nvGrpSpPr>
        <p:grpSpPr>
          <a:xfrm>
            <a:off x="5504977" y="4474507"/>
            <a:ext cx="12238755" cy="2630281"/>
            <a:chOff x="-646830" y="-311604"/>
            <a:chExt cx="8699100" cy="3931073"/>
          </a:xfrm>
        </p:grpSpPr>
        <p:sp>
          <p:nvSpPr>
            <p:cNvPr id="299" name="Google Shape;299;ge3c6e7bdf1_0_126"/>
            <p:cNvSpPr/>
            <p:nvPr/>
          </p:nvSpPr>
          <p:spPr>
            <a:xfrm>
              <a:off x="-646830" y="-311604"/>
              <a:ext cx="8699100" cy="3931073"/>
            </a:xfrm>
            <a:prstGeom prst="roundRect">
              <a:avLst>
                <a:gd name="adj" fmla="val 10807"/>
              </a:avLst>
            </a:prstGeom>
            <a:solidFill>
              <a:srgbClr val="9FD9D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ge3c6e7bdf1_0_126"/>
            <p:cNvSpPr txBox="1"/>
            <p:nvPr/>
          </p:nvSpPr>
          <p:spPr>
            <a:xfrm>
              <a:off x="-80393" y="2310"/>
              <a:ext cx="7566224" cy="35070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500"/>
                <a:buFont typeface="Martel Sans Light"/>
                <a:buNone/>
              </a:pPr>
              <a:r>
                <a:rPr lang="en-US" sz="4600" b="1" i="0" u="none" strike="noStrike" cap="none" dirty="0">
                  <a:solidFill>
                    <a:srgbClr val="003F4D"/>
                  </a:solidFill>
                  <a:latin typeface="Martel Sans Light"/>
                  <a:ea typeface="Martel Sans Light"/>
                  <a:cs typeface="Martel Sans Light"/>
                  <a:sym typeface="Martel Sans Light"/>
                </a:rPr>
                <a:t>Encourage students to plan and invite friends to events </a:t>
              </a:r>
              <a:endParaRPr sz="4600" b="1" i="0" u="none" strike="noStrike" cap="none" dirty="0">
                <a:solidFill>
                  <a:srgbClr val="003F4D"/>
                </a:solidFill>
                <a:latin typeface="Arial"/>
                <a:ea typeface="Arial"/>
                <a:cs typeface="Arial"/>
                <a:sym typeface="Arial"/>
              </a:endParaRPr>
            </a:p>
          </p:txBody>
        </p:sp>
      </p:grpSp>
      <p:grpSp>
        <p:nvGrpSpPr>
          <p:cNvPr id="307" name="Google Shape;307;ge3c6e7bdf1_0_126"/>
          <p:cNvGrpSpPr/>
          <p:nvPr/>
        </p:nvGrpSpPr>
        <p:grpSpPr>
          <a:xfrm>
            <a:off x="5903439" y="7926352"/>
            <a:ext cx="11441833" cy="2665258"/>
            <a:chOff x="-489350" y="838155"/>
            <a:chExt cx="11441833" cy="3983348"/>
          </a:xfrm>
        </p:grpSpPr>
        <p:sp>
          <p:nvSpPr>
            <p:cNvPr id="308" name="Google Shape;308;ge3c6e7bdf1_0_126"/>
            <p:cNvSpPr/>
            <p:nvPr/>
          </p:nvSpPr>
          <p:spPr>
            <a:xfrm>
              <a:off x="-489350" y="838155"/>
              <a:ext cx="11441833" cy="3931073"/>
            </a:xfrm>
            <a:prstGeom prst="roundRect">
              <a:avLst>
                <a:gd name="adj" fmla="val 10807"/>
              </a:avLst>
            </a:prstGeom>
            <a:solidFill>
              <a:srgbClr val="9FD9D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ge3c6e7bdf1_0_126"/>
            <p:cNvSpPr txBox="1"/>
            <p:nvPr/>
          </p:nvSpPr>
          <p:spPr>
            <a:xfrm>
              <a:off x="-489350" y="890430"/>
              <a:ext cx="11441833" cy="3931073"/>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500"/>
                <a:buFont typeface="Martel Sans Light"/>
                <a:buNone/>
              </a:pPr>
              <a:r>
                <a:rPr lang="en-US" sz="4600" b="1" dirty="0">
                  <a:solidFill>
                    <a:srgbClr val="003F4D"/>
                  </a:solidFill>
                  <a:latin typeface="Martel Sans Light"/>
                  <a:ea typeface="Martel Sans Light"/>
                  <a:cs typeface="Martel Sans Light"/>
                  <a:sym typeface="Martel Sans Light"/>
                </a:rPr>
                <a:t>Work with students to identify who their friends are and what makes a good friend</a:t>
              </a:r>
              <a:endParaRPr sz="4600" b="1" dirty="0">
                <a:solidFill>
                  <a:srgbClr val="003F4D"/>
                </a:solidFill>
                <a:latin typeface="Martel Sans Light"/>
                <a:ea typeface="Martel Sans Light"/>
                <a:cs typeface="Martel Sans Light"/>
                <a:sym typeface="Martel Sans Light"/>
              </a:endParaRPr>
            </a:p>
          </p:txBody>
        </p:sp>
      </p:grpSp>
      <p:sp>
        <p:nvSpPr>
          <p:cNvPr id="29" name="Google Shape;162;ge3c6e7bdf1_0_273">
            <a:extLst>
              <a:ext uri="{FF2B5EF4-FFF2-40B4-BE49-F238E27FC236}">
                <a16:creationId xmlns:a16="http://schemas.microsoft.com/office/drawing/2014/main" id="{E1EF1494-908A-8D49-A50B-F04686E1DA1D}"/>
              </a:ext>
            </a:extLst>
          </p:cNvPr>
          <p:cNvSpPr txBox="1">
            <a:spLocks/>
          </p:cNvSpPr>
          <p:nvPr/>
        </p:nvSpPr>
        <p:spPr>
          <a:xfrm>
            <a:off x="1206498" y="860127"/>
            <a:ext cx="21971100" cy="1844700"/>
          </a:xfrm>
          <a:prstGeom prst="rect">
            <a:avLst/>
          </a:prstGeom>
          <a:noFill/>
          <a:ln>
            <a:noFill/>
          </a:ln>
        </p:spPr>
        <p:txBody>
          <a:bodyPr spcFirstLastPara="1" wrap="square" lIns="50800" tIns="50800" rIns="50800" bIns="50800" anchor="b" anchorCtr="0">
            <a:norm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1pPr>
            <a:lvl2pPr marR="0" lvl="1"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2pPr>
            <a:lvl3pPr marR="0" lvl="2"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3pPr>
            <a:lvl4pPr marR="0" lvl="3"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4pPr>
            <a:lvl5pPr marR="0" lvl="4"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5pPr>
            <a:lvl6pPr marR="0" lvl="5"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6pPr>
            <a:lvl7pPr marR="0" lvl="6"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7pPr>
            <a:lvl8pPr marR="0" lvl="7"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8pPr>
            <a:lvl9pPr marR="0" lvl="8"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9pPr>
          </a:lstStyle>
          <a:p>
            <a:pPr>
              <a:buSzPct val="100000"/>
            </a:pPr>
            <a:r>
              <a:rPr lang="en-US" sz="11600" dirty="0">
                <a:latin typeface="Martel Sans"/>
                <a:ea typeface="Martel Sans"/>
                <a:cs typeface="Martel Sans"/>
                <a:sym typeface="Martel Sans"/>
              </a:rPr>
              <a:t>Elementary Strategies:</a:t>
            </a:r>
          </a:p>
        </p:txBody>
      </p:sp>
    </p:spTree>
    <p:extLst>
      <p:ext uri="{BB962C8B-B14F-4D97-AF65-F5344CB8AC3E}">
        <p14:creationId xmlns:p14="http://schemas.microsoft.com/office/powerpoint/2010/main" val="1939485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6" name="Google Shape;296;ge3c6e7bdf1_0_126" descr="IN-logo-Spruce.png"/>
          <p:cNvPicPr preferRelativeResize="0"/>
          <p:nvPr/>
        </p:nvPicPr>
        <p:blipFill rotWithShape="1">
          <a:blip r:embed="rId3">
            <a:alphaModFix/>
          </a:blip>
          <a:srcRect/>
          <a:stretch/>
        </p:blipFill>
        <p:spPr>
          <a:xfrm>
            <a:off x="20460763" y="11294092"/>
            <a:ext cx="3126942" cy="1561781"/>
          </a:xfrm>
          <a:prstGeom prst="rect">
            <a:avLst/>
          </a:prstGeom>
          <a:noFill/>
          <a:ln>
            <a:noFill/>
          </a:ln>
        </p:spPr>
      </p:pic>
      <p:cxnSp>
        <p:nvCxnSpPr>
          <p:cNvPr id="297" name="Google Shape;297;ge3c6e7bdf1_0_126"/>
          <p:cNvCxnSpPr/>
          <p:nvPr/>
        </p:nvCxnSpPr>
        <p:spPr>
          <a:xfrm>
            <a:off x="742950" y="2825965"/>
            <a:ext cx="22844700" cy="0"/>
          </a:xfrm>
          <a:prstGeom prst="straightConnector1">
            <a:avLst/>
          </a:prstGeom>
          <a:noFill/>
          <a:ln w="60325" cap="flat" cmpd="sng">
            <a:solidFill>
              <a:srgbClr val="FFC000"/>
            </a:solidFill>
            <a:prstDash val="solid"/>
            <a:miter lim="400000"/>
            <a:headEnd type="none" w="sm" len="sm"/>
            <a:tailEnd type="none" w="sm" len="sm"/>
          </a:ln>
        </p:spPr>
      </p:cxnSp>
      <p:grpSp>
        <p:nvGrpSpPr>
          <p:cNvPr id="298" name="Google Shape;298;ge3c6e7bdf1_0_126"/>
          <p:cNvGrpSpPr/>
          <p:nvPr/>
        </p:nvGrpSpPr>
        <p:grpSpPr>
          <a:xfrm>
            <a:off x="892625" y="3244975"/>
            <a:ext cx="8699100" cy="2346534"/>
            <a:chOff x="0" y="-779293"/>
            <a:chExt cx="8699100" cy="6159791"/>
          </a:xfrm>
        </p:grpSpPr>
        <p:sp>
          <p:nvSpPr>
            <p:cNvPr id="299" name="Google Shape;299;ge3c6e7bdf1_0_126"/>
            <p:cNvSpPr/>
            <p:nvPr/>
          </p:nvSpPr>
          <p:spPr>
            <a:xfrm>
              <a:off x="0" y="-779293"/>
              <a:ext cx="8699100" cy="6159791"/>
            </a:xfrm>
            <a:prstGeom prst="roundRect">
              <a:avLst>
                <a:gd name="adj" fmla="val 10807"/>
              </a:avLst>
            </a:prstGeom>
            <a:solidFill>
              <a:srgbClr val="9FD9D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ge3c6e7bdf1_0_126"/>
            <p:cNvSpPr txBox="1"/>
            <p:nvPr/>
          </p:nvSpPr>
          <p:spPr>
            <a:xfrm>
              <a:off x="566379" y="837379"/>
              <a:ext cx="7566224" cy="2912642"/>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500"/>
                <a:buFont typeface="Martel Sans Light"/>
                <a:buNone/>
              </a:pPr>
              <a:r>
                <a:rPr lang="en-US" sz="4600" b="1" i="0" u="none" strike="noStrike" cap="none" dirty="0">
                  <a:solidFill>
                    <a:srgbClr val="003F4D"/>
                  </a:solidFill>
                  <a:latin typeface="Martel Sans Light"/>
                  <a:ea typeface="Martel Sans Light"/>
                  <a:cs typeface="Martel Sans Light"/>
                  <a:sym typeface="Martel Sans Light"/>
                </a:rPr>
                <a:t>Practice texting, email, and using social media </a:t>
              </a:r>
              <a:endParaRPr sz="4600" b="1" i="0" u="none" strike="noStrike" cap="none" dirty="0">
                <a:solidFill>
                  <a:srgbClr val="003F4D"/>
                </a:solidFill>
                <a:latin typeface="Arial"/>
                <a:ea typeface="Arial"/>
                <a:cs typeface="Arial"/>
                <a:sym typeface="Arial"/>
              </a:endParaRPr>
            </a:p>
          </p:txBody>
        </p:sp>
      </p:grpSp>
      <p:grpSp>
        <p:nvGrpSpPr>
          <p:cNvPr id="307" name="Google Shape;307;ge3c6e7bdf1_0_126"/>
          <p:cNvGrpSpPr/>
          <p:nvPr/>
        </p:nvGrpSpPr>
        <p:grpSpPr>
          <a:xfrm>
            <a:off x="892625" y="6207370"/>
            <a:ext cx="8699100" cy="3069726"/>
            <a:chOff x="0" y="536558"/>
            <a:chExt cx="8699100" cy="4587843"/>
          </a:xfrm>
        </p:grpSpPr>
        <p:sp>
          <p:nvSpPr>
            <p:cNvPr id="308" name="Google Shape;308;ge3c6e7bdf1_0_126"/>
            <p:cNvSpPr/>
            <p:nvPr/>
          </p:nvSpPr>
          <p:spPr>
            <a:xfrm>
              <a:off x="0" y="536558"/>
              <a:ext cx="8699100" cy="4587843"/>
            </a:xfrm>
            <a:prstGeom prst="roundRect">
              <a:avLst>
                <a:gd name="adj" fmla="val 10807"/>
              </a:avLst>
            </a:prstGeom>
            <a:solidFill>
              <a:srgbClr val="9FD9D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ge3c6e7bdf1_0_126"/>
            <p:cNvSpPr txBox="1"/>
            <p:nvPr/>
          </p:nvSpPr>
          <p:spPr>
            <a:xfrm>
              <a:off x="321710" y="1076979"/>
              <a:ext cx="8055562" cy="35070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500"/>
                <a:buFont typeface="Martel Sans Light"/>
                <a:buNone/>
              </a:pPr>
              <a:r>
                <a:rPr lang="en-US" sz="4600" b="1" dirty="0">
                  <a:solidFill>
                    <a:srgbClr val="003F4D"/>
                  </a:solidFill>
                  <a:latin typeface="Martel Sans Light"/>
                  <a:ea typeface="Martel Sans Light"/>
                  <a:cs typeface="Martel Sans Light"/>
                  <a:sym typeface="Martel Sans Light"/>
                </a:rPr>
                <a:t>Practice with students to identify, find, and register for events/activities of interest to them </a:t>
              </a:r>
              <a:endParaRPr sz="4600" b="1" dirty="0">
                <a:solidFill>
                  <a:srgbClr val="003F4D"/>
                </a:solidFill>
                <a:latin typeface="Martel Sans Light"/>
                <a:ea typeface="Martel Sans Light"/>
                <a:cs typeface="Martel Sans Light"/>
                <a:sym typeface="Martel Sans Light"/>
              </a:endParaRPr>
            </a:p>
          </p:txBody>
        </p:sp>
      </p:grpSp>
      <p:grpSp>
        <p:nvGrpSpPr>
          <p:cNvPr id="313" name="Google Shape;313;ge3c6e7bdf1_0_126"/>
          <p:cNvGrpSpPr/>
          <p:nvPr/>
        </p:nvGrpSpPr>
        <p:grpSpPr>
          <a:xfrm>
            <a:off x="10442727" y="3244975"/>
            <a:ext cx="8699100" cy="2461075"/>
            <a:chOff x="0" y="-536540"/>
            <a:chExt cx="8699100" cy="3678187"/>
          </a:xfrm>
        </p:grpSpPr>
        <p:sp>
          <p:nvSpPr>
            <p:cNvPr id="314" name="Google Shape;314;ge3c6e7bdf1_0_126"/>
            <p:cNvSpPr/>
            <p:nvPr/>
          </p:nvSpPr>
          <p:spPr>
            <a:xfrm>
              <a:off x="0" y="-536540"/>
              <a:ext cx="8699100" cy="3506999"/>
            </a:xfrm>
            <a:prstGeom prst="roundRect">
              <a:avLst>
                <a:gd name="adj" fmla="val 10807"/>
              </a:avLst>
            </a:prstGeom>
            <a:solidFill>
              <a:srgbClr val="9FD9D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ge3c6e7bdf1_0_126"/>
            <p:cNvSpPr txBox="1"/>
            <p:nvPr/>
          </p:nvSpPr>
          <p:spPr>
            <a:xfrm>
              <a:off x="273339" y="-365353"/>
              <a:ext cx="8145913" cy="35070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500"/>
                <a:buFont typeface="Martel Sans Light"/>
                <a:buNone/>
              </a:pPr>
              <a:r>
                <a:rPr lang="en-US" sz="4600" b="1" dirty="0">
                  <a:solidFill>
                    <a:srgbClr val="003F4D"/>
                  </a:solidFill>
                  <a:latin typeface="Martel Sans Light"/>
                  <a:ea typeface="Martel Sans Light"/>
                  <a:cs typeface="Martel Sans Light"/>
                  <a:sym typeface="Martel Sans Light"/>
                </a:rPr>
                <a:t>Utilize peer mentors, </a:t>
              </a:r>
              <a:br>
                <a:rPr lang="en-US" sz="4600" b="1" dirty="0">
                  <a:solidFill>
                    <a:srgbClr val="003F4D"/>
                  </a:solidFill>
                  <a:latin typeface="Martel Sans Light"/>
                  <a:ea typeface="Martel Sans Light"/>
                  <a:cs typeface="Martel Sans Light"/>
                  <a:sym typeface="Martel Sans Light"/>
                </a:rPr>
              </a:br>
              <a:r>
                <a:rPr lang="en-US" sz="4600" b="1" dirty="0">
                  <a:solidFill>
                    <a:srgbClr val="003F4D"/>
                  </a:solidFill>
                  <a:latin typeface="Martel Sans Light"/>
                  <a:ea typeface="Martel Sans Light"/>
                  <a:cs typeface="Martel Sans Light"/>
                  <a:sym typeface="Martel Sans Light"/>
                </a:rPr>
                <a:t>if resources allow </a:t>
              </a:r>
              <a:endParaRPr sz="4600" b="1" i="0" u="none" strike="noStrike" cap="none" dirty="0">
                <a:solidFill>
                  <a:srgbClr val="003F4D"/>
                </a:solidFill>
                <a:latin typeface="Arial"/>
                <a:ea typeface="Arial"/>
                <a:cs typeface="Arial"/>
                <a:sym typeface="Arial"/>
              </a:endParaRPr>
            </a:p>
          </p:txBody>
        </p:sp>
      </p:grpSp>
      <p:sp>
        <p:nvSpPr>
          <p:cNvPr id="29" name="Google Shape;162;ge3c6e7bdf1_0_273">
            <a:extLst>
              <a:ext uri="{FF2B5EF4-FFF2-40B4-BE49-F238E27FC236}">
                <a16:creationId xmlns:a16="http://schemas.microsoft.com/office/drawing/2014/main" id="{E1EF1494-908A-8D49-A50B-F04686E1DA1D}"/>
              </a:ext>
            </a:extLst>
          </p:cNvPr>
          <p:cNvSpPr txBox="1">
            <a:spLocks/>
          </p:cNvSpPr>
          <p:nvPr/>
        </p:nvSpPr>
        <p:spPr>
          <a:xfrm>
            <a:off x="1206498" y="860127"/>
            <a:ext cx="21971100" cy="1844700"/>
          </a:xfrm>
          <a:prstGeom prst="rect">
            <a:avLst/>
          </a:prstGeom>
          <a:noFill/>
          <a:ln>
            <a:noFill/>
          </a:ln>
        </p:spPr>
        <p:txBody>
          <a:bodyPr spcFirstLastPara="1" wrap="square" lIns="50800" tIns="50800" rIns="50800" bIns="50800" anchor="b" anchorCtr="0">
            <a:normAutofit fontScale="92500"/>
          </a:bodyPr>
          <a:lstStyle>
            <a:defPPr marR="0" lvl="0" algn="l" rtl="0">
              <a:lnSpc>
                <a:spcPct val="100000"/>
              </a:lnSpc>
              <a:spcBef>
                <a:spcPts val="0"/>
              </a:spcBef>
              <a:spcAft>
                <a:spcPts val="0"/>
              </a:spcAft>
            </a:defPPr>
            <a:lvl1pPr marR="0" lvl="0"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1pPr>
            <a:lvl2pPr marR="0" lvl="1"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2pPr>
            <a:lvl3pPr marR="0" lvl="2"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3pPr>
            <a:lvl4pPr marR="0" lvl="3"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4pPr>
            <a:lvl5pPr marR="0" lvl="4"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5pPr>
            <a:lvl6pPr marR="0" lvl="5"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6pPr>
            <a:lvl7pPr marR="0" lvl="6"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7pPr>
            <a:lvl8pPr marR="0" lvl="7"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8pPr>
            <a:lvl9pPr marR="0" lvl="8"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9pPr>
          </a:lstStyle>
          <a:p>
            <a:pPr>
              <a:buSzPct val="100000"/>
            </a:pPr>
            <a:r>
              <a:rPr lang="en-US" sz="11600" dirty="0">
                <a:latin typeface="Martel Sans"/>
                <a:ea typeface="Martel Sans"/>
                <a:cs typeface="Martel Sans"/>
                <a:sym typeface="Martel Sans"/>
              </a:rPr>
              <a:t>Middle &amp; High School Strategies:</a:t>
            </a:r>
          </a:p>
        </p:txBody>
      </p:sp>
      <p:grpSp>
        <p:nvGrpSpPr>
          <p:cNvPr id="23" name="Google Shape;313;ge3c6e7bdf1_0_126">
            <a:extLst>
              <a:ext uri="{FF2B5EF4-FFF2-40B4-BE49-F238E27FC236}">
                <a16:creationId xmlns:a16="http://schemas.microsoft.com/office/drawing/2014/main" id="{94861BA5-C973-AB4F-8188-100099FDCFEF}"/>
              </a:ext>
            </a:extLst>
          </p:cNvPr>
          <p:cNvGrpSpPr/>
          <p:nvPr/>
        </p:nvGrpSpPr>
        <p:grpSpPr>
          <a:xfrm>
            <a:off x="892625" y="10063554"/>
            <a:ext cx="8699100" cy="2461075"/>
            <a:chOff x="0" y="-536540"/>
            <a:chExt cx="8699100" cy="3678187"/>
          </a:xfrm>
        </p:grpSpPr>
        <p:sp>
          <p:nvSpPr>
            <p:cNvPr id="24" name="Google Shape;314;ge3c6e7bdf1_0_126">
              <a:extLst>
                <a:ext uri="{FF2B5EF4-FFF2-40B4-BE49-F238E27FC236}">
                  <a16:creationId xmlns:a16="http://schemas.microsoft.com/office/drawing/2014/main" id="{89276295-3645-2347-9A3B-FEEA4E8F5490}"/>
                </a:ext>
              </a:extLst>
            </p:cNvPr>
            <p:cNvSpPr/>
            <p:nvPr/>
          </p:nvSpPr>
          <p:spPr>
            <a:xfrm>
              <a:off x="0" y="-536540"/>
              <a:ext cx="8699100" cy="3506999"/>
            </a:xfrm>
            <a:prstGeom prst="roundRect">
              <a:avLst>
                <a:gd name="adj" fmla="val 10807"/>
              </a:avLst>
            </a:prstGeom>
            <a:solidFill>
              <a:srgbClr val="9FD9D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315;ge3c6e7bdf1_0_126">
              <a:extLst>
                <a:ext uri="{FF2B5EF4-FFF2-40B4-BE49-F238E27FC236}">
                  <a16:creationId xmlns:a16="http://schemas.microsoft.com/office/drawing/2014/main" id="{DBF2A542-933F-9440-90B8-C410DA1C3E8B}"/>
                </a:ext>
              </a:extLst>
            </p:cNvPr>
            <p:cNvSpPr txBox="1"/>
            <p:nvPr/>
          </p:nvSpPr>
          <p:spPr>
            <a:xfrm>
              <a:off x="273339" y="-365353"/>
              <a:ext cx="8145913" cy="35070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500"/>
                <a:buFont typeface="Martel Sans Light"/>
                <a:buNone/>
              </a:pPr>
              <a:r>
                <a:rPr lang="en-US" sz="4600" b="1" dirty="0">
                  <a:solidFill>
                    <a:srgbClr val="003F4D"/>
                  </a:solidFill>
                  <a:latin typeface="Martel Sans Light"/>
                  <a:ea typeface="Martel Sans Light"/>
                  <a:cs typeface="Martel Sans Light"/>
                  <a:sym typeface="Martel Sans Light"/>
                </a:rPr>
                <a:t>Encourage involvement in extracurricular activities </a:t>
              </a:r>
              <a:br>
                <a:rPr lang="en-US" sz="4600" b="1" dirty="0">
                  <a:solidFill>
                    <a:srgbClr val="003F4D"/>
                  </a:solidFill>
                  <a:latin typeface="Martel Sans Light"/>
                  <a:ea typeface="Martel Sans Light"/>
                  <a:cs typeface="Martel Sans Light"/>
                  <a:sym typeface="Martel Sans Light"/>
                </a:rPr>
              </a:br>
              <a:r>
                <a:rPr lang="en-US" sz="4600" b="1" dirty="0">
                  <a:solidFill>
                    <a:srgbClr val="003F4D"/>
                  </a:solidFill>
                  <a:latin typeface="Martel Sans Light"/>
                  <a:ea typeface="Martel Sans Light"/>
                  <a:cs typeface="Martel Sans Light"/>
                  <a:sym typeface="Martel Sans Light"/>
                </a:rPr>
                <a:t>and sports </a:t>
              </a:r>
              <a:endParaRPr sz="4600" b="1" i="0" u="none" strike="noStrike" cap="none" dirty="0">
                <a:solidFill>
                  <a:srgbClr val="003F4D"/>
                </a:solidFill>
                <a:latin typeface="Arial"/>
                <a:ea typeface="Arial"/>
                <a:cs typeface="Arial"/>
                <a:sym typeface="Arial"/>
              </a:endParaRPr>
            </a:p>
          </p:txBody>
        </p:sp>
      </p:grpSp>
    </p:spTree>
    <p:extLst>
      <p:ext uri="{BB962C8B-B14F-4D97-AF65-F5344CB8AC3E}">
        <p14:creationId xmlns:p14="http://schemas.microsoft.com/office/powerpoint/2010/main" val="2537674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pic>
        <p:nvPicPr>
          <p:cNvPr id="719" name="Google Shape;719;ge4ca381453_0_344" descr="IN-logo-Color-on-Spruce-01.jpg"/>
          <p:cNvPicPr preferRelativeResize="0"/>
          <p:nvPr/>
        </p:nvPicPr>
        <p:blipFill rotWithShape="1">
          <a:blip r:embed="rId3">
            <a:alphaModFix/>
          </a:blip>
          <a:srcRect b="69845"/>
          <a:stretch/>
        </p:blipFill>
        <p:spPr>
          <a:xfrm>
            <a:off x="0" y="-26829"/>
            <a:ext cx="24383998" cy="13769666"/>
          </a:xfrm>
          <a:prstGeom prst="rect">
            <a:avLst/>
          </a:prstGeom>
          <a:noFill/>
          <a:ln>
            <a:noFill/>
          </a:ln>
        </p:spPr>
      </p:pic>
      <p:sp>
        <p:nvSpPr>
          <p:cNvPr id="720" name="Google Shape;720;ge4ca381453_0_344"/>
          <p:cNvSpPr txBox="1"/>
          <p:nvPr/>
        </p:nvSpPr>
        <p:spPr>
          <a:xfrm>
            <a:off x="659125" y="5013300"/>
            <a:ext cx="24827100" cy="1844700"/>
          </a:xfrm>
          <a:prstGeom prst="rect">
            <a:avLst/>
          </a:prstGeom>
          <a:noFill/>
          <a:ln>
            <a:noFill/>
          </a:ln>
        </p:spPr>
        <p:txBody>
          <a:bodyPr spcFirstLastPara="1" wrap="square" lIns="50800" tIns="50800" rIns="50800" bIns="50800" anchor="t" anchorCtr="0">
            <a:noAutofit/>
          </a:bodyPr>
          <a:lstStyle/>
          <a:p>
            <a:pPr marL="0" marR="0" lvl="0" indent="0" algn="ctr" rtl="0">
              <a:lnSpc>
                <a:spcPct val="80000"/>
              </a:lnSpc>
              <a:spcBef>
                <a:spcPts val="0"/>
              </a:spcBef>
              <a:spcAft>
                <a:spcPts val="0"/>
              </a:spcAft>
              <a:buClr>
                <a:schemeClr val="lt1"/>
              </a:buClr>
              <a:buSzPts val="10000"/>
              <a:buFont typeface="Martel Sans"/>
              <a:buNone/>
            </a:pPr>
            <a:r>
              <a:rPr lang="en-US" sz="9300" b="1" dirty="0">
                <a:solidFill>
                  <a:schemeClr val="lt1"/>
                </a:solidFill>
                <a:latin typeface="Martel Sans"/>
                <a:ea typeface="Martel Sans"/>
                <a:cs typeface="Martel Sans"/>
                <a:sym typeface="Martel Sans"/>
              </a:rPr>
              <a:t>Independence</a:t>
            </a:r>
            <a:endParaRPr sz="700" b="0" i="0" u="none" strike="noStrike" cap="none" dirty="0">
              <a:solidFill>
                <a:srgbClr val="000000"/>
              </a:solidFill>
              <a:latin typeface="Arial"/>
              <a:ea typeface="Arial"/>
              <a:cs typeface="Arial"/>
              <a:sym typeface="Arial"/>
            </a:endParaRPr>
          </a:p>
        </p:txBody>
      </p:sp>
      <p:pic>
        <p:nvPicPr>
          <p:cNvPr id="721" name="Google Shape;721;ge4ca381453_0_344"/>
          <p:cNvPicPr preferRelativeResize="0"/>
          <p:nvPr/>
        </p:nvPicPr>
        <p:blipFill rotWithShape="1">
          <a:blip r:embed="rId4">
            <a:alphaModFix/>
          </a:blip>
          <a:srcRect/>
          <a:stretch/>
        </p:blipFill>
        <p:spPr>
          <a:xfrm>
            <a:off x="20169522" y="11277600"/>
            <a:ext cx="3253089" cy="1619250"/>
          </a:xfrm>
          <a:prstGeom prst="rect">
            <a:avLst/>
          </a:prstGeom>
          <a:noFill/>
          <a:ln>
            <a:noFill/>
          </a:ln>
        </p:spPr>
      </p:pic>
      <p:cxnSp>
        <p:nvCxnSpPr>
          <p:cNvPr id="722" name="Google Shape;722;ge4ca381453_0_344"/>
          <p:cNvCxnSpPr/>
          <p:nvPr/>
        </p:nvCxnSpPr>
        <p:spPr>
          <a:xfrm>
            <a:off x="7361436" y="6858000"/>
            <a:ext cx="11422500" cy="0"/>
          </a:xfrm>
          <a:prstGeom prst="straightConnector1">
            <a:avLst/>
          </a:prstGeom>
          <a:noFill/>
          <a:ln w="60325" cap="flat" cmpd="sng">
            <a:solidFill>
              <a:srgbClr val="FFC000"/>
            </a:solidFill>
            <a:prstDash val="solid"/>
            <a:miter lim="400000"/>
            <a:headEnd type="none" w="sm" len="sm"/>
            <a:tailEnd type="none" w="sm" len="sm"/>
          </a:ln>
        </p:spPr>
      </p:cxnSp>
    </p:spTree>
    <p:extLst>
      <p:ext uri="{BB962C8B-B14F-4D97-AF65-F5344CB8AC3E}">
        <p14:creationId xmlns:p14="http://schemas.microsoft.com/office/powerpoint/2010/main" val="1038507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pic>
        <p:nvPicPr>
          <p:cNvPr id="719" name="Google Shape;719;ge4ca381453_0_344" descr="IN-logo-Color-on-Spruce-01.jpg"/>
          <p:cNvPicPr preferRelativeResize="0"/>
          <p:nvPr/>
        </p:nvPicPr>
        <p:blipFill rotWithShape="1">
          <a:blip r:embed="rId3">
            <a:alphaModFix/>
          </a:blip>
          <a:srcRect b="69845"/>
          <a:stretch/>
        </p:blipFill>
        <p:spPr>
          <a:xfrm>
            <a:off x="0" y="-26829"/>
            <a:ext cx="24383998" cy="13769666"/>
          </a:xfrm>
          <a:prstGeom prst="rect">
            <a:avLst/>
          </a:prstGeom>
          <a:noFill/>
          <a:ln>
            <a:noFill/>
          </a:ln>
        </p:spPr>
      </p:pic>
      <p:sp>
        <p:nvSpPr>
          <p:cNvPr id="720" name="Google Shape;720;ge4ca381453_0_344"/>
          <p:cNvSpPr txBox="1"/>
          <p:nvPr/>
        </p:nvSpPr>
        <p:spPr>
          <a:xfrm>
            <a:off x="659125" y="5013300"/>
            <a:ext cx="24827100" cy="1844700"/>
          </a:xfrm>
          <a:prstGeom prst="rect">
            <a:avLst/>
          </a:prstGeom>
          <a:noFill/>
          <a:ln>
            <a:noFill/>
          </a:ln>
        </p:spPr>
        <p:txBody>
          <a:bodyPr spcFirstLastPara="1" wrap="square" lIns="50800" tIns="50800" rIns="50800" bIns="50800" anchor="t" anchorCtr="0">
            <a:noAutofit/>
          </a:bodyPr>
          <a:lstStyle/>
          <a:p>
            <a:pPr marL="0" marR="0" lvl="0" indent="0" algn="ctr" rtl="0">
              <a:lnSpc>
                <a:spcPct val="80000"/>
              </a:lnSpc>
              <a:spcBef>
                <a:spcPts val="0"/>
              </a:spcBef>
              <a:spcAft>
                <a:spcPts val="0"/>
              </a:spcAft>
              <a:buClr>
                <a:schemeClr val="lt1"/>
              </a:buClr>
              <a:buSzPts val="10000"/>
              <a:buFont typeface="Martel Sans"/>
              <a:buNone/>
            </a:pPr>
            <a:r>
              <a:rPr lang="en-US" sz="9300" b="1" dirty="0">
                <a:solidFill>
                  <a:schemeClr val="lt1"/>
                </a:solidFill>
                <a:latin typeface="Martel Sans"/>
                <a:ea typeface="Martel Sans"/>
                <a:cs typeface="Martel Sans"/>
                <a:sym typeface="Martel Sans"/>
              </a:rPr>
              <a:t>Independence</a:t>
            </a:r>
            <a:endParaRPr sz="700" b="0" i="0" u="none" strike="noStrike" cap="none" dirty="0">
              <a:solidFill>
                <a:srgbClr val="000000"/>
              </a:solidFill>
              <a:latin typeface="Arial"/>
              <a:ea typeface="Arial"/>
              <a:cs typeface="Arial"/>
              <a:sym typeface="Arial"/>
            </a:endParaRPr>
          </a:p>
        </p:txBody>
      </p:sp>
      <p:pic>
        <p:nvPicPr>
          <p:cNvPr id="721" name="Google Shape;721;ge4ca381453_0_344"/>
          <p:cNvPicPr preferRelativeResize="0"/>
          <p:nvPr/>
        </p:nvPicPr>
        <p:blipFill rotWithShape="1">
          <a:blip r:embed="rId4">
            <a:alphaModFix/>
          </a:blip>
          <a:srcRect/>
          <a:stretch/>
        </p:blipFill>
        <p:spPr>
          <a:xfrm>
            <a:off x="20169522" y="11277600"/>
            <a:ext cx="3253089" cy="1619250"/>
          </a:xfrm>
          <a:prstGeom prst="rect">
            <a:avLst/>
          </a:prstGeom>
          <a:noFill/>
          <a:ln>
            <a:noFill/>
          </a:ln>
        </p:spPr>
      </p:pic>
      <p:cxnSp>
        <p:nvCxnSpPr>
          <p:cNvPr id="722" name="Google Shape;722;ge4ca381453_0_344"/>
          <p:cNvCxnSpPr/>
          <p:nvPr/>
        </p:nvCxnSpPr>
        <p:spPr>
          <a:xfrm>
            <a:off x="7361436" y="6858000"/>
            <a:ext cx="11422500" cy="0"/>
          </a:xfrm>
          <a:prstGeom prst="straightConnector1">
            <a:avLst/>
          </a:prstGeom>
          <a:noFill/>
          <a:ln w="60325" cap="flat" cmpd="sng">
            <a:solidFill>
              <a:srgbClr val="FFC000"/>
            </a:solidFill>
            <a:prstDash val="solid"/>
            <a:miter lim="400000"/>
            <a:headEnd type="none" w="sm" len="sm"/>
            <a:tailEnd type="none" w="sm" len="sm"/>
          </a:ln>
        </p:spPr>
      </p:cxnSp>
      <p:sp>
        <p:nvSpPr>
          <p:cNvPr id="6" name="TextBox 5">
            <a:extLst>
              <a:ext uri="{FF2B5EF4-FFF2-40B4-BE49-F238E27FC236}">
                <a16:creationId xmlns:a16="http://schemas.microsoft.com/office/drawing/2014/main" id="{0DAF1B47-74D6-2944-91C5-796027B5D979}"/>
              </a:ext>
            </a:extLst>
          </p:cNvPr>
          <p:cNvSpPr txBox="1"/>
          <p:nvPr/>
        </p:nvSpPr>
        <p:spPr>
          <a:xfrm>
            <a:off x="17184163" y="754813"/>
            <a:ext cx="6553200" cy="3662541"/>
          </a:xfrm>
          <a:prstGeom prst="rect">
            <a:avLst/>
          </a:prstGeom>
          <a:solidFill>
            <a:srgbClr val="9FD9DE"/>
          </a:solidFill>
          <a:ln w="25400">
            <a:solidFill>
              <a:srgbClr val="003F4D"/>
            </a:solidFill>
          </a:ln>
        </p:spPr>
        <p:txBody>
          <a:bodyPr wrap="square" rtlCol="0">
            <a:spAutoFit/>
          </a:bodyPr>
          <a:lstStyle/>
          <a:p>
            <a:pPr algn="ctr"/>
            <a:r>
              <a:rPr lang="en-US" sz="5800" dirty="0">
                <a:latin typeface="Courier" pitchFamily="2" charset="0"/>
                <a:ea typeface="Ayuthaya" pitchFamily="2" charset="-34"/>
                <a:cs typeface="Ayuthaya" pitchFamily="2" charset="-34"/>
              </a:rPr>
              <a:t>See the supplemental resources page for links!</a:t>
            </a:r>
          </a:p>
        </p:txBody>
      </p:sp>
    </p:spTree>
    <p:extLst>
      <p:ext uri="{BB962C8B-B14F-4D97-AF65-F5344CB8AC3E}">
        <p14:creationId xmlns:p14="http://schemas.microsoft.com/office/powerpoint/2010/main" val="577408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d53ccf40ff_0_305"/>
          <p:cNvSpPr txBox="1">
            <a:spLocks noGrp="1"/>
          </p:cNvSpPr>
          <p:nvPr>
            <p:ph type="ctrTitle" idx="4294967295"/>
          </p:nvPr>
        </p:nvSpPr>
        <p:spPr>
          <a:xfrm>
            <a:off x="1206498" y="860127"/>
            <a:ext cx="21971100" cy="1844700"/>
          </a:xfrm>
          <a:prstGeom prst="rect">
            <a:avLst/>
          </a:prstGeom>
          <a:noFill/>
          <a:ln>
            <a:noFill/>
          </a:ln>
        </p:spPr>
        <p:txBody>
          <a:bodyPr spcFirstLastPara="1" wrap="square" lIns="50800" tIns="50800" rIns="50800" bIns="50800" anchor="b" anchorCtr="0">
            <a:normAutofit/>
          </a:bodyPr>
          <a:lstStyle/>
          <a:p>
            <a:pPr marL="0" marR="0" lvl="0" indent="0" algn="l" rtl="0">
              <a:lnSpc>
                <a:spcPct val="80000"/>
              </a:lnSpc>
              <a:spcBef>
                <a:spcPts val="0"/>
              </a:spcBef>
              <a:spcAft>
                <a:spcPts val="0"/>
              </a:spcAft>
              <a:buClr>
                <a:srgbClr val="000000"/>
              </a:buClr>
              <a:buSzPts val="11600"/>
              <a:buFont typeface="Martel Sans"/>
              <a:buNone/>
            </a:pPr>
            <a:r>
              <a:rPr lang="en-US" sz="11600" b="1" i="0" u="none" strike="noStrike" cap="none" dirty="0">
                <a:solidFill>
                  <a:srgbClr val="000000"/>
                </a:solidFill>
                <a:latin typeface="Martel Sans"/>
                <a:ea typeface="Martel Sans"/>
                <a:cs typeface="Martel Sans"/>
                <a:sym typeface="Martel Sans"/>
              </a:rPr>
              <a:t>Preparing Early</a:t>
            </a:r>
            <a:endParaRPr sz="11600" b="1" i="0" u="none" strike="noStrike" cap="none" dirty="0">
              <a:solidFill>
                <a:srgbClr val="000000"/>
              </a:solidFill>
              <a:latin typeface="Martel Sans"/>
              <a:ea typeface="Martel Sans"/>
              <a:cs typeface="Martel Sans"/>
              <a:sym typeface="Martel Sans"/>
            </a:endParaRPr>
          </a:p>
        </p:txBody>
      </p:sp>
      <p:pic>
        <p:nvPicPr>
          <p:cNvPr id="107" name="Google Shape;107;gd53ccf40ff_0_305" descr="IN-logo-Spruce.png"/>
          <p:cNvPicPr preferRelativeResize="0"/>
          <p:nvPr/>
        </p:nvPicPr>
        <p:blipFill rotWithShape="1">
          <a:blip r:embed="rId3">
            <a:alphaModFix/>
          </a:blip>
          <a:srcRect/>
          <a:stretch/>
        </p:blipFill>
        <p:spPr>
          <a:xfrm>
            <a:off x="20460763" y="11294092"/>
            <a:ext cx="3126942" cy="1561781"/>
          </a:xfrm>
          <a:prstGeom prst="rect">
            <a:avLst/>
          </a:prstGeom>
          <a:noFill/>
          <a:ln>
            <a:noFill/>
          </a:ln>
        </p:spPr>
      </p:pic>
      <p:cxnSp>
        <p:nvCxnSpPr>
          <p:cNvPr id="108" name="Google Shape;108;gd53ccf40ff_0_305"/>
          <p:cNvCxnSpPr/>
          <p:nvPr/>
        </p:nvCxnSpPr>
        <p:spPr>
          <a:xfrm>
            <a:off x="742950" y="2825965"/>
            <a:ext cx="22844700" cy="0"/>
          </a:xfrm>
          <a:prstGeom prst="straightConnector1">
            <a:avLst/>
          </a:prstGeom>
          <a:noFill/>
          <a:ln w="60325" cap="flat" cmpd="sng">
            <a:solidFill>
              <a:srgbClr val="FFC000"/>
            </a:solidFill>
            <a:prstDash val="solid"/>
            <a:miter lim="400000"/>
            <a:headEnd type="none" w="sm" len="sm"/>
            <a:tailEnd type="none" w="sm" len="sm"/>
          </a:ln>
        </p:spPr>
      </p:cxnSp>
      <p:sp>
        <p:nvSpPr>
          <p:cNvPr id="6" name="Google Shape;116;gd53ccf40ff_0_305">
            <a:extLst>
              <a:ext uri="{FF2B5EF4-FFF2-40B4-BE49-F238E27FC236}">
                <a16:creationId xmlns:a16="http://schemas.microsoft.com/office/drawing/2014/main" id="{6C785B07-933B-1A4F-A4E4-F00BD78A09A2}"/>
              </a:ext>
            </a:extLst>
          </p:cNvPr>
          <p:cNvSpPr txBox="1">
            <a:spLocks/>
          </p:cNvSpPr>
          <p:nvPr/>
        </p:nvSpPr>
        <p:spPr>
          <a:xfrm>
            <a:off x="1178880" y="3806826"/>
            <a:ext cx="21972840" cy="984600"/>
          </a:xfrm>
          <a:prstGeom prst="rect">
            <a:avLst/>
          </a:prstGeom>
          <a:noFill/>
          <a:ln>
            <a:noFill/>
          </a:ln>
        </p:spPr>
        <p:txBody>
          <a:bodyPr spcFirstLastPara="1" wrap="square" lIns="50800" tIns="50800" rIns="50800" bIns="50800" anchor="t" anchorCtr="0">
            <a:noAutofit/>
          </a:bodyPr>
          <a:lstStyle>
            <a:defPPr marR="0" lvl="0" algn="l" rtl="0">
              <a:lnSpc>
                <a:spcPct val="100000"/>
              </a:lnSpc>
              <a:spcBef>
                <a:spcPts val="0"/>
              </a:spcBef>
              <a:spcAft>
                <a:spcPts val="0"/>
              </a:spcAft>
            </a:defPPr>
            <a:lvl1pPr marL="457200" marR="0" lvl="0"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1pPr>
            <a:lvl2pPr marL="914400" marR="0" lvl="1"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3503"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9pPr>
          </a:lstStyle>
          <a:p>
            <a:pPr marL="0" indent="0">
              <a:lnSpc>
                <a:spcPct val="100000"/>
              </a:lnSpc>
              <a:spcBef>
                <a:spcPts val="0"/>
              </a:spcBef>
              <a:buSzPts val="3500"/>
              <a:buNone/>
            </a:pPr>
            <a:r>
              <a:rPr lang="en-US" sz="5800" dirty="0">
                <a:latin typeface="Martel Sans" pitchFamily="2" charset="77"/>
                <a:cs typeface="Martel Sans" pitchFamily="2" charset="77"/>
              </a:rPr>
              <a:t>“Parents are quickly learning about the availability of college programs for their children with ID, and they are seeking admission to them at an unprecedented rate. As they do, they often ask us, “What can we do to increase the chance our child will be admitted?” Unfortunately, when they ask the question, it is often too late for them to do the kinds of things that will ready their child for college. The kinds of attitudes and activities that are most important should begin early in life and continue until the individual is ready to enter college.” - Western Carolina UP Program</a:t>
            </a:r>
          </a:p>
          <a:p>
            <a:pPr marL="685800" indent="-685800">
              <a:lnSpc>
                <a:spcPct val="100000"/>
              </a:lnSpc>
              <a:spcBef>
                <a:spcPts val="0"/>
              </a:spcBef>
              <a:buSzPts val="3500"/>
            </a:pPr>
            <a:endParaRPr lang="en-US" sz="5200" dirty="0"/>
          </a:p>
          <a:p>
            <a:pPr marL="685800" indent="-685800">
              <a:lnSpc>
                <a:spcPct val="177142"/>
              </a:lnSpc>
              <a:spcBef>
                <a:spcPts val="0"/>
              </a:spcBef>
              <a:buSzPts val="3500"/>
            </a:pPr>
            <a:endParaRPr lang="en-US" sz="5200" dirty="0">
              <a:solidFill>
                <a:srgbClr val="212121"/>
              </a:solidFill>
              <a:latin typeface="Martel Sans Light"/>
              <a:ea typeface="Martel Sans Light"/>
              <a:cs typeface="Martel Sans Light"/>
              <a:sym typeface="Martel Sans Light"/>
            </a:endParaRPr>
          </a:p>
        </p:txBody>
      </p:sp>
    </p:spTree>
    <p:extLst>
      <p:ext uri="{BB962C8B-B14F-4D97-AF65-F5344CB8AC3E}">
        <p14:creationId xmlns:p14="http://schemas.microsoft.com/office/powerpoint/2010/main" val="29434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p:tgtEl>
                                          <p:spTgt spid="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6" name="Google Shape;296;ge3c6e7bdf1_0_126" descr="IN-logo-Spruce.png"/>
          <p:cNvPicPr preferRelativeResize="0"/>
          <p:nvPr/>
        </p:nvPicPr>
        <p:blipFill rotWithShape="1">
          <a:blip r:embed="rId3">
            <a:alphaModFix/>
          </a:blip>
          <a:srcRect/>
          <a:stretch/>
        </p:blipFill>
        <p:spPr>
          <a:xfrm>
            <a:off x="20460763" y="11294092"/>
            <a:ext cx="3126942" cy="1561781"/>
          </a:xfrm>
          <a:prstGeom prst="rect">
            <a:avLst/>
          </a:prstGeom>
          <a:noFill/>
          <a:ln>
            <a:noFill/>
          </a:ln>
        </p:spPr>
      </p:pic>
      <p:cxnSp>
        <p:nvCxnSpPr>
          <p:cNvPr id="297" name="Google Shape;297;ge3c6e7bdf1_0_126"/>
          <p:cNvCxnSpPr/>
          <p:nvPr/>
        </p:nvCxnSpPr>
        <p:spPr>
          <a:xfrm>
            <a:off x="742950" y="2825965"/>
            <a:ext cx="22844700" cy="0"/>
          </a:xfrm>
          <a:prstGeom prst="straightConnector1">
            <a:avLst/>
          </a:prstGeom>
          <a:noFill/>
          <a:ln w="60325" cap="flat" cmpd="sng">
            <a:solidFill>
              <a:srgbClr val="FFC000"/>
            </a:solidFill>
            <a:prstDash val="solid"/>
            <a:miter lim="400000"/>
            <a:headEnd type="none" w="sm" len="sm"/>
            <a:tailEnd type="none" w="sm" len="sm"/>
          </a:ln>
        </p:spPr>
      </p:cxnSp>
      <p:grpSp>
        <p:nvGrpSpPr>
          <p:cNvPr id="298" name="Google Shape;298;ge3c6e7bdf1_0_126"/>
          <p:cNvGrpSpPr/>
          <p:nvPr/>
        </p:nvGrpSpPr>
        <p:grpSpPr>
          <a:xfrm>
            <a:off x="7265000" y="3784023"/>
            <a:ext cx="9023744" cy="2346534"/>
            <a:chOff x="0" y="112470"/>
            <a:chExt cx="8699100" cy="3507000"/>
          </a:xfrm>
        </p:grpSpPr>
        <p:sp>
          <p:nvSpPr>
            <p:cNvPr id="299" name="Google Shape;299;ge3c6e7bdf1_0_126"/>
            <p:cNvSpPr/>
            <p:nvPr/>
          </p:nvSpPr>
          <p:spPr>
            <a:xfrm>
              <a:off x="0" y="536558"/>
              <a:ext cx="8699100" cy="2433900"/>
            </a:xfrm>
            <a:prstGeom prst="roundRect">
              <a:avLst>
                <a:gd name="adj" fmla="val 10807"/>
              </a:avLst>
            </a:prstGeom>
            <a:solidFill>
              <a:srgbClr val="9FD9D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ge3c6e7bdf1_0_126"/>
            <p:cNvSpPr txBox="1"/>
            <p:nvPr/>
          </p:nvSpPr>
          <p:spPr>
            <a:xfrm>
              <a:off x="566379" y="112470"/>
              <a:ext cx="7566224" cy="35070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500"/>
                <a:buFont typeface="Martel Sans Light"/>
                <a:buNone/>
              </a:pPr>
              <a:r>
                <a:rPr lang="en-US" sz="5600" b="1" i="0" u="none" strike="noStrike" cap="none" dirty="0">
                  <a:solidFill>
                    <a:srgbClr val="003F4D"/>
                  </a:solidFill>
                  <a:latin typeface="Martel Sans Light"/>
                  <a:ea typeface="Martel Sans Light"/>
                  <a:cs typeface="Martel Sans Light"/>
                  <a:sym typeface="Martel Sans Light"/>
                </a:rPr>
                <a:t>Respond to emails</a:t>
              </a:r>
              <a:endParaRPr sz="5600" b="1" i="0" u="none" strike="noStrike" cap="none" dirty="0">
                <a:solidFill>
                  <a:srgbClr val="003F4D"/>
                </a:solidFill>
                <a:latin typeface="Arial"/>
                <a:ea typeface="Arial"/>
                <a:cs typeface="Arial"/>
                <a:sym typeface="Arial"/>
              </a:endParaRPr>
            </a:p>
          </p:txBody>
        </p:sp>
      </p:grpSp>
      <p:grpSp>
        <p:nvGrpSpPr>
          <p:cNvPr id="304" name="Google Shape;304;ge3c6e7bdf1_0_126"/>
          <p:cNvGrpSpPr/>
          <p:nvPr/>
        </p:nvGrpSpPr>
        <p:grpSpPr>
          <a:xfrm>
            <a:off x="6943290" y="8694790"/>
            <a:ext cx="8699100" cy="2346534"/>
            <a:chOff x="0" y="125619"/>
            <a:chExt cx="8699100" cy="3507000"/>
          </a:xfrm>
        </p:grpSpPr>
        <p:sp>
          <p:nvSpPr>
            <p:cNvPr id="305" name="Google Shape;305;ge3c6e7bdf1_0_126"/>
            <p:cNvSpPr/>
            <p:nvPr/>
          </p:nvSpPr>
          <p:spPr>
            <a:xfrm>
              <a:off x="0" y="536558"/>
              <a:ext cx="8699100" cy="2433900"/>
            </a:xfrm>
            <a:prstGeom prst="roundRect">
              <a:avLst>
                <a:gd name="adj" fmla="val 10807"/>
              </a:avLst>
            </a:prstGeom>
            <a:solidFill>
              <a:srgbClr val="9FD9D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ge3c6e7bdf1_0_126"/>
            <p:cNvSpPr txBox="1"/>
            <p:nvPr/>
          </p:nvSpPr>
          <p:spPr>
            <a:xfrm>
              <a:off x="321710" y="125619"/>
              <a:ext cx="8055562" cy="35070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500"/>
                <a:buFont typeface="Martel Sans Light"/>
                <a:buNone/>
              </a:pPr>
              <a:r>
                <a:rPr lang="en-US" sz="5600" b="1" dirty="0">
                  <a:solidFill>
                    <a:srgbClr val="003F4D"/>
                  </a:solidFill>
                  <a:latin typeface="Martel Sans Light"/>
                  <a:ea typeface="Martel Sans Light"/>
                  <a:cs typeface="Martel Sans Light"/>
                  <a:sym typeface="Martel Sans Light"/>
                </a:rPr>
                <a:t>Get lunch and snacks</a:t>
              </a:r>
              <a:endParaRPr sz="5600" b="1" dirty="0">
                <a:solidFill>
                  <a:srgbClr val="003F4D"/>
                </a:solidFill>
                <a:latin typeface="Martel Sans Light"/>
                <a:ea typeface="Martel Sans Light"/>
                <a:cs typeface="Martel Sans Light"/>
                <a:sym typeface="Martel Sans Light"/>
              </a:endParaRPr>
            </a:p>
          </p:txBody>
        </p:sp>
      </p:grpSp>
      <p:grpSp>
        <p:nvGrpSpPr>
          <p:cNvPr id="307" name="Google Shape;307;ge3c6e7bdf1_0_126"/>
          <p:cNvGrpSpPr/>
          <p:nvPr/>
        </p:nvGrpSpPr>
        <p:grpSpPr>
          <a:xfrm>
            <a:off x="3411578" y="6199104"/>
            <a:ext cx="15762406" cy="2346534"/>
            <a:chOff x="0" y="57818"/>
            <a:chExt cx="8699100" cy="3507000"/>
          </a:xfrm>
        </p:grpSpPr>
        <p:sp>
          <p:nvSpPr>
            <p:cNvPr id="308" name="Google Shape;308;ge3c6e7bdf1_0_126"/>
            <p:cNvSpPr/>
            <p:nvPr/>
          </p:nvSpPr>
          <p:spPr>
            <a:xfrm>
              <a:off x="0" y="536558"/>
              <a:ext cx="8699100" cy="2433900"/>
            </a:xfrm>
            <a:prstGeom prst="roundRect">
              <a:avLst>
                <a:gd name="adj" fmla="val 10807"/>
              </a:avLst>
            </a:prstGeom>
            <a:solidFill>
              <a:srgbClr val="9FD9D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ge3c6e7bdf1_0_126"/>
            <p:cNvSpPr txBox="1"/>
            <p:nvPr/>
          </p:nvSpPr>
          <p:spPr>
            <a:xfrm>
              <a:off x="321710" y="57818"/>
              <a:ext cx="8055562" cy="35070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500"/>
                <a:buFont typeface="Martel Sans Light"/>
                <a:buNone/>
              </a:pPr>
              <a:r>
                <a:rPr lang="en-US" sz="5600" b="1" dirty="0">
                  <a:solidFill>
                    <a:srgbClr val="003F4D"/>
                  </a:solidFill>
                  <a:latin typeface="Martel Sans Light"/>
                  <a:ea typeface="Martel Sans Light"/>
                  <a:cs typeface="Martel Sans Light"/>
                  <a:sym typeface="Martel Sans Light"/>
                </a:rPr>
                <a:t>Use a calendar and follow a schedule</a:t>
              </a:r>
              <a:endParaRPr sz="5600" b="1" i="0" u="none" strike="noStrike" cap="none" dirty="0">
                <a:solidFill>
                  <a:srgbClr val="003F4D"/>
                </a:solidFill>
                <a:latin typeface="Arial"/>
                <a:ea typeface="Arial"/>
                <a:cs typeface="Arial"/>
                <a:sym typeface="Arial"/>
              </a:endParaRPr>
            </a:p>
          </p:txBody>
        </p:sp>
      </p:grpSp>
      <p:sp>
        <p:nvSpPr>
          <p:cNvPr id="29" name="Google Shape;162;ge3c6e7bdf1_0_273">
            <a:extLst>
              <a:ext uri="{FF2B5EF4-FFF2-40B4-BE49-F238E27FC236}">
                <a16:creationId xmlns:a16="http://schemas.microsoft.com/office/drawing/2014/main" id="{E1EF1494-908A-8D49-A50B-F04686E1DA1D}"/>
              </a:ext>
            </a:extLst>
          </p:cNvPr>
          <p:cNvSpPr txBox="1">
            <a:spLocks/>
          </p:cNvSpPr>
          <p:nvPr/>
        </p:nvSpPr>
        <p:spPr>
          <a:xfrm>
            <a:off x="1206498" y="860127"/>
            <a:ext cx="21971100" cy="1844700"/>
          </a:xfrm>
          <a:prstGeom prst="rect">
            <a:avLst/>
          </a:prstGeom>
          <a:noFill/>
          <a:ln>
            <a:noFill/>
          </a:ln>
        </p:spPr>
        <p:txBody>
          <a:bodyPr spcFirstLastPara="1" wrap="square" lIns="50800" tIns="50800" rIns="50800" bIns="50800" anchor="b" anchorCtr="0">
            <a:norm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1pPr>
            <a:lvl2pPr marR="0" lvl="1"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2pPr>
            <a:lvl3pPr marR="0" lvl="2"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3pPr>
            <a:lvl4pPr marR="0" lvl="3"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4pPr>
            <a:lvl5pPr marR="0" lvl="4"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5pPr>
            <a:lvl6pPr marR="0" lvl="5"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6pPr>
            <a:lvl7pPr marR="0" lvl="6"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7pPr>
            <a:lvl8pPr marR="0" lvl="7"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8pPr>
            <a:lvl9pPr marR="0" lvl="8"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9pPr>
          </a:lstStyle>
          <a:p>
            <a:pPr>
              <a:buSzPct val="100000"/>
            </a:pPr>
            <a:r>
              <a:rPr lang="en-US" sz="10700" dirty="0">
                <a:latin typeface="Martel Sans"/>
                <a:ea typeface="Martel Sans"/>
                <a:cs typeface="Martel Sans"/>
                <a:sym typeface="Martel Sans"/>
              </a:rPr>
              <a:t>During the school day:</a:t>
            </a:r>
          </a:p>
        </p:txBody>
      </p:sp>
      <p:sp>
        <p:nvSpPr>
          <p:cNvPr id="14" name="Google Shape;305;ge3c6e7bdf1_0_126">
            <a:extLst>
              <a:ext uri="{FF2B5EF4-FFF2-40B4-BE49-F238E27FC236}">
                <a16:creationId xmlns:a16="http://schemas.microsoft.com/office/drawing/2014/main" id="{2CE3C036-25D8-4645-B998-EE718671122B}"/>
              </a:ext>
            </a:extLst>
          </p:cNvPr>
          <p:cNvSpPr/>
          <p:nvPr/>
        </p:nvSpPr>
        <p:spPr>
          <a:xfrm>
            <a:off x="7955280" y="11400330"/>
            <a:ext cx="6675120" cy="1628523"/>
          </a:xfrm>
          <a:prstGeom prst="roundRect">
            <a:avLst>
              <a:gd name="adj" fmla="val 10807"/>
            </a:avLst>
          </a:prstGeom>
          <a:solidFill>
            <a:srgbClr val="9FD9D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306;ge3c6e7bdf1_0_126">
            <a:extLst>
              <a:ext uri="{FF2B5EF4-FFF2-40B4-BE49-F238E27FC236}">
                <a16:creationId xmlns:a16="http://schemas.microsoft.com/office/drawing/2014/main" id="{9D03835D-2472-8D47-825C-8D47810C6BF3}"/>
              </a:ext>
            </a:extLst>
          </p:cNvPr>
          <p:cNvSpPr txBox="1"/>
          <p:nvPr/>
        </p:nvSpPr>
        <p:spPr>
          <a:xfrm>
            <a:off x="7374377" y="11120121"/>
            <a:ext cx="8055562" cy="2346534"/>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500"/>
              <a:buFont typeface="Martel Sans Light"/>
              <a:buNone/>
            </a:pPr>
            <a:r>
              <a:rPr lang="en-US" sz="5600" b="1" dirty="0">
                <a:solidFill>
                  <a:srgbClr val="003F4D"/>
                </a:solidFill>
                <a:latin typeface="Martel Sans Light"/>
                <a:ea typeface="Martel Sans Light"/>
                <a:cs typeface="Martel Sans Light"/>
                <a:sym typeface="Martel Sans Light"/>
              </a:rPr>
              <a:t>Find classes</a:t>
            </a:r>
            <a:endParaRPr sz="5600" b="1" dirty="0">
              <a:solidFill>
                <a:srgbClr val="003F4D"/>
              </a:solidFill>
              <a:latin typeface="Martel Sans Light"/>
              <a:ea typeface="Martel Sans Light"/>
              <a:cs typeface="Martel Sans Light"/>
              <a:sym typeface="Martel Sans Light"/>
            </a:endParaRPr>
          </a:p>
        </p:txBody>
      </p:sp>
    </p:spTree>
    <p:extLst>
      <p:ext uri="{BB962C8B-B14F-4D97-AF65-F5344CB8AC3E}">
        <p14:creationId xmlns:p14="http://schemas.microsoft.com/office/powerpoint/2010/main" val="34372370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6" name="Google Shape;296;ge3c6e7bdf1_0_126" descr="IN-logo-Spruce.png"/>
          <p:cNvPicPr preferRelativeResize="0"/>
          <p:nvPr/>
        </p:nvPicPr>
        <p:blipFill rotWithShape="1">
          <a:blip r:embed="rId3">
            <a:alphaModFix/>
          </a:blip>
          <a:srcRect/>
          <a:stretch/>
        </p:blipFill>
        <p:spPr>
          <a:xfrm>
            <a:off x="20460763" y="11294092"/>
            <a:ext cx="3126942" cy="1561781"/>
          </a:xfrm>
          <a:prstGeom prst="rect">
            <a:avLst/>
          </a:prstGeom>
          <a:noFill/>
          <a:ln>
            <a:noFill/>
          </a:ln>
        </p:spPr>
      </p:pic>
      <p:cxnSp>
        <p:nvCxnSpPr>
          <p:cNvPr id="297" name="Google Shape;297;ge3c6e7bdf1_0_126"/>
          <p:cNvCxnSpPr/>
          <p:nvPr/>
        </p:nvCxnSpPr>
        <p:spPr>
          <a:xfrm>
            <a:off x="742950" y="2825965"/>
            <a:ext cx="22844700" cy="0"/>
          </a:xfrm>
          <a:prstGeom prst="straightConnector1">
            <a:avLst/>
          </a:prstGeom>
          <a:noFill/>
          <a:ln w="60325" cap="flat" cmpd="sng">
            <a:solidFill>
              <a:srgbClr val="FFC000"/>
            </a:solidFill>
            <a:prstDash val="solid"/>
            <a:miter lim="400000"/>
            <a:headEnd type="none" w="sm" len="sm"/>
            <a:tailEnd type="none" w="sm" len="sm"/>
          </a:ln>
        </p:spPr>
      </p:cxnSp>
      <p:grpSp>
        <p:nvGrpSpPr>
          <p:cNvPr id="298" name="Google Shape;298;ge3c6e7bdf1_0_126"/>
          <p:cNvGrpSpPr/>
          <p:nvPr/>
        </p:nvGrpSpPr>
        <p:grpSpPr>
          <a:xfrm>
            <a:off x="892625" y="3156524"/>
            <a:ext cx="8699100" cy="2346534"/>
            <a:chOff x="0" y="112470"/>
            <a:chExt cx="8699100" cy="3507000"/>
          </a:xfrm>
        </p:grpSpPr>
        <p:sp>
          <p:nvSpPr>
            <p:cNvPr id="299" name="Google Shape;299;ge3c6e7bdf1_0_126"/>
            <p:cNvSpPr/>
            <p:nvPr/>
          </p:nvSpPr>
          <p:spPr>
            <a:xfrm>
              <a:off x="0" y="536558"/>
              <a:ext cx="8699100" cy="2433900"/>
            </a:xfrm>
            <a:prstGeom prst="roundRect">
              <a:avLst>
                <a:gd name="adj" fmla="val 10807"/>
              </a:avLst>
            </a:prstGeom>
            <a:solidFill>
              <a:srgbClr val="9FD9D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ge3c6e7bdf1_0_126"/>
            <p:cNvSpPr txBox="1"/>
            <p:nvPr/>
          </p:nvSpPr>
          <p:spPr>
            <a:xfrm>
              <a:off x="566379" y="112470"/>
              <a:ext cx="7566224" cy="35070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500"/>
                <a:buFont typeface="Martel Sans Light"/>
                <a:buNone/>
              </a:pPr>
              <a:r>
                <a:rPr lang="en-US" sz="4600" b="1" i="0" u="none" strike="noStrike" cap="none" dirty="0">
                  <a:solidFill>
                    <a:srgbClr val="003F4D"/>
                  </a:solidFill>
                  <a:latin typeface="Martel Sans Light"/>
                  <a:ea typeface="Martel Sans Light"/>
                  <a:cs typeface="Martel Sans Light"/>
                  <a:sym typeface="Martel Sans Light"/>
                </a:rPr>
                <a:t>Wake up to an alarm</a:t>
              </a:r>
              <a:endParaRPr sz="4600" b="1" i="0" u="none" strike="noStrike" cap="none" dirty="0">
                <a:solidFill>
                  <a:srgbClr val="003F4D"/>
                </a:solidFill>
                <a:latin typeface="Arial"/>
                <a:ea typeface="Arial"/>
                <a:cs typeface="Arial"/>
                <a:sym typeface="Arial"/>
              </a:endParaRPr>
            </a:p>
          </p:txBody>
        </p:sp>
      </p:grpSp>
      <p:grpSp>
        <p:nvGrpSpPr>
          <p:cNvPr id="307" name="Google Shape;307;ge3c6e7bdf1_0_126"/>
          <p:cNvGrpSpPr/>
          <p:nvPr/>
        </p:nvGrpSpPr>
        <p:grpSpPr>
          <a:xfrm>
            <a:off x="904449" y="5338804"/>
            <a:ext cx="8699100" cy="2346534"/>
            <a:chOff x="0" y="57818"/>
            <a:chExt cx="8699100" cy="3507000"/>
          </a:xfrm>
        </p:grpSpPr>
        <p:sp>
          <p:nvSpPr>
            <p:cNvPr id="308" name="Google Shape;308;ge3c6e7bdf1_0_126"/>
            <p:cNvSpPr/>
            <p:nvPr/>
          </p:nvSpPr>
          <p:spPr>
            <a:xfrm>
              <a:off x="0" y="112484"/>
              <a:ext cx="8699100" cy="3268900"/>
            </a:xfrm>
            <a:prstGeom prst="roundRect">
              <a:avLst>
                <a:gd name="adj" fmla="val 10807"/>
              </a:avLst>
            </a:prstGeom>
            <a:solidFill>
              <a:srgbClr val="9FD9D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ge3c6e7bdf1_0_126"/>
            <p:cNvSpPr txBox="1"/>
            <p:nvPr/>
          </p:nvSpPr>
          <p:spPr>
            <a:xfrm>
              <a:off x="321709" y="57818"/>
              <a:ext cx="8300231" cy="3507000"/>
            </a:xfrm>
            <a:prstGeom prst="rect">
              <a:avLst/>
            </a:prstGeom>
            <a:noFill/>
            <a:ln>
              <a:noFill/>
            </a:ln>
          </p:spPr>
          <p:txBody>
            <a:bodyPr spcFirstLastPara="1" wrap="square" lIns="50800" tIns="50800" rIns="50800" bIns="50800" anchor="ctr" anchorCtr="0">
              <a:noAutofit/>
            </a:bodyPr>
            <a:lstStyle/>
            <a:p>
              <a:pPr lvl="0" algn="ctr">
                <a:buClr>
                  <a:srgbClr val="FFFFFF"/>
                </a:buClr>
                <a:buSzPts val="3500"/>
              </a:pPr>
              <a:r>
                <a:rPr lang="en-US" sz="4800" b="1" dirty="0">
                  <a:solidFill>
                    <a:srgbClr val="003F4D"/>
                  </a:solidFill>
                  <a:latin typeface="Martel Sans Light"/>
                  <a:ea typeface="Martel Sans Light"/>
                  <a:cs typeface="Martel Sans Light"/>
                  <a:sym typeface="Martel Sans Light"/>
                </a:rPr>
                <a:t>Use electronic reminders to be on time independently</a:t>
              </a:r>
              <a:endParaRPr lang="en-US" sz="4800" b="1" dirty="0">
                <a:solidFill>
                  <a:srgbClr val="003F4D"/>
                </a:solidFill>
              </a:endParaRPr>
            </a:p>
          </p:txBody>
        </p:sp>
      </p:grpSp>
      <p:sp>
        <p:nvSpPr>
          <p:cNvPr id="29" name="Google Shape;162;ge3c6e7bdf1_0_273">
            <a:extLst>
              <a:ext uri="{FF2B5EF4-FFF2-40B4-BE49-F238E27FC236}">
                <a16:creationId xmlns:a16="http://schemas.microsoft.com/office/drawing/2014/main" id="{E1EF1494-908A-8D49-A50B-F04686E1DA1D}"/>
              </a:ext>
            </a:extLst>
          </p:cNvPr>
          <p:cNvSpPr txBox="1">
            <a:spLocks/>
          </p:cNvSpPr>
          <p:nvPr/>
        </p:nvSpPr>
        <p:spPr>
          <a:xfrm>
            <a:off x="1206498" y="860127"/>
            <a:ext cx="21971100" cy="1844700"/>
          </a:xfrm>
          <a:prstGeom prst="rect">
            <a:avLst/>
          </a:prstGeom>
          <a:noFill/>
          <a:ln>
            <a:noFill/>
          </a:ln>
        </p:spPr>
        <p:txBody>
          <a:bodyPr spcFirstLastPara="1" wrap="square" lIns="50800" tIns="50800" rIns="50800" bIns="50800" anchor="b" anchorCtr="0">
            <a:normAutofit fontScale="77500" lnSpcReduction="20000"/>
          </a:bodyPr>
          <a:lstStyle>
            <a:defPPr marR="0" lvl="0" algn="l" rtl="0">
              <a:lnSpc>
                <a:spcPct val="100000"/>
              </a:lnSpc>
              <a:spcBef>
                <a:spcPts val="0"/>
              </a:spcBef>
              <a:spcAft>
                <a:spcPts val="0"/>
              </a:spcAft>
            </a:defPPr>
            <a:lvl1pPr marR="0" lvl="0"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1pPr>
            <a:lvl2pPr marR="0" lvl="1"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2pPr>
            <a:lvl3pPr marR="0" lvl="2"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3pPr>
            <a:lvl4pPr marR="0" lvl="3"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4pPr>
            <a:lvl5pPr marR="0" lvl="4"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5pPr>
            <a:lvl6pPr marR="0" lvl="5"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6pPr>
            <a:lvl7pPr marR="0" lvl="6"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7pPr>
            <a:lvl8pPr marR="0" lvl="7"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8pPr>
            <a:lvl9pPr marR="0" lvl="8"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9pPr>
          </a:lstStyle>
          <a:p>
            <a:pPr>
              <a:buSzPct val="100000"/>
            </a:pPr>
            <a:r>
              <a:rPr lang="en-US" sz="11600" dirty="0">
                <a:latin typeface="Martel Sans"/>
                <a:ea typeface="Martel Sans"/>
                <a:cs typeface="Martel Sans"/>
                <a:sym typeface="Martel Sans"/>
              </a:rPr>
              <a:t>Responsibilities at home for students: </a:t>
            </a:r>
          </a:p>
        </p:txBody>
      </p:sp>
      <p:grpSp>
        <p:nvGrpSpPr>
          <p:cNvPr id="11" name="Google Shape;307;ge3c6e7bdf1_0_126">
            <a:extLst>
              <a:ext uri="{FF2B5EF4-FFF2-40B4-BE49-F238E27FC236}">
                <a16:creationId xmlns:a16="http://schemas.microsoft.com/office/drawing/2014/main" id="{04E1427D-3D2A-AE4E-8D3E-CB586CE8FEBC}"/>
              </a:ext>
            </a:extLst>
          </p:cNvPr>
          <p:cNvGrpSpPr/>
          <p:nvPr/>
        </p:nvGrpSpPr>
        <p:grpSpPr>
          <a:xfrm>
            <a:off x="839813" y="7888219"/>
            <a:ext cx="8699100" cy="2346534"/>
            <a:chOff x="0" y="-6567"/>
            <a:chExt cx="8699100" cy="3507000"/>
          </a:xfrm>
        </p:grpSpPr>
        <p:sp>
          <p:nvSpPr>
            <p:cNvPr id="12" name="Google Shape;308;ge3c6e7bdf1_0_126">
              <a:extLst>
                <a:ext uri="{FF2B5EF4-FFF2-40B4-BE49-F238E27FC236}">
                  <a16:creationId xmlns:a16="http://schemas.microsoft.com/office/drawing/2014/main" id="{CAC91BFD-C77B-0C44-A16D-4DCF41CF526F}"/>
                </a:ext>
              </a:extLst>
            </p:cNvPr>
            <p:cNvSpPr/>
            <p:nvPr/>
          </p:nvSpPr>
          <p:spPr>
            <a:xfrm>
              <a:off x="0" y="112484"/>
              <a:ext cx="8699100" cy="3268900"/>
            </a:xfrm>
            <a:prstGeom prst="roundRect">
              <a:avLst>
                <a:gd name="adj" fmla="val 10807"/>
              </a:avLst>
            </a:prstGeom>
            <a:solidFill>
              <a:srgbClr val="9FD9D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309;ge3c6e7bdf1_0_126">
              <a:extLst>
                <a:ext uri="{FF2B5EF4-FFF2-40B4-BE49-F238E27FC236}">
                  <a16:creationId xmlns:a16="http://schemas.microsoft.com/office/drawing/2014/main" id="{EE2D13CD-5497-6A45-BC80-5BE0E5A6C0F6}"/>
                </a:ext>
              </a:extLst>
            </p:cNvPr>
            <p:cNvSpPr txBox="1"/>
            <p:nvPr/>
          </p:nvSpPr>
          <p:spPr>
            <a:xfrm>
              <a:off x="239832" y="-6567"/>
              <a:ext cx="8300231" cy="3507000"/>
            </a:xfrm>
            <a:prstGeom prst="rect">
              <a:avLst/>
            </a:prstGeom>
            <a:noFill/>
            <a:ln>
              <a:noFill/>
            </a:ln>
          </p:spPr>
          <p:txBody>
            <a:bodyPr spcFirstLastPara="1" wrap="square" lIns="50800" tIns="50800" rIns="50800" bIns="50800" anchor="ctr" anchorCtr="0">
              <a:noAutofit/>
            </a:bodyPr>
            <a:lstStyle/>
            <a:p>
              <a:pPr lvl="0" algn="ctr">
                <a:buClr>
                  <a:srgbClr val="FFFFFF"/>
                </a:buClr>
                <a:buSzPts val="3500"/>
              </a:pPr>
              <a:r>
                <a:rPr lang="en-US" sz="4800" b="1" dirty="0">
                  <a:solidFill>
                    <a:srgbClr val="003F4D"/>
                  </a:solidFill>
                  <a:latin typeface="Martel Sans Light"/>
                  <a:ea typeface="Martel Sans Light"/>
                  <a:cs typeface="Martel Sans Light"/>
                  <a:sym typeface="Martel Sans Light"/>
                </a:rPr>
                <a:t>Develop a schedule tracking system</a:t>
              </a:r>
              <a:endParaRPr lang="en-US" sz="4800" b="1" dirty="0">
                <a:solidFill>
                  <a:srgbClr val="003F4D"/>
                </a:solidFill>
              </a:endParaRPr>
            </a:p>
          </p:txBody>
        </p:sp>
      </p:grpSp>
      <p:grpSp>
        <p:nvGrpSpPr>
          <p:cNvPr id="14" name="Google Shape;304;ge3c6e7bdf1_0_126">
            <a:extLst>
              <a:ext uri="{FF2B5EF4-FFF2-40B4-BE49-F238E27FC236}">
                <a16:creationId xmlns:a16="http://schemas.microsoft.com/office/drawing/2014/main" id="{11D75742-E9E4-2247-9ACE-06F7816DB63D}"/>
              </a:ext>
            </a:extLst>
          </p:cNvPr>
          <p:cNvGrpSpPr/>
          <p:nvPr/>
        </p:nvGrpSpPr>
        <p:grpSpPr>
          <a:xfrm>
            <a:off x="796295" y="10210714"/>
            <a:ext cx="8699100" cy="2346534"/>
            <a:chOff x="0" y="125619"/>
            <a:chExt cx="8699100" cy="3507000"/>
          </a:xfrm>
        </p:grpSpPr>
        <p:sp>
          <p:nvSpPr>
            <p:cNvPr id="15" name="Google Shape;305;ge3c6e7bdf1_0_126">
              <a:extLst>
                <a:ext uri="{FF2B5EF4-FFF2-40B4-BE49-F238E27FC236}">
                  <a16:creationId xmlns:a16="http://schemas.microsoft.com/office/drawing/2014/main" id="{211635BB-E15E-C646-A9B8-FC6DEFE549C6}"/>
                </a:ext>
              </a:extLst>
            </p:cNvPr>
            <p:cNvSpPr/>
            <p:nvPr/>
          </p:nvSpPr>
          <p:spPr>
            <a:xfrm>
              <a:off x="0" y="536557"/>
              <a:ext cx="8699100" cy="2433900"/>
            </a:xfrm>
            <a:prstGeom prst="roundRect">
              <a:avLst>
                <a:gd name="adj" fmla="val 10807"/>
              </a:avLst>
            </a:prstGeom>
            <a:solidFill>
              <a:srgbClr val="9FD9D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306;ge3c6e7bdf1_0_126">
              <a:extLst>
                <a:ext uri="{FF2B5EF4-FFF2-40B4-BE49-F238E27FC236}">
                  <a16:creationId xmlns:a16="http://schemas.microsoft.com/office/drawing/2014/main" id="{B49487F4-3013-5046-BB5C-F17F78774F15}"/>
                </a:ext>
              </a:extLst>
            </p:cNvPr>
            <p:cNvSpPr txBox="1"/>
            <p:nvPr/>
          </p:nvSpPr>
          <p:spPr>
            <a:xfrm>
              <a:off x="321710" y="125619"/>
              <a:ext cx="8055562" cy="35070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500"/>
                <a:buFont typeface="Martel Sans Light"/>
                <a:buNone/>
              </a:pPr>
              <a:r>
                <a:rPr lang="en-US" sz="4600" b="1" dirty="0">
                  <a:solidFill>
                    <a:srgbClr val="003F4D"/>
                  </a:solidFill>
                  <a:latin typeface="Martel Sans Light"/>
                  <a:ea typeface="Martel Sans Light"/>
                  <a:cs typeface="Martel Sans Light"/>
                  <a:sym typeface="Martel Sans Light"/>
                </a:rPr>
                <a:t>Learn to cook a few staple meals</a:t>
              </a:r>
              <a:endParaRPr sz="4600" b="1" dirty="0">
                <a:solidFill>
                  <a:srgbClr val="003F4D"/>
                </a:solidFill>
                <a:latin typeface="Martel Sans Light"/>
                <a:ea typeface="Martel Sans Light"/>
                <a:cs typeface="Martel Sans Light"/>
                <a:sym typeface="Martel Sans Light"/>
              </a:endParaRPr>
            </a:p>
          </p:txBody>
        </p:sp>
      </p:grpSp>
      <p:grpSp>
        <p:nvGrpSpPr>
          <p:cNvPr id="17" name="Google Shape;316;ge3c6e7bdf1_0_126">
            <a:extLst>
              <a:ext uri="{FF2B5EF4-FFF2-40B4-BE49-F238E27FC236}">
                <a16:creationId xmlns:a16="http://schemas.microsoft.com/office/drawing/2014/main" id="{9E6EED86-8678-8149-A15C-9BCE91825935}"/>
              </a:ext>
            </a:extLst>
          </p:cNvPr>
          <p:cNvGrpSpPr/>
          <p:nvPr/>
        </p:nvGrpSpPr>
        <p:grpSpPr>
          <a:xfrm>
            <a:off x="11014756" y="3194865"/>
            <a:ext cx="10647878" cy="2346534"/>
            <a:chOff x="0" y="-280051"/>
            <a:chExt cx="8699100" cy="3507000"/>
          </a:xfrm>
        </p:grpSpPr>
        <p:sp>
          <p:nvSpPr>
            <p:cNvPr id="18" name="Google Shape;317;ge3c6e7bdf1_0_126">
              <a:extLst>
                <a:ext uri="{FF2B5EF4-FFF2-40B4-BE49-F238E27FC236}">
                  <a16:creationId xmlns:a16="http://schemas.microsoft.com/office/drawing/2014/main" id="{0940EC37-A20B-BF49-887E-A550BAB61948}"/>
                </a:ext>
              </a:extLst>
            </p:cNvPr>
            <p:cNvSpPr/>
            <p:nvPr/>
          </p:nvSpPr>
          <p:spPr>
            <a:xfrm>
              <a:off x="0" y="63086"/>
              <a:ext cx="8699100" cy="2433900"/>
            </a:xfrm>
            <a:prstGeom prst="roundRect">
              <a:avLst>
                <a:gd name="adj" fmla="val 10807"/>
              </a:avLst>
            </a:prstGeom>
            <a:solidFill>
              <a:srgbClr val="9FD9D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318;ge3c6e7bdf1_0_126">
              <a:extLst>
                <a:ext uri="{FF2B5EF4-FFF2-40B4-BE49-F238E27FC236}">
                  <a16:creationId xmlns:a16="http://schemas.microsoft.com/office/drawing/2014/main" id="{1818F369-7658-BF4A-B5E3-702B2179684A}"/>
                </a:ext>
              </a:extLst>
            </p:cNvPr>
            <p:cNvSpPr txBox="1"/>
            <p:nvPr/>
          </p:nvSpPr>
          <p:spPr>
            <a:xfrm>
              <a:off x="321709" y="-280051"/>
              <a:ext cx="8300231" cy="35070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500"/>
                <a:buFont typeface="Martel Sans Light"/>
                <a:buNone/>
              </a:pPr>
              <a:r>
                <a:rPr lang="en-US" sz="4600" b="1" dirty="0">
                  <a:solidFill>
                    <a:srgbClr val="003F4D"/>
                  </a:solidFill>
                  <a:latin typeface="Martel Sans Light"/>
                  <a:ea typeface="Martel Sans Light"/>
                  <a:cs typeface="Martel Sans Light"/>
                  <a:sym typeface="Martel Sans Light"/>
                </a:rPr>
                <a:t>Work towards doing your own laundry </a:t>
              </a:r>
              <a:endParaRPr sz="4600" b="1" i="0" u="none" strike="noStrike" cap="none" dirty="0">
                <a:solidFill>
                  <a:srgbClr val="003F4D"/>
                </a:solidFill>
                <a:latin typeface="Arial"/>
                <a:ea typeface="Arial"/>
                <a:cs typeface="Arial"/>
                <a:sym typeface="Arial"/>
              </a:endParaRPr>
            </a:p>
          </p:txBody>
        </p:sp>
      </p:grpSp>
      <p:grpSp>
        <p:nvGrpSpPr>
          <p:cNvPr id="20" name="Google Shape;301;ge3c6e7bdf1_0_126">
            <a:extLst>
              <a:ext uri="{FF2B5EF4-FFF2-40B4-BE49-F238E27FC236}">
                <a16:creationId xmlns:a16="http://schemas.microsoft.com/office/drawing/2014/main" id="{DABF4206-D252-4E43-9E4F-109E4AD5C422}"/>
              </a:ext>
            </a:extLst>
          </p:cNvPr>
          <p:cNvGrpSpPr/>
          <p:nvPr/>
        </p:nvGrpSpPr>
        <p:grpSpPr>
          <a:xfrm>
            <a:off x="9053644" y="7103829"/>
            <a:ext cx="14869434" cy="2346534"/>
            <a:chOff x="-2463141" y="-149706"/>
            <a:chExt cx="18831720" cy="3507001"/>
          </a:xfrm>
        </p:grpSpPr>
        <p:sp>
          <p:nvSpPr>
            <p:cNvPr id="21" name="Google Shape;302;ge3c6e7bdf1_0_126">
              <a:extLst>
                <a:ext uri="{FF2B5EF4-FFF2-40B4-BE49-F238E27FC236}">
                  <a16:creationId xmlns:a16="http://schemas.microsoft.com/office/drawing/2014/main" id="{E041BE00-4FDC-1D42-8F4E-B7FECA993932}"/>
                </a:ext>
              </a:extLst>
            </p:cNvPr>
            <p:cNvSpPr/>
            <p:nvPr/>
          </p:nvSpPr>
          <p:spPr>
            <a:xfrm>
              <a:off x="0" y="112469"/>
              <a:ext cx="13985699" cy="2857990"/>
            </a:xfrm>
            <a:prstGeom prst="roundRect">
              <a:avLst>
                <a:gd name="adj" fmla="val 10807"/>
              </a:avLst>
            </a:prstGeom>
            <a:solidFill>
              <a:srgbClr val="9FD9D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303;ge3c6e7bdf1_0_126">
              <a:extLst>
                <a:ext uri="{FF2B5EF4-FFF2-40B4-BE49-F238E27FC236}">
                  <a16:creationId xmlns:a16="http://schemas.microsoft.com/office/drawing/2014/main" id="{B97D6857-223E-0449-905A-6821CDF23F7D}"/>
                </a:ext>
              </a:extLst>
            </p:cNvPr>
            <p:cNvSpPr txBox="1"/>
            <p:nvPr/>
          </p:nvSpPr>
          <p:spPr>
            <a:xfrm>
              <a:off x="-2463141" y="-149706"/>
              <a:ext cx="18831720" cy="3507001"/>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500"/>
                <a:buFont typeface="Martel Sans Light"/>
                <a:buNone/>
              </a:pPr>
              <a:r>
                <a:rPr lang="en-US" sz="4600" b="1" dirty="0">
                  <a:solidFill>
                    <a:srgbClr val="003F4D"/>
                  </a:solidFill>
                  <a:latin typeface="Martel Sans Light"/>
                  <a:ea typeface="Martel Sans Light"/>
                  <a:cs typeface="Martel Sans Light"/>
                  <a:sym typeface="Martel Sans Light"/>
                </a:rPr>
                <a:t>Practice using public transportation</a:t>
              </a:r>
              <a:endParaRPr sz="4600" b="1" i="0" u="none" strike="noStrike" cap="none" dirty="0">
                <a:solidFill>
                  <a:srgbClr val="003F4D"/>
                </a:solidFill>
                <a:latin typeface="Arial"/>
                <a:ea typeface="Arial"/>
                <a:cs typeface="Arial"/>
                <a:sym typeface="Arial"/>
              </a:endParaRPr>
            </a:p>
          </p:txBody>
        </p:sp>
      </p:grpSp>
      <p:grpSp>
        <p:nvGrpSpPr>
          <p:cNvPr id="23" name="Google Shape;313;ge3c6e7bdf1_0_126">
            <a:extLst>
              <a:ext uri="{FF2B5EF4-FFF2-40B4-BE49-F238E27FC236}">
                <a16:creationId xmlns:a16="http://schemas.microsoft.com/office/drawing/2014/main" id="{CF7E3846-81A7-2A40-BBBB-6591DDB72AC1}"/>
              </a:ext>
            </a:extLst>
          </p:cNvPr>
          <p:cNvGrpSpPr/>
          <p:nvPr/>
        </p:nvGrpSpPr>
        <p:grpSpPr>
          <a:xfrm>
            <a:off x="11014756" y="5025229"/>
            <a:ext cx="10525604" cy="2346534"/>
            <a:chOff x="0" y="57818"/>
            <a:chExt cx="8699100" cy="3507000"/>
          </a:xfrm>
        </p:grpSpPr>
        <p:sp>
          <p:nvSpPr>
            <p:cNvPr id="24" name="Google Shape;314;ge3c6e7bdf1_0_126">
              <a:extLst>
                <a:ext uri="{FF2B5EF4-FFF2-40B4-BE49-F238E27FC236}">
                  <a16:creationId xmlns:a16="http://schemas.microsoft.com/office/drawing/2014/main" id="{4F5ADAA7-067D-3742-B140-F2EB95F539DC}"/>
                </a:ext>
              </a:extLst>
            </p:cNvPr>
            <p:cNvSpPr/>
            <p:nvPr/>
          </p:nvSpPr>
          <p:spPr>
            <a:xfrm>
              <a:off x="0" y="536558"/>
              <a:ext cx="8699100" cy="2433900"/>
            </a:xfrm>
            <a:prstGeom prst="roundRect">
              <a:avLst>
                <a:gd name="adj" fmla="val 10807"/>
              </a:avLst>
            </a:prstGeom>
            <a:solidFill>
              <a:srgbClr val="9FD9D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315;ge3c6e7bdf1_0_126">
              <a:extLst>
                <a:ext uri="{FF2B5EF4-FFF2-40B4-BE49-F238E27FC236}">
                  <a16:creationId xmlns:a16="http://schemas.microsoft.com/office/drawing/2014/main" id="{4A74F699-38AB-FB47-90E7-BCFDEAB81791}"/>
                </a:ext>
              </a:extLst>
            </p:cNvPr>
            <p:cNvSpPr txBox="1"/>
            <p:nvPr/>
          </p:nvSpPr>
          <p:spPr>
            <a:xfrm>
              <a:off x="329775" y="57818"/>
              <a:ext cx="8145913" cy="35070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500"/>
                <a:buFont typeface="Martel Sans Light"/>
                <a:buNone/>
              </a:pPr>
              <a:r>
                <a:rPr lang="en-US" sz="4600" b="1" dirty="0">
                  <a:solidFill>
                    <a:srgbClr val="003F4D"/>
                  </a:solidFill>
                  <a:latin typeface="Martel Sans Light"/>
                  <a:ea typeface="Martel Sans Light"/>
                  <a:cs typeface="Martel Sans Light"/>
                  <a:sym typeface="Martel Sans Light"/>
                </a:rPr>
                <a:t>Pack your backpack and lunch</a:t>
              </a:r>
              <a:endParaRPr sz="4600" b="1" i="0" u="none" strike="noStrike" cap="none" dirty="0">
                <a:solidFill>
                  <a:srgbClr val="003F4D"/>
                </a:solidFill>
                <a:latin typeface="Arial"/>
                <a:ea typeface="Arial"/>
                <a:cs typeface="Arial"/>
                <a:sym typeface="Arial"/>
              </a:endParaRPr>
            </a:p>
          </p:txBody>
        </p:sp>
      </p:grpSp>
      <p:grpSp>
        <p:nvGrpSpPr>
          <p:cNvPr id="26" name="Google Shape;313;ge3c6e7bdf1_0_126">
            <a:extLst>
              <a:ext uri="{FF2B5EF4-FFF2-40B4-BE49-F238E27FC236}">
                <a16:creationId xmlns:a16="http://schemas.microsoft.com/office/drawing/2014/main" id="{511455EE-774A-CE49-83EB-D132DDF2B675}"/>
              </a:ext>
            </a:extLst>
          </p:cNvPr>
          <p:cNvGrpSpPr/>
          <p:nvPr/>
        </p:nvGrpSpPr>
        <p:grpSpPr>
          <a:xfrm>
            <a:off x="11029979" y="9347868"/>
            <a:ext cx="8699100" cy="2346534"/>
            <a:chOff x="53181" y="57818"/>
            <a:chExt cx="8699100" cy="3507000"/>
          </a:xfrm>
        </p:grpSpPr>
        <p:sp>
          <p:nvSpPr>
            <p:cNvPr id="27" name="Google Shape;314;ge3c6e7bdf1_0_126">
              <a:extLst>
                <a:ext uri="{FF2B5EF4-FFF2-40B4-BE49-F238E27FC236}">
                  <a16:creationId xmlns:a16="http://schemas.microsoft.com/office/drawing/2014/main" id="{374B7C83-73B1-D546-A38C-DF2BAEA51327}"/>
                </a:ext>
              </a:extLst>
            </p:cNvPr>
            <p:cNvSpPr/>
            <p:nvPr/>
          </p:nvSpPr>
          <p:spPr>
            <a:xfrm>
              <a:off x="53181" y="414378"/>
              <a:ext cx="8699100" cy="2433900"/>
            </a:xfrm>
            <a:prstGeom prst="roundRect">
              <a:avLst>
                <a:gd name="adj" fmla="val 10807"/>
              </a:avLst>
            </a:prstGeom>
            <a:solidFill>
              <a:srgbClr val="9FD9D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315;ge3c6e7bdf1_0_126">
              <a:extLst>
                <a:ext uri="{FF2B5EF4-FFF2-40B4-BE49-F238E27FC236}">
                  <a16:creationId xmlns:a16="http://schemas.microsoft.com/office/drawing/2014/main" id="{47AE6223-1745-9047-B267-EE545EA2AD0B}"/>
                </a:ext>
              </a:extLst>
            </p:cNvPr>
            <p:cNvSpPr txBox="1"/>
            <p:nvPr/>
          </p:nvSpPr>
          <p:spPr>
            <a:xfrm>
              <a:off x="329775" y="57818"/>
              <a:ext cx="8145913" cy="35070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500"/>
                <a:buFont typeface="Martel Sans Light"/>
                <a:buNone/>
              </a:pPr>
              <a:r>
                <a:rPr lang="en-US" sz="4600" b="1" dirty="0">
                  <a:solidFill>
                    <a:srgbClr val="003F4D"/>
                  </a:solidFill>
                  <a:latin typeface="Martel Sans Light"/>
                  <a:ea typeface="Martel Sans Light"/>
                  <a:cs typeface="Martel Sans Light"/>
                  <a:sym typeface="Martel Sans Light"/>
                </a:rPr>
                <a:t>Money management</a:t>
              </a:r>
              <a:endParaRPr sz="4600" b="1" i="0" u="none" strike="noStrike" cap="none" dirty="0">
                <a:solidFill>
                  <a:srgbClr val="003F4D"/>
                </a:solidFill>
                <a:latin typeface="Arial"/>
                <a:ea typeface="Arial"/>
                <a:cs typeface="Arial"/>
                <a:sym typeface="Arial"/>
              </a:endParaRPr>
            </a:p>
          </p:txBody>
        </p:sp>
      </p:grpSp>
      <p:grpSp>
        <p:nvGrpSpPr>
          <p:cNvPr id="30" name="Google Shape;313;ge3c6e7bdf1_0_126">
            <a:extLst>
              <a:ext uri="{FF2B5EF4-FFF2-40B4-BE49-F238E27FC236}">
                <a16:creationId xmlns:a16="http://schemas.microsoft.com/office/drawing/2014/main" id="{5EF36E49-E6CE-F144-BD66-7ED4DF2D954A}"/>
              </a:ext>
            </a:extLst>
          </p:cNvPr>
          <p:cNvGrpSpPr/>
          <p:nvPr/>
        </p:nvGrpSpPr>
        <p:grpSpPr>
          <a:xfrm>
            <a:off x="11029979" y="11294092"/>
            <a:ext cx="8699100" cy="2346534"/>
            <a:chOff x="0" y="57818"/>
            <a:chExt cx="8699100" cy="3507000"/>
          </a:xfrm>
        </p:grpSpPr>
        <p:sp>
          <p:nvSpPr>
            <p:cNvPr id="31" name="Google Shape;314;ge3c6e7bdf1_0_126">
              <a:extLst>
                <a:ext uri="{FF2B5EF4-FFF2-40B4-BE49-F238E27FC236}">
                  <a16:creationId xmlns:a16="http://schemas.microsoft.com/office/drawing/2014/main" id="{24BAC643-5F58-C547-A806-2F910F07CC76}"/>
                </a:ext>
              </a:extLst>
            </p:cNvPr>
            <p:cNvSpPr/>
            <p:nvPr/>
          </p:nvSpPr>
          <p:spPr>
            <a:xfrm>
              <a:off x="0" y="536558"/>
              <a:ext cx="8699100" cy="2433900"/>
            </a:xfrm>
            <a:prstGeom prst="roundRect">
              <a:avLst>
                <a:gd name="adj" fmla="val 10807"/>
              </a:avLst>
            </a:prstGeom>
            <a:solidFill>
              <a:srgbClr val="9FD9D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15;ge3c6e7bdf1_0_126">
              <a:extLst>
                <a:ext uri="{FF2B5EF4-FFF2-40B4-BE49-F238E27FC236}">
                  <a16:creationId xmlns:a16="http://schemas.microsoft.com/office/drawing/2014/main" id="{F1DBE387-4DE9-5349-A9AF-3D8E6A9F1FF4}"/>
                </a:ext>
              </a:extLst>
            </p:cNvPr>
            <p:cNvSpPr txBox="1"/>
            <p:nvPr/>
          </p:nvSpPr>
          <p:spPr>
            <a:xfrm>
              <a:off x="329775" y="57818"/>
              <a:ext cx="8145913" cy="35070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500"/>
                <a:buFont typeface="Martel Sans Light"/>
                <a:buNone/>
              </a:pPr>
              <a:r>
                <a:rPr lang="en-US" sz="4600" b="1" dirty="0">
                  <a:solidFill>
                    <a:srgbClr val="003F4D"/>
                  </a:solidFill>
                  <a:latin typeface="Martel Sans Light"/>
                  <a:ea typeface="Martel Sans Light"/>
                  <a:cs typeface="Martel Sans Light"/>
                  <a:sym typeface="Martel Sans Light"/>
                </a:rPr>
                <a:t>Connect to your Community Centered Board</a:t>
              </a:r>
              <a:endParaRPr sz="4600" b="1" i="0" u="none" strike="noStrike" cap="none" dirty="0">
                <a:solidFill>
                  <a:srgbClr val="003F4D"/>
                </a:solidFill>
                <a:latin typeface="Arial"/>
                <a:ea typeface="Arial"/>
                <a:cs typeface="Arial"/>
                <a:sym typeface="Arial"/>
              </a:endParaRPr>
            </a:p>
          </p:txBody>
        </p:sp>
      </p:grpSp>
    </p:spTree>
    <p:extLst>
      <p:ext uri="{BB962C8B-B14F-4D97-AF65-F5344CB8AC3E}">
        <p14:creationId xmlns:p14="http://schemas.microsoft.com/office/powerpoint/2010/main" val="10998850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pic>
        <p:nvPicPr>
          <p:cNvPr id="719" name="Google Shape;719;ge4ca381453_0_344" descr="IN-logo-Color-on-Spruce-01.jpg"/>
          <p:cNvPicPr preferRelativeResize="0"/>
          <p:nvPr/>
        </p:nvPicPr>
        <p:blipFill rotWithShape="1">
          <a:blip r:embed="rId3">
            <a:alphaModFix/>
          </a:blip>
          <a:srcRect b="69845"/>
          <a:stretch/>
        </p:blipFill>
        <p:spPr>
          <a:xfrm>
            <a:off x="0" y="-26829"/>
            <a:ext cx="24383998" cy="13769666"/>
          </a:xfrm>
          <a:prstGeom prst="rect">
            <a:avLst/>
          </a:prstGeom>
          <a:noFill/>
          <a:ln>
            <a:noFill/>
          </a:ln>
        </p:spPr>
      </p:pic>
      <p:sp>
        <p:nvSpPr>
          <p:cNvPr id="720" name="Google Shape;720;ge4ca381453_0_344"/>
          <p:cNvSpPr txBox="1"/>
          <p:nvPr/>
        </p:nvSpPr>
        <p:spPr>
          <a:xfrm>
            <a:off x="659125" y="5013300"/>
            <a:ext cx="24827100" cy="1844700"/>
          </a:xfrm>
          <a:prstGeom prst="rect">
            <a:avLst/>
          </a:prstGeom>
          <a:noFill/>
          <a:ln>
            <a:noFill/>
          </a:ln>
        </p:spPr>
        <p:txBody>
          <a:bodyPr spcFirstLastPara="1" wrap="square" lIns="50800" tIns="50800" rIns="50800" bIns="50800" anchor="t" anchorCtr="0">
            <a:noAutofit/>
          </a:bodyPr>
          <a:lstStyle/>
          <a:p>
            <a:pPr marL="0" marR="0" lvl="0" indent="0" algn="ctr" rtl="0">
              <a:lnSpc>
                <a:spcPct val="80000"/>
              </a:lnSpc>
              <a:spcBef>
                <a:spcPts val="0"/>
              </a:spcBef>
              <a:spcAft>
                <a:spcPts val="0"/>
              </a:spcAft>
              <a:buClr>
                <a:schemeClr val="lt1"/>
              </a:buClr>
              <a:buSzPts val="10000"/>
              <a:buFont typeface="Martel Sans"/>
              <a:buNone/>
            </a:pPr>
            <a:r>
              <a:rPr lang="en-US" sz="9300" b="1">
                <a:solidFill>
                  <a:schemeClr val="lt1"/>
                </a:solidFill>
                <a:latin typeface="Martel Sans"/>
                <a:ea typeface="Martel Sans"/>
                <a:cs typeface="Martel Sans"/>
                <a:sym typeface="Martel Sans"/>
              </a:rPr>
              <a:t>Developing Self Advocacy Skills</a:t>
            </a:r>
            <a:endParaRPr sz="700" b="0" i="0" u="none" strike="noStrike" cap="none">
              <a:solidFill>
                <a:srgbClr val="000000"/>
              </a:solidFill>
              <a:latin typeface="Arial"/>
              <a:ea typeface="Arial"/>
              <a:cs typeface="Arial"/>
              <a:sym typeface="Arial"/>
            </a:endParaRPr>
          </a:p>
        </p:txBody>
      </p:sp>
      <p:pic>
        <p:nvPicPr>
          <p:cNvPr id="721" name="Google Shape;721;ge4ca381453_0_344"/>
          <p:cNvPicPr preferRelativeResize="0"/>
          <p:nvPr/>
        </p:nvPicPr>
        <p:blipFill rotWithShape="1">
          <a:blip r:embed="rId4">
            <a:alphaModFix/>
          </a:blip>
          <a:srcRect/>
          <a:stretch/>
        </p:blipFill>
        <p:spPr>
          <a:xfrm>
            <a:off x="20169522" y="11277600"/>
            <a:ext cx="3253089" cy="1619250"/>
          </a:xfrm>
          <a:prstGeom prst="rect">
            <a:avLst/>
          </a:prstGeom>
          <a:noFill/>
          <a:ln>
            <a:noFill/>
          </a:ln>
        </p:spPr>
      </p:pic>
      <p:cxnSp>
        <p:nvCxnSpPr>
          <p:cNvPr id="722" name="Google Shape;722;ge4ca381453_0_344"/>
          <p:cNvCxnSpPr/>
          <p:nvPr/>
        </p:nvCxnSpPr>
        <p:spPr>
          <a:xfrm>
            <a:off x="7361436" y="6858000"/>
            <a:ext cx="11422500" cy="0"/>
          </a:xfrm>
          <a:prstGeom prst="straightConnector1">
            <a:avLst/>
          </a:prstGeom>
          <a:noFill/>
          <a:ln w="60325" cap="flat" cmpd="sng">
            <a:solidFill>
              <a:srgbClr val="FFC000"/>
            </a:solidFill>
            <a:prstDash val="solid"/>
            <a:miter lim="400000"/>
            <a:headEnd type="none" w="sm" len="sm"/>
            <a:tailEnd type="none" w="sm" len="sm"/>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e4b1265daa_0_22"/>
          <p:cNvSpPr txBox="1">
            <a:spLocks noGrp="1"/>
          </p:cNvSpPr>
          <p:nvPr>
            <p:ph type="ctrTitle" idx="4294967295"/>
          </p:nvPr>
        </p:nvSpPr>
        <p:spPr>
          <a:xfrm>
            <a:off x="1206498" y="860127"/>
            <a:ext cx="21971100" cy="1844700"/>
          </a:xfrm>
          <a:prstGeom prst="rect">
            <a:avLst/>
          </a:prstGeom>
          <a:noFill/>
          <a:ln>
            <a:noFill/>
          </a:ln>
        </p:spPr>
        <p:txBody>
          <a:bodyPr spcFirstLastPara="1" wrap="square" lIns="50800" tIns="50800" rIns="50800" bIns="50800" anchor="b" anchorCtr="0">
            <a:normAutofit/>
          </a:bodyPr>
          <a:lstStyle/>
          <a:p>
            <a:pPr marL="0" marR="0" lvl="0" indent="0" algn="l" rtl="0">
              <a:lnSpc>
                <a:spcPct val="80000"/>
              </a:lnSpc>
              <a:spcBef>
                <a:spcPts val="0"/>
              </a:spcBef>
              <a:spcAft>
                <a:spcPts val="0"/>
              </a:spcAft>
              <a:buClr>
                <a:srgbClr val="000000"/>
              </a:buClr>
              <a:buSzPts val="11600"/>
              <a:buFont typeface="Martel Sans"/>
              <a:buNone/>
            </a:pPr>
            <a:r>
              <a:rPr lang="en-US" sz="11600" dirty="0">
                <a:latin typeface="Martel Sans"/>
                <a:ea typeface="Martel Sans"/>
                <a:cs typeface="Martel Sans"/>
                <a:sym typeface="Martel Sans"/>
              </a:rPr>
              <a:t>Self Advocacy Defined</a:t>
            </a:r>
            <a:endParaRPr sz="11600" b="1" i="0" u="none" strike="noStrike" cap="none" dirty="0">
              <a:solidFill>
                <a:srgbClr val="000000"/>
              </a:solidFill>
              <a:latin typeface="Martel Sans"/>
              <a:ea typeface="Martel Sans"/>
              <a:cs typeface="Martel Sans"/>
              <a:sym typeface="Martel Sans"/>
            </a:endParaRPr>
          </a:p>
        </p:txBody>
      </p:sp>
      <p:pic>
        <p:nvPicPr>
          <p:cNvPr id="138" name="Google Shape;138;ge4b1265daa_0_22" descr="IN-logo-Spruce.png"/>
          <p:cNvPicPr preferRelativeResize="0"/>
          <p:nvPr/>
        </p:nvPicPr>
        <p:blipFill rotWithShape="1">
          <a:blip r:embed="rId3">
            <a:alphaModFix/>
          </a:blip>
          <a:srcRect/>
          <a:stretch/>
        </p:blipFill>
        <p:spPr>
          <a:xfrm>
            <a:off x="20460763" y="11294092"/>
            <a:ext cx="3126942" cy="1561781"/>
          </a:xfrm>
          <a:prstGeom prst="rect">
            <a:avLst/>
          </a:prstGeom>
          <a:noFill/>
          <a:ln>
            <a:noFill/>
          </a:ln>
        </p:spPr>
      </p:pic>
      <p:cxnSp>
        <p:nvCxnSpPr>
          <p:cNvPr id="139" name="Google Shape;139;ge4b1265daa_0_22"/>
          <p:cNvCxnSpPr/>
          <p:nvPr/>
        </p:nvCxnSpPr>
        <p:spPr>
          <a:xfrm>
            <a:off x="742950" y="2825965"/>
            <a:ext cx="22844700" cy="0"/>
          </a:xfrm>
          <a:prstGeom prst="straightConnector1">
            <a:avLst/>
          </a:prstGeom>
          <a:noFill/>
          <a:ln w="60325" cap="flat" cmpd="sng">
            <a:solidFill>
              <a:srgbClr val="FFC000"/>
            </a:solidFill>
            <a:prstDash val="solid"/>
            <a:miter lim="400000"/>
            <a:headEnd type="none" w="sm" len="sm"/>
            <a:tailEnd type="none" w="sm" len="sm"/>
          </a:ln>
        </p:spPr>
      </p:cxnSp>
      <p:sp>
        <p:nvSpPr>
          <p:cNvPr id="13" name="Google Shape;116;gd53ccf40ff_0_305">
            <a:extLst>
              <a:ext uri="{FF2B5EF4-FFF2-40B4-BE49-F238E27FC236}">
                <a16:creationId xmlns:a16="http://schemas.microsoft.com/office/drawing/2014/main" id="{489428DE-82FD-3D4E-B7CD-A7FFB5CD25C6}"/>
              </a:ext>
            </a:extLst>
          </p:cNvPr>
          <p:cNvSpPr txBox="1">
            <a:spLocks/>
          </p:cNvSpPr>
          <p:nvPr/>
        </p:nvSpPr>
        <p:spPr>
          <a:xfrm>
            <a:off x="1178880" y="3806826"/>
            <a:ext cx="21972840" cy="984600"/>
          </a:xfrm>
          <a:prstGeom prst="rect">
            <a:avLst/>
          </a:prstGeom>
          <a:noFill/>
          <a:ln>
            <a:noFill/>
          </a:ln>
        </p:spPr>
        <p:txBody>
          <a:bodyPr spcFirstLastPara="1" wrap="square" lIns="50800" tIns="50800" rIns="50800" bIns="50800" anchor="t" anchorCtr="0">
            <a:noAutofit/>
          </a:bodyPr>
          <a:lstStyle>
            <a:defPPr marR="0" lvl="0" algn="l" rtl="0">
              <a:lnSpc>
                <a:spcPct val="100000"/>
              </a:lnSpc>
              <a:spcBef>
                <a:spcPts val="0"/>
              </a:spcBef>
              <a:spcAft>
                <a:spcPts val="0"/>
              </a:spcAft>
            </a:defPPr>
            <a:lvl1pPr marL="457200" marR="0" lvl="0"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1pPr>
            <a:lvl2pPr marL="914400" marR="0" lvl="1"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3503"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9pPr>
          </a:lstStyle>
          <a:p>
            <a:pPr marL="685800" indent="-685800">
              <a:lnSpc>
                <a:spcPct val="100000"/>
              </a:lnSpc>
              <a:spcBef>
                <a:spcPts val="0"/>
              </a:spcBef>
              <a:buSzPts val="3500"/>
            </a:pPr>
            <a:r>
              <a:rPr lang="en-US" sz="6600" dirty="0">
                <a:latin typeface="Martel Sans" pitchFamily="2" charset="77"/>
                <a:cs typeface="Martel Sans" pitchFamily="2" charset="77"/>
              </a:rPr>
              <a:t>Preferences </a:t>
            </a:r>
          </a:p>
          <a:p>
            <a:pPr marL="685800" indent="-685800">
              <a:lnSpc>
                <a:spcPct val="100000"/>
              </a:lnSpc>
              <a:spcBef>
                <a:spcPts val="0"/>
              </a:spcBef>
              <a:buSzPts val="3500"/>
            </a:pPr>
            <a:endParaRPr lang="en-US" sz="6600" dirty="0">
              <a:latin typeface="Martel Sans" pitchFamily="2" charset="77"/>
              <a:cs typeface="Martel Sans" pitchFamily="2" charset="77"/>
            </a:endParaRPr>
          </a:p>
          <a:p>
            <a:pPr marL="685800" indent="-685800">
              <a:lnSpc>
                <a:spcPct val="100000"/>
              </a:lnSpc>
              <a:spcBef>
                <a:spcPts val="0"/>
              </a:spcBef>
              <a:buSzPts val="3500"/>
            </a:pPr>
            <a:r>
              <a:rPr lang="en-US" sz="6600" dirty="0">
                <a:latin typeface="Martel Sans" pitchFamily="2" charset="77"/>
                <a:cs typeface="Martel Sans" pitchFamily="2" charset="77"/>
              </a:rPr>
              <a:t>Strengths and weaknesses </a:t>
            </a:r>
          </a:p>
          <a:p>
            <a:pPr marL="685800" indent="-685800">
              <a:lnSpc>
                <a:spcPct val="100000"/>
              </a:lnSpc>
              <a:spcBef>
                <a:spcPts val="0"/>
              </a:spcBef>
              <a:buSzPts val="3500"/>
            </a:pPr>
            <a:endParaRPr lang="en-US" sz="6600" dirty="0">
              <a:latin typeface="Martel Sans" pitchFamily="2" charset="77"/>
              <a:cs typeface="Martel Sans" pitchFamily="2" charset="77"/>
            </a:endParaRPr>
          </a:p>
          <a:p>
            <a:pPr marL="685800" indent="-685800">
              <a:lnSpc>
                <a:spcPct val="100000"/>
              </a:lnSpc>
              <a:spcBef>
                <a:spcPts val="0"/>
              </a:spcBef>
              <a:buSzPts val="3500"/>
            </a:pPr>
            <a:r>
              <a:rPr lang="en-US" sz="6600" dirty="0">
                <a:latin typeface="Martel Sans" pitchFamily="2" charset="77"/>
                <a:cs typeface="Martel Sans" pitchFamily="2" charset="77"/>
              </a:rPr>
              <a:t>Asking for help </a:t>
            </a:r>
            <a:endParaRPr lang="en-US" sz="5200" dirty="0"/>
          </a:p>
          <a:p>
            <a:pPr marL="685800" indent="-685800">
              <a:lnSpc>
                <a:spcPct val="177142"/>
              </a:lnSpc>
              <a:spcBef>
                <a:spcPts val="0"/>
              </a:spcBef>
              <a:buSzPts val="3500"/>
            </a:pPr>
            <a:endParaRPr lang="en-US" sz="5200" dirty="0">
              <a:solidFill>
                <a:srgbClr val="212121"/>
              </a:solidFill>
              <a:latin typeface="Martel Sans Light"/>
              <a:ea typeface="Martel Sans Light"/>
              <a:cs typeface="Martel Sans Light"/>
              <a:sym typeface="Martel Sans Light"/>
            </a:endParaRPr>
          </a:p>
        </p:txBody>
      </p:sp>
    </p:spTree>
    <p:extLst>
      <p:ext uri="{BB962C8B-B14F-4D97-AF65-F5344CB8AC3E}">
        <p14:creationId xmlns:p14="http://schemas.microsoft.com/office/powerpoint/2010/main" val="95822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p:tgtEl>
                                          <p:spTgt spid="1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6" name="Google Shape;296;ge3c6e7bdf1_0_126" descr="IN-logo-Spruce.png"/>
          <p:cNvPicPr preferRelativeResize="0"/>
          <p:nvPr/>
        </p:nvPicPr>
        <p:blipFill rotWithShape="1">
          <a:blip r:embed="rId3">
            <a:alphaModFix/>
          </a:blip>
          <a:srcRect/>
          <a:stretch/>
        </p:blipFill>
        <p:spPr>
          <a:xfrm>
            <a:off x="20460763" y="11294092"/>
            <a:ext cx="3126942" cy="1561781"/>
          </a:xfrm>
          <a:prstGeom prst="rect">
            <a:avLst/>
          </a:prstGeom>
          <a:noFill/>
          <a:ln>
            <a:noFill/>
          </a:ln>
        </p:spPr>
      </p:pic>
      <p:cxnSp>
        <p:nvCxnSpPr>
          <p:cNvPr id="297" name="Google Shape;297;ge3c6e7bdf1_0_126"/>
          <p:cNvCxnSpPr/>
          <p:nvPr/>
        </p:nvCxnSpPr>
        <p:spPr>
          <a:xfrm>
            <a:off x="742950" y="2825965"/>
            <a:ext cx="22844700" cy="0"/>
          </a:xfrm>
          <a:prstGeom prst="straightConnector1">
            <a:avLst/>
          </a:prstGeom>
          <a:noFill/>
          <a:ln w="60325" cap="flat" cmpd="sng">
            <a:solidFill>
              <a:srgbClr val="FFC000"/>
            </a:solidFill>
            <a:prstDash val="solid"/>
            <a:miter lim="400000"/>
            <a:headEnd type="none" w="sm" len="sm"/>
            <a:tailEnd type="none" w="sm" len="sm"/>
          </a:ln>
        </p:spPr>
      </p:cxnSp>
      <p:grpSp>
        <p:nvGrpSpPr>
          <p:cNvPr id="298" name="Google Shape;298;ge3c6e7bdf1_0_126"/>
          <p:cNvGrpSpPr/>
          <p:nvPr/>
        </p:nvGrpSpPr>
        <p:grpSpPr>
          <a:xfrm>
            <a:off x="4087068" y="3777994"/>
            <a:ext cx="16156464" cy="2346534"/>
            <a:chOff x="0" y="112470"/>
            <a:chExt cx="8699100" cy="3507000"/>
          </a:xfrm>
        </p:grpSpPr>
        <p:sp>
          <p:nvSpPr>
            <p:cNvPr id="299" name="Google Shape;299;ge3c6e7bdf1_0_126"/>
            <p:cNvSpPr/>
            <p:nvPr/>
          </p:nvSpPr>
          <p:spPr>
            <a:xfrm>
              <a:off x="0" y="536558"/>
              <a:ext cx="8699100" cy="2433900"/>
            </a:xfrm>
            <a:prstGeom prst="roundRect">
              <a:avLst>
                <a:gd name="adj" fmla="val 10807"/>
              </a:avLst>
            </a:prstGeom>
            <a:solidFill>
              <a:srgbClr val="9FD9D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ge3c6e7bdf1_0_126"/>
            <p:cNvSpPr txBox="1"/>
            <p:nvPr/>
          </p:nvSpPr>
          <p:spPr>
            <a:xfrm>
              <a:off x="566379" y="112470"/>
              <a:ext cx="7566224" cy="35070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500"/>
                <a:buFont typeface="Martel Sans Light"/>
                <a:buNone/>
              </a:pPr>
              <a:r>
                <a:rPr lang="en-US" sz="5600" b="1" i="0" u="none" strike="noStrike" cap="none" dirty="0">
                  <a:solidFill>
                    <a:srgbClr val="003F4D"/>
                  </a:solidFill>
                  <a:latin typeface="Martel Sans Light"/>
                  <a:ea typeface="Martel Sans Light"/>
                  <a:cs typeface="Martel Sans Light"/>
                  <a:sym typeface="Martel Sans Light"/>
                </a:rPr>
                <a:t>Incorporate choice and decision making</a:t>
              </a:r>
              <a:endParaRPr sz="5600" b="1" i="0" u="none" strike="noStrike" cap="none" dirty="0">
                <a:solidFill>
                  <a:srgbClr val="003F4D"/>
                </a:solidFill>
                <a:latin typeface="Arial"/>
                <a:ea typeface="Arial"/>
                <a:cs typeface="Arial"/>
                <a:sym typeface="Arial"/>
              </a:endParaRPr>
            </a:p>
          </p:txBody>
        </p:sp>
      </p:grpSp>
      <p:grpSp>
        <p:nvGrpSpPr>
          <p:cNvPr id="304" name="Google Shape;304;ge3c6e7bdf1_0_126"/>
          <p:cNvGrpSpPr/>
          <p:nvPr/>
        </p:nvGrpSpPr>
        <p:grpSpPr>
          <a:xfrm>
            <a:off x="2059834" y="8582332"/>
            <a:ext cx="19964400" cy="2346534"/>
            <a:chOff x="-1426410" y="125619"/>
            <a:chExt cx="12832080" cy="3507000"/>
          </a:xfrm>
        </p:grpSpPr>
        <p:sp>
          <p:nvSpPr>
            <p:cNvPr id="305" name="Google Shape;305;ge3c6e7bdf1_0_126"/>
            <p:cNvSpPr/>
            <p:nvPr/>
          </p:nvSpPr>
          <p:spPr>
            <a:xfrm>
              <a:off x="-1426410" y="536558"/>
              <a:ext cx="12832080" cy="2433900"/>
            </a:xfrm>
            <a:prstGeom prst="roundRect">
              <a:avLst>
                <a:gd name="adj" fmla="val 10807"/>
              </a:avLst>
            </a:prstGeom>
            <a:solidFill>
              <a:srgbClr val="9FD9D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ge3c6e7bdf1_0_126"/>
            <p:cNvSpPr txBox="1"/>
            <p:nvPr/>
          </p:nvSpPr>
          <p:spPr>
            <a:xfrm>
              <a:off x="-908250" y="125619"/>
              <a:ext cx="12070080" cy="35070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500"/>
                <a:buFont typeface="Martel Sans Light"/>
                <a:buNone/>
              </a:pPr>
              <a:r>
                <a:rPr lang="en-US" sz="5600" b="1" dirty="0">
                  <a:solidFill>
                    <a:srgbClr val="003F4D"/>
                  </a:solidFill>
                  <a:latin typeface="Martel Sans Light"/>
                  <a:ea typeface="Martel Sans Light"/>
                  <a:cs typeface="Martel Sans Light"/>
                  <a:sym typeface="Martel Sans Light"/>
                </a:rPr>
                <a:t>Talk to students about their learning style and needs</a:t>
              </a:r>
              <a:endParaRPr sz="5600" b="1" dirty="0">
                <a:solidFill>
                  <a:srgbClr val="003F4D"/>
                </a:solidFill>
                <a:latin typeface="Martel Sans Light"/>
                <a:ea typeface="Martel Sans Light"/>
                <a:cs typeface="Martel Sans Light"/>
                <a:sym typeface="Martel Sans Light"/>
              </a:endParaRPr>
            </a:p>
          </p:txBody>
        </p:sp>
      </p:grpSp>
      <p:grpSp>
        <p:nvGrpSpPr>
          <p:cNvPr id="307" name="Google Shape;307;ge3c6e7bdf1_0_126"/>
          <p:cNvGrpSpPr/>
          <p:nvPr/>
        </p:nvGrpSpPr>
        <p:grpSpPr>
          <a:xfrm>
            <a:off x="4283987" y="6180163"/>
            <a:ext cx="15762406" cy="2346534"/>
            <a:chOff x="0" y="57818"/>
            <a:chExt cx="8699100" cy="3507000"/>
          </a:xfrm>
        </p:grpSpPr>
        <p:sp>
          <p:nvSpPr>
            <p:cNvPr id="308" name="Google Shape;308;ge3c6e7bdf1_0_126"/>
            <p:cNvSpPr/>
            <p:nvPr/>
          </p:nvSpPr>
          <p:spPr>
            <a:xfrm>
              <a:off x="0" y="536558"/>
              <a:ext cx="8699100" cy="2433900"/>
            </a:xfrm>
            <a:prstGeom prst="roundRect">
              <a:avLst>
                <a:gd name="adj" fmla="val 10807"/>
              </a:avLst>
            </a:prstGeom>
            <a:solidFill>
              <a:srgbClr val="9FD9D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ge3c6e7bdf1_0_126"/>
            <p:cNvSpPr txBox="1"/>
            <p:nvPr/>
          </p:nvSpPr>
          <p:spPr>
            <a:xfrm>
              <a:off x="321710" y="57818"/>
              <a:ext cx="8055562" cy="35070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500"/>
                <a:buFont typeface="Martel Sans Light"/>
                <a:buNone/>
              </a:pPr>
              <a:r>
                <a:rPr lang="en-US" sz="5600" b="1" dirty="0">
                  <a:solidFill>
                    <a:srgbClr val="003F4D"/>
                  </a:solidFill>
                  <a:latin typeface="Martel Sans Light"/>
                  <a:ea typeface="Martel Sans Light"/>
                  <a:cs typeface="Martel Sans Light"/>
                  <a:sym typeface="Martel Sans Light"/>
                </a:rPr>
                <a:t>Include the student in the IEP process</a:t>
              </a:r>
              <a:endParaRPr sz="5600" b="1" i="0" u="none" strike="noStrike" cap="none" dirty="0">
                <a:solidFill>
                  <a:srgbClr val="003F4D"/>
                </a:solidFill>
                <a:latin typeface="Arial"/>
                <a:ea typeface="Arial"/>
                <a:cs typeface="Arial"/>
                <a:sym typeface="Arial"/>
              </a:endParaRPr>
            </a:p>
          </p:txBody>
        </p:sp>
      </p:grpSp>
      <p:sp>
        <p:nvSpPr>
          <p:cNvPr id="29" name="Google Shape;162;ge3c6e7bdf1_0_273">
            <a:extLst>
              <a:ext uri="{FF2B5EF4-FFF2-40B4-BE49-F238E27FC236}">
                <a16:creationId xmlns:a16="http://schemas.microsoft.com/office/drawing/2014/main" id="{E1EF1494-908A-8D49-A50B-F04686E1DA1D}"/>
              </a:ext>
            </a:extLst>
          </p:cNvPr>
          <p:cNvSpPr txBox="1">
            <a:spLocks/>
          </p:cNvSpPr>
          <p:nvPr/>
        </p:nvSpPr>
        <p:spPr>
          <a:xfrm>
            <a:off x="1206498" y="860127"/>
            <a:ext cx="21971100" cy="1844700"/>
          </a:xfrm>
          <a:prstGeom prst="rect">
            <a:avLst/>
          </a:prstGeom>
          <a:noFill/>
          <a:ln>
            <a:noFill/>
          </a:ln>
        </p:spPr>
        <p:txBody>
          <a:bodyPr spcFirstLastPara="1" wrap="square" lIns="50800" tIns="50800" rIns="50800" bIns="50800" anchor="b" anchorCtr="0">
            <a:norm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1pPr>
            <a:lvl2pPr marR="0" lvl="1"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2pPr>
            <a:lvl3pPr marR="0" lvl="2"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3pPr>
            <a:lvl4pPr marR="0" lvl="3"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4pPr>
            <a:lvl5pPr marR="0" lvl="4"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5pPr>
            <a:lvl6pPr marR="0" lvl="5"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6pPr>
            <a:lvl7pPr marR="0" lvl="6"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7pPr>
            <a:lvl8pPr marR="0" lvl="7"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8pPr>
            <a:lvl9pPr marR="0" lvl="8"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9pPr>
          </a:lstStyle>
          <a:p>
            <a:pPr>
              <a:buSzPct val="100000"/>
            </a:pPr>
            <a:r>
              <a:rPr lang="en-US" sz="10700" dirty="0">
                <a:latin typeface="Martel Sans"/>
                <a:ea typeface="Martel Sans"/>
                <a:cs typeface="Martel Sans"/>
                <a:sym typeface="Martel Sans"/>
              </a:rPr>
              <a:t>Encouraging self advocacy:</a:t>
            </a:r>
          </a:p>
        </p:txBody>
      </p:sp>
    </p:spTree>
    <p:extLst>
      <p:ext uri="{BB962C8B-B14F-4D97-AF65-F5344CB8AC3E}">
        <p14:creationId xmlns:p14="http://schemas.microsoft.com/office/powerpoint/2010/main" val="26754256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6" name="Google Shape;296;ge3c6e7bdf1_0_126" descr="IN-logo-Spruce.png"/>
          <p:cNvPicPr preferRelativeResize="0"/>
          <p:nvPr/>
        </p:nvPicPr>
        <p:blipFill rotWithShape="1">
          <a:blip r:embed="rId3">
            <a:alphaModFix/>
          </a:blip>
          <a:srcRect/>
          <a:stretch/>
        </p:blipFill>
        <p:spPr>
          <a:xfrm>
            <a:off x="20460763" y="11294092"/>
            <a:ext cx="3126942" cy="1561781"/>
          </a:xfrm>
          <a:prstGeom prst="rect">
            <a:avLst/>
          </a:prstGeom>
          <a:noFill/>
          <a:ln>
            <a:noFill/>
          </a:ln>
        </p:spPr>
      </p:pic>
      <p:cxnSp>
        <p:nvCxnSpPr>
          <p:cNvPr id="297" name="Google Shape;297;ge3c6e7bdf1_0_126"/>
          <p:cNvCxnSpPr/>
          <p:nvPr/>
        </p:nvCxnSpPr>
        <p:spPr>
          <a:xfrm>
            <a:off x="742950" y="2825965"/>
            <a:ext cx="22844700" cy="0"/>
          </a:xfrm>
          <a:prstGeom prst="straightConnector1">
            <a:avLst/>
          </a:prstGeom>
          <a:noFill/>
          <a:ln w="60325" cap="flat" cmpd="sng">
            <a:solidFill>
              <a:srgbClr val="FFC000"/>
            </a:solidFill>
            <a:prstDash val="solid"/>
            <a:miter lim="400000"/>
            <a:headEnd type="none" w="sm" len="sm"/>
            <a:tailEnd type="none" w="sm" len="sm"/>
          </a:ln>
        </p:spPr>
      </p:cxnSp>
      <p:sp>
        <p:nvSpPr>
          <p:cNvPr id="29" name="Google Shape;162;ge3c6e7bdf1_0_273">
            <a:extLst>
              <a:ext uri="{FF2B5EF4-FFF2-40B4-BE49-F238E27FC236}">
                <a16:creationId xmlns:a16="http://schemas.microsoft.com/office/drawing/2014/main" id="{E1EF1494-908A-8D49-A50B-F04686E1DA1D}"/>
              </a:ext>
            </a:extLst>
          </p:cNvPr>
          <p:cNvSpPr txBox="1">
            <a:spLocks/>
          </p:cNvSpPr>
          <p:nvPr/>
        </p:nvSpPr>
        <p:spPr>
          <a:xfrm>
            <a:off x="1206498" y="860127"/>
            <a:ext cx="21971100" cy="1844700"/>
          </a:xfrm>
          <a:prstGeom prst="rect">
            <a:avLst/>
          </a:prstGeom>
          <a:noFill/>
          <a:ln>
            <a:noFill/>
          </a:ln>
        </p:spPr>
        <p:txBody>
          <a:bodyPr spcFirstLastPara="1" wrap="square" lIns="50800" tIns="50800" rIns="50800" bIns="50800" anchor="b" anchorCtr="0">
            <a:norm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1pPr>
            <a:lvl2pPr marR="0" lvl="1"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2pPr>
            <a:lvl3pPr marR="0" lvl="2"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3pPr>
            <a:lvl4pPr marR="0" lvl="3"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4pPr>
            <a:lvl5pPr marR="0" lvl="4"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5pPr>
            <a:lvl6pPr marR="0" lvl="5"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6pPr>
            <a:lvl7pPr marR="0" lvl="6"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7pPr>
            <a:lvl8pPr marR="0" lvl="7"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8pPr>
            <a:lvl9pPr marR="0" lvl="8"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9pPr>
          </a:lstStyle>
          <a:p>
            <a:pPr>
              <a:buSzPct val="100000"/>
            </a:pPr>
            <a:r>
              <a:rPr lang="en-US" sz="10700" dirty="0">
                <a:latin typeface="Martel Sans"/>
                <a:ea typeface="Martel Sans"/>
                <a:cs typeface="Martel Sans"/>
                <a:sym typeface="Martel Sans"/>
              </a:rPr>
              <a:t>Closing Remarks</a:t>
            </a:r>
          </a:p>
        </p:txBody>
      </p:sp>
      <p:sp>
        <p:nvSpPr>
          <p:cNvPr id="14" name="Google Shape;116;gd53ccf40ff_0_305">
            <a:extLst>
              <a:ext uri="{FF2B5EF4-FFF2-40B4-BE49-F238E27FC236}">
                <a16:creationId xmlns:a16="http://schemas.microsoft.com/office/drawing/2014/main" id="{7ED075A2-67F9-954A-90A4-BD02AEB9C48B}"/>
              </a:ext>
            </a:extLst>
          </p:cNvPr>
          <p:cNvSpPr txBox="1">
            <a:spLocks/>
          </p:cNvSpPr>
          <p:nvPr/>
        </p:nvSpPr>
        <p:spPr>
          <a:xfrm>
            <a:off x="1178880" y="3806826"/>
            <a:ext cx="21972840" cy="984600"/>
          </a:xfrm>
          <a:prstGeom prst="rect">
            <a:avLst/>
          </a:prstGeom>
          <a:noFill/>
          <a:ln>
            <a:noFill/>
          </a:ln>
        </p:spPr>
        <p:txBody>
          <a:bodyPr spcFirstLastPara="1" wrap="square" lIns="50800" tIns="50800" rIns="50800" bIns="50800" anchor="t" anchorCtr="0">
            <a:noAutofit/>
          </a:bodyPr>
          <a:lstStyle>
            <a:defPPr marR="0" lvl="0" algn="l" rtl="0">
              <a:lnSpc>
                <a:spcPct val="100000"/>
              </a:lnSpc>
              <a:spcBef>
                <a:spcPts val="0"/>
              </a:spcBef>
              <a:spcAft>
                <a:spcPts val="0"/>
              </a:spcAft>
            </a:defPPr>
            <a:lvl1pPr marL="457200" marR="0" lvl="0"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1pPr>
            <a:lvl2pPr marL="914400" marR="0" lvl="1"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3503"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9pPr>
          </a:lstStyle>
          <a:p>
            <a:pPr marL="685800" indent="-685800">
              <a:lnSpc>
                <a:spcPct val="100000"/>
              </a:lnSpc>
              <a:spcBef>
                <a:spcPts val="0"/>
              </a:spcBef>
              <a:buSzPts val="3500"/>
            </a:pPr>
            <a:r>
              <a:rPr lang="en-US" sz="6600" dirty="0">
                <a:latin typeface="Martel Sans" pitchFamily="2" charset="77"/>
                <a:cs typeface="Martel Sans" pitchFamily="2" charset="77"/>
              </a:rPr>
              <a:t>Give yourself credit</a:t>
            </a:r>
          </a:p>
          <a:p>
            <a:pPr marL="685800" indent="-685800">
              <a:lnSpc>
                <a:spcPct val="100000"/>
              </a:lnSpc>
              <a:spcBef>
                <a:spcPts val="0"/>
              </a:spcBef>
              <a:buSzPts val="3500"/>
            </a:pPr>
            <a:endParaRPr lang="en-US" sz="6600" dirty="0">
              <a:latin typeface="Martel Sans" pitchFamily="2" charset="77"/>
              <a:cs typeface="Martel Sans" pitchFamily="2" charset="77"/>
            </a:endParaRPr>
          </a:p>
          <a:p>
            <a:pPr marL="685800" indent="-685800">
              <a:lnSpc>
                <a:spcPct val="100000"/>
              </a:lnSpc>
              <a:spcBef>
                <a:spcPts val="0"/>
              </a:spcBef>
              <a:buSzPts val="3500"/>
            </a:pPr>
            <a:r>
              <a:rPr lang="en-US" sz="6600" dirty="0">
                <a:latin typeface="Martel Sans" pitchFamily="2" charset="77"/>
                <a:cs typeface="Martel Sans" pitchFamily="2" charset="77"/>
              </a:rPr>
              <a:t>You don’t have to take on every skill at once</a:t>
            </a:r>
          </a:p>
          <a:p>
            <a:pPr marL="2057400" lvl="3" indent="-685800">
              <a:lnSpc>
                <a:spcPct val="100000"/>
              </a:lnSpc>
              <a:spcBef>
                <a:spcPts val="0"/>
              </a:spcBef>
              <a:buSzPts val="3500"/>
            </a:pPr>
            <a:r>
              <a:rPr lang="en-US" sz="5800" dirty="0">
                <a:latin typeface="Martel Sans" pitchFamily="2" charset="77"/>
                <a:cs typeface="Martel Sans" pitchFamily="2" charset="77"/>
              </a:rPr>
              <a:t>Pick those that will contribute most to the student’s independence (based on what the student wants that independence to look like) </a:t>
            </a:r>
          </a:p>
          <a:p>
            <a:pPr marL="2057400" lvl="3" indent="-685800">
              <a:lnSpc>
                <a:spcPct val="100000"/>
              </a:lnSpc>
              <a:spcBef>
                <a:spcPts val="0"/>
              </a:spcBef>
              <a:buSzPts val="3500"/>
            </a:pPr>
            <a:endParaRPr lang="en-US" sz="5800" dirty="0">
              <a:latin typeface="Martel Sans" pitchFamily="2" charset="77"/>
              <a:cs typeface="Martel Sans" pitchFamily="2" charset="77"/>
            </a:endParaRPr>
          </a:p>
          <a:p>
            <a:pPr marL="685800" indent="-685800">
              <a:lnSpc>
                <a:spcPct val="100000"/>
              </a:lnSpc>
              <a:spcBef>
                <a:spcPts val="0"/>
              </a:spcBef>
              <a:buSzPts val="3500"/>
            </a:pPr>
            <a:r>
              <a:rPr lang="en-US" sz="5800" dirty="0">
                <a:latin typeface="Martel Sans" pitchFamily="2" charset="77"/>
                <a:cs typeface="Martel Sans" pitchFamily="2" charset="77"/>
              </a:rPr>
              <a:t>See Module 5 for information on community resources </a:t>
            </a:r>
          </a:p>
        </p:txBody>
      </p:sp>
    </p:spTree>
    <p:extLst>
      <p:ext uri="{BB962C8B-B14F-4D97-AF65-F5344CB8AC3E}">
        <p14:creationId xmlns:p14="http://schemas.microsoft.com/office/powerpoint/2010/main" val="76186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p:tgtEl>
                                          <p:spTgt spid="1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d53ccf40ff_0_305"/>
          <p:cNvSpPr txBox="1">
            <a:spLocks noGrp="1"/>
          </p:cNvSpPr>
          <p:nvPr>
            <p:ph type="ctrTitle" idx="4294967295"/>
          </p:nvPr>
        </p:nvSpPr>
        <p:spPr>
          <a:xfrm>
            <a:off x="1206498" y="860127"/>
            <a:ext cx="21971100" cy="1844700"/>
          </a:xfrm>
          <a:prstGeom prst="rect">
            <a:avLst/>
          </a:prstGeom>
          <a:noFill/>
          <a:ln>
            <a:noFill/>
          </a:ln>
        </p:spPr>
        <p:txBody>
          <a:bodyPr spcFirstLastPara="1" wrap="square" lIns="50800" tIns="50800" rIns="50800" bIns="50800" anchor="b" anchorCtr="0">
            <a:normAutofit/>
          </a:bodyPr>
          <a:lstStyle/>
          <a:p>
            <a:pPr marL="0" marR="0" lvl="0" indent="0" algn="l" rtl="0">
              <a:lnSpc>
                <a:spcPct val="80000"/>
              </a:lnSpc>
              <a:spcBef>
                <a:spcPts val="0"/>
              </a:spcBef>
              <a:spcAft>
                <a:spcPts val="0"/>
              </a:spcAft>
              <a:buClr>
                <a:srgbClr val="000000"/>
              </a:buClr>
              <a:buSzPts val="11600"/>
              <a:buFont typeface="Martel Sans"/>
              <a:buNone/>
            </a:pPr>
            <a:r>
              <a:rPr lang="en-US" sz="11600" b="1" i="0" u="none" strike="noStrike" cap="none" dirty="0">
                <a:solidFill>
                  <a:srgbClr val="000000"/>
                </a:solidFill>
                <a:latin typeface="Martel Sans"/>
                <a:ea typeface="Martel Sans"/>
                <a:cs typeface="Martel Sans"/>
                <a:sym typeface="Martel Sans"/>
              </a:rPr>
              <a:t>Preparing Early</a:t>
            </a:r>
            <a:endParaRPr sz="11600" b="1" i="0" u="none" strike="noStrike" cap="none" dirty="0">
              <a:solidFill>
                <a:srgbClr val="000000"/>
              </a:solidFill>
              <a:latin typeface="Martel Sans"/>
              <a:ea typeface="Martel Sans"/>
              <a:cs typeface="Martel Sans"/>
              <a:sym typeface="Martel Sans"/>
            </a:endParaRPr>
          </a:p>
        </p:txBody>
      </p:sp>
      <p:pic>
        <p:nvPicPr>
          <p:cNvPr id="107" name="Google Shape;107;gd53ccf40ff_0_305" descr="IN-logo-Spruce.png"/>
          <p:cNvPicPr preferRelativeResize="0"/>
          <p:nvPr/>
        </p:nvPicPr>
        <p:blipFill rotWithShape="1">
          <a:blip r:embed="rId3">
            <a:alphaModFix/>
          </a:blip>
          <a:srcRect/>
          <a:stretch/>
        </p:blipFill>
        <p:spPr>
          <a:xfrm>
            <a:off x="20460763" y="11294092"/>
            <a:ext cx="3126942" cy="1561781"/>
          </a:xfrm>
          <a:prstGeom prst="rect">
            <a:avLst/>
          </a:prstGeom>
          <a:noFill/>
          <a:ln>
            <a:noFill/>
          </a:ln>
        </p:spPr>
      </p:pic>
      <p:cxnSp>
        <p:nvCxnSpPr>
          <p:cNvPr id="108" name="Google Shape;108;gd53ccf40ff_0_305"/>
          <p:cNvCxnSpPr/>
          <p:nvPr/>
        </p:nvCxnSpPr>
        <p:spPr>
          <a:xfrm>
            <a:off x="742950" y="2825965"/>
            <a:ext cx="22844700" cy="0"/>
          </a:xfrm>
          <a:prstGeom prst="straightConnector1">
            <a:avLst/>
          </a:prstGeom>
          <a:noFill/>
          <a:ln w="60325" cap="flat" cmpd="sng">
            <a:solidFill>
              <a:srgbClr val="FFC000"/>
            </a:solidFill>
            <a:prstDash val="solid"/>
            <a:miter lim="400000"/>
            <a:headEnd type="none" w="sm" len="sm"/>
            <a:tailEnd type="none" w="sm" len="sm"/>
          </a:ln>
        </p:spPr>
      </p:cxnSp>
      <p:sp>
        <p:nvSpPr>
          <p:cNvPr id="6" name="Google Shape;116;gd53ccf40ff_0_305">
            <a:extLst>
              <a:ext uri="{FF2B5EF4-FFF2-40B4-BE49-F238E27FC236}">
                <a16:creationId xmlns:a16="http://schemas.microsoft.com/office/drawing/2014/main" id="{6C785B07-933B-1A4F-A4E4-F00BD78A09A2}"/>
              </a:ext>
            </a:extLst>
          </p:cNvPr>
          <p:cNvSpPr txBox="1">
            <a:spLocks/>
          </p:cNvSpPr>
          <p:nvPr/>
        </p:nvSpPr>
        <p:spPr>
          <a:xfrm>
            <a:off x="1178880" y="3806826"/>
            <a:ext cx="21972840" cy="984600"/>
          </a:xfrm>
          <a:prstGeom prst="rect">
            <a:avLst/>
          </a:prstGeom>
          <a:noFill/>
          <a:ln>
            <a:noFill/>
          </a:ln>
        </p:spPr>
        <p:txBody>
          <a:bodyPr spcFirstLastPara="1" wrap="square" lIns="50800" tIns="50800" rIns="50800" bIns="50800" anchor="t" anchorCtr="0">
            <a:noAutofit/>
          </a:bodyPr>
          <a:lstStyle>
            <a:defPPr marR="0" lvl="0" algn="l" rtl="0">
              <a:lnSpc>
                <a:spcPct val="100000"/>
              </a:lnSpc>
              <a:spcBef>
                <a:spcPts val="0"/>
              </a:spcBef>
              <a:spcAft>
                <a:spcPts val="0"/>
              </a:spcAft>
            </a:defPPr>
            <a:lvl1pPr marL="457200" marR="0" lvl="0"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1pPr>
            <a:lvl2pPr marL="914400" marR="0" lvl="1"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3503"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9pPr>
          </a:lstStyle>
          <a:p>
            <a:pPr marL="685800" indent="-685800">
              <a:lnSpc>
                <a:spcPct val="100000"/>
              </a:lnSpc>
              <a:spcBef>
                <a:spcPts val="0"/>
              </a:spcBef>
              <a:buSzPts val="3500"/>
            </a:pPr>
            <a:r>
              <a:rPr lang="en-US" sz="6600" dirty="0">
                <a:latin typeface="Martel Sans" pitchFamily="2" charset="77"/>
                <a:cs typeface="Martel Sans" pitchFamily="2" charset="77"/>
              </a:rPr>
              <a:t>Discussions about postsecondary options </a:t>
            </a:r>
          </a:p>
          <a:p>
            <a:pPr marL="685800" indent="-685800">
              <a:lnSpc>
                <a:spcPct val="100000"/>
              </a:lnSpc>
              <a:spcBef>
                <a:spcPts val="0"/>
              </a:spcBef>
              <a:buSzPts val="3500"/>
            </a:pPr>
            <a:r>
              <a:rPr lang="en-US" sz="6600" dirty="0">
                <a:latin typeface="Martel Sans" pitchFamily="2" charset="77"/>
                <a:cs typeface="Martel Sans" pitchFamily="2" charset="77"/>
              </a:rPr>
              <a:t>Person centered planning</a:t>
            </a:r>
          </a:p>
          <a:p>
            <a:pPr marL="685800" indent="-685800">
              <a:lnSpc>
                <a:spcPct val="100000"/>
              </a:lnSpc>
              <a:spcBef>
                <a:spcPts val="0"/>
              </a:spcBef>
              <a:buSzPts val="3500"/>
            </a:pPr>
            <a:r>
              <a:rPr lang="en-US" sz="6600" dirty="0">
                <a:latin typeface="Martel Sans" pitchFamily="2" charset="77"/>
                <a:cs typeface="Martel Sans" pitchFamily="2" charset="77"/>
              </a:rPr>
              <a:t>Development of self advocacy </a:t>
            </a:r>
          </a:p>
          <a:p>
            <a:pPr marL="685800" indent="-685800">
              <a:lnSpc>
                <a:spcPct val="100000"/>
              </a:lnSpc>
              <a:spcBef>
                <a:spcPts val="0"/>
              </a:spcBef>
              <a:buSzPts val="3500"/>
            </a:pPr>
            <a:r>
              <a:rPr lang="en-US" sz="6600" dirty="0">
                <a:latin typeface="Martel Sans" pitchFamily="2" charset="77"/>
                <a:cs typeface="Martel Sans" pitchFamily="2" charset="77"/>
              </a:rPr>
              <a:t>Spending time in inclusive settings</a:t>
            </a:r>
          </a:p>
          <a:p>
            <a:pPr marL="685800" indent="-685800">
              <a:lnSpc>
                <a:spcPct val="100000"/>
              </a:lnSpc>
              <a:spcBef>
                <a:spcPts val="0"/>
              </a:spcBef>
              <a:buSzPts val="3500"/>
            </a:pPr>
            <a:r>
              <a:rPr lang="en-US" sz="6600" dirty="0">
                <a:latin typeface="Martel Sans" pitchFamily="2" charset="77"/>
                <a:cs typeface="Martel Sans" pitchFamily="2" charset="77"/>
              </a:rPr>
              <a:t>Visits to college campuses </a:t>
            </a:r>
          </a:p>
          <a:p>
            <a:pPr marL="685800" indent="-685800">
              <a:lnSpc>
                <a:spcPct val="100000"/>
              </a:lnSpc>
              <a:spcBef>
                <a:spcPts val="0"/>
              </a:spcBef>
              <a:buSzPts val="3500"/>
            </a:pPr>
            <a:endParaRPr lang="en-US" sz="6600" dirty="0">
              <a:latin typeface="Martel Sans" pitchFamily="2" charset="77"/>
              <a:cs typeface="Martel Sans" pitchFamily="2" charset="77"/>
            </a:endParaRPr>
          </a:p>
          <a:p>
            <a:pPr marL="0" indent="0">
              <a:lnSpc>
                <a:spcPct val="100000"/>
              </a:lnSpc>
              <a:spcBef>
                <a:spcPts val="0"/>
              </a:spcBef>
              <a:buSzPts val="3500"/>
              <a:buNone/>
            </a:pPr>
            <a:r>
              <a:rPr lang="en-US" sz="5500" dirty="0">
                <a:latin typeface="Martel Sans" pitchFamily="2" charset="77"/>
                <a:cs typeface="Martel Sans" pitchFamily="2" charset="77"/>
              </a:rPr>
              <a:t>For professional development credit, complete the Google Form, linked in the video description</a:t>
            </a:r>
            <a:endParaRPr lang="en-US" sz="5500" dirty="0"/>
          </a:p>
          <a:p>
            <a:pPr marL="685800" indent="-685800">
              <a:lnSpc>
                <a:spcPct val="177142"/>
              </a:lnSpc>
              <a:spcBef>
                <a:spcPts val="0"/>
              </a:spcBef>
              <a:buSzPts val="3500"/>
            </a:pPr>
            <a:endParaRPr lang="en-US" sz="5200" dirty="0">
              <a:solidFill>
                <a:srgbClr val="212121"/>
              </a:solidFill>
              <a:latin typeface="Martel Sans Light"/>
              <a:ea typeface="Martel Sans Light"/>
              <a:cs typeface="Martel Sans Light"/>
              <a:sym typeface="Martel Sans Light"/>
            </a:endParaRPr>
          </a:p>
        </p:txBody>
      </p:sp>
    </p:spTree>
    <p:extLst>
      <p:ext uri="{BB962C8B-B14F-4D97-AF65-F5344CB8AC3E}">
        <p14:creationId xmlns:p14="http://schemas.microsoft.com/office/powerpoint/2010/main" val="224444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p:tgtEl>
                                          <p:spTgt spid="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ge3c6e7bdf1_0_22" descr="IN-logo-Color-on-Spruce-01.jpg"/>
          <p:cNvPicPr preferRelativeResize="0"/>
          <p:nvPr/>
        </p:nvPicPr>
        <p:blipFill rotWithShape="1">
          <a:blip r:embed="rId3">
            <a:alphaModFix/>
          </a:blip>
          <a:srcRect b="69845"/>
          <a:stretch/>
        </p:blipFill>
        <p:spPr>
          <a:xfrm>
            <a:off x="0" y="-26829"/>
            <a:ext cx="24383999" cy="13769666"/>
          </a:xfrm>
          <a:prstGeom prst="rect">
            <a:avLst/>
          </a:prstGeom>
          <a:noFill/>
          <a:ln>
            <a:noFill/>
          </a:ln>
        </p:spPr>
      </p:pic>
      <p:sp>
        <p:nvSpPr>
          <p:cNvPr id="130" name="Google Shape;130;ge3c6e7bdf1_0_22"/>
          <p:cNvSpPr txBox="1"/>
          <p:nvPr/>
        </p:nvSpPr>
        <p:spPr>
          <a:xfrm>
            <a:off x="659125" y="5013300"/>
            <a:ext cx="24827099" cy="1844700"/>
          </a:xfrm>
          <a:prstGeom prst="rect">
            <a:avLst/>
          </a:prstGeom>
          <a:noFill/>
          <a:ln>
            <a:noFill/>
          </a:ln>
        </p:spPr>
        <p:txBody>
          <a:bodyPr spcFirstLastPara="1" wrap="square" lIns="50800" tIns="50800" rIns="50800" bIns="50800" anchor="t" anchorCtr="0">
            <a:noAutofit/>
          </a:bodyPr>
          <a:lstStyle/>
          <a:p>
            <a:pPr marL="0" marR="0" lvl="0" indent="0" algn="ctr" rtl="0">
              <a:lnSpc>
                <a:spcPct val="80000"/>
              </a:lnSpc>
              <a:spcBef>
                <a:spcPts val="0"/>
              </a:spcBef>
              <a:spcAft>
                <a:spcPts val="0"/>
              </a:spcAft>
              <a:buClr>
                <a:schemeClr val="lt1"/>
              </a:buClr>
              <a:buSzPts val="10000"/>
              <a:buFont typeface="Martel Sans"/>
              <a:buNone/>
            </a:pPr>
            <a:r>
              <a:rPr lang="en-US" sz="9700" b="1">
                <a:solidFill>
                  <a:schemeClr val="lt1"/>
                </a:solidFill>
                <a:latin typeface="Martel Sans"/>
                <a:ea typeface="Martel Sans"/>
                <a:cs typeface="Martel Sans"/>
                <a:sym typeface="Martel Sans"/>
              </a:rPr>
              <a:t>Changing the Conversation</a:t>
            </a:r>
            <a:endParaRPr sz="1100" b="0" i="0" u="none" strike="noStrike" cap="none">
              <a:solidFill>
                <a:srgbClr val="000000"/>
              </a:solidFill>
              <a:latin typeface="Arial"/>
              <a:ea typeface="Arial"/>
              <a:cs typeface="Arial"/>
              <a:sym typeface="Arial"/>
            </a:endParaRPr>
          </a:p>
        </p:txBody>
      </p:sp>
      <p:pic>
        <p:nvPicPr>
          <p:cNvPr id="131" name="Google Shape;131;ge3c6e7bdf1_0_22"/>
          <p:cNvPicPr preferRelativeResize="0"/>
          <p:nvPr/>
        </p:nvPicPr>
        <p:blipFill rotWithShape="1">
          <a:blip r:embed="rId4">
            <a:alphaModFix/>
          </a:blip>
          <a:srcRect/>
          <a:stretch/>
        </p:blipFill>
        <p:spPr>
          <a:xfrm>
            <a:off x="20169522" y="11277600"/>
            <a:ext cx="3253089" cy="1619250"/>
          </a:xfrm>
          <a:prstGeom prst="rect">
            <a:avLst/>
          </a:prstGeom>
          <a:noFill/>
          <a:ln>
            <a:noFill/>
          </a:ln>
        </p:spPr>
      </p:pic>
      <p:cxnSp>
        <p:nvCxnSpPr>
          <p:cNvPr id="132" name="Google Shape;132;ge3c6e7bdf1_0_22"/>
          <p:cNvCxnSpPr/>
          <p:nvPr/>
        </p:nvCxnSpPr>
        <p:spPr>
          <a:xfrm>
            <a:off x="7361436" y="6858000"/>
            <a:ext cx="11422500" cy="0"/>
          </a:xfrm>
          <a:prstGeom prst="straightConnector1">
            <a:avLst/>
          </a:prstGeom>
          <a:noFill/>
          <a:ln w="60325" cap="flat" cmpd="sng">
            <a:solidFill>
              <a:srgbClr val="FFC000"/>
            </a:solidFill>
            <a:prstDash val="solid"/>
            <a:miter lim="400000"/>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d53ccf40ff_0_305"/>
          <p:cNvSpPr txBox="1">
            <a:spLocks noGrp="1"/>
          </p:cNvSpPr>
          <p:nvPr>
            <p:ph type="ctrTitle" idx="4294967295"/>
          </p:nvPr>
        </p:nvSpPr>
        <p:spPr>
          <a:xfrm>
            <a:off x="1206498" y="860127"/>
            <a:ext cx="21971100" cy="1844700"/>
          </a:xfrm>
          <a:prstGeom prst="rect">
            <a:avLst/>
          </a:prstGeom>
          <a:noFill/>
          <a:ln>
            <a:noFill/>
          </a:ln>
        </p:spPr>
        <p:txBody>
          <a:bodyPr spcFirstLastPara="1" wrap="square" lIns="50800" tIns="50800" rIns="50800" bIns="50800" anchor="b" anchorCtr="0">
            <a:normAutofit/>
          </a:bodyPr>
          <a:lstStyle/>
          <a:p>
            <a:pPr marL="0" marR="0" lvl="0" indent="0" algn="l" rtl="0">
              <a:lnSpc>
                <a:spcPct val="80000"/>
              </a:lnSpc>
              <a:spcBef>
                <a:spcPts val="0"/>
              </a:spcBef>
              <a:spcAft>
                <a:spcPts val="0"/>
              </a:spcAft>
              <a:buClr>
                <a:srgbClr val="000000"/>
              </a:buClr>
              <a:buSzPts val="11600"/>
              <a:buFont typeface="Martel Sans"/>
              <a:buNone/>
            </a:pPr>
            <a:r>
              <a:rPr lang="en-US" sz="11600" b="1" i="0" u="none" strike="noStrike" cap="none" dirty="0">
                <a:solidFill>
                  <a:srgbClr val="000000"/>
                </a:solidFill>
                <a:latin typeface="Martel Sans"/>
                <a:ea typeface="Martel Sans"/>
                <a:cs typeface="Martel Sans"/>
                <a:sym typeface="Martel Sans"/>
              </a:rPr>
              <a:t>Your Impact</a:t>
            </a:r>
            <a:endParaRPr sz="11600" b="1" i="0" u="none" strike="noStrike" cap="none" dirty="0">
              <a:solidFill>
                <a:srgbClr val="000000"/>
              </a:solidFill>
              <a:latin typeface="Martel Sans"/>
              <a:ea typeface="Martel Sans"/>
              <a:cs typeface="Martel Sans"/>
              <a:sym typeface="Martel Sans"/>
            </a:endParaRPr>
          </a:p>
        </p:txBody>
      </p:sp>
      <p:pic>
        <p:nvPicPr>
          <p:cNvPr id="107" name="Google Shape;107;gd53ccf40ff_0_305" descr="IN-logo-Spruce.png"/>
          <p:cNvPicPr preferRelativeResize="0"/>
          <p:nvPr/>
        </p:nvPicPr>
        <p:blipFill rotWithShape="1">
          <a:blip r:embed="rId3">
            <a:alphaModFix/>
          </a:blip>
          <a:srcRect/>
          <a:stretch/>
        </p:blipFill>
        <p:spPr>
          <a:xfrm>
            <a:off x="20460763" y="11294092"/>
            <a:ext cx="3126942" cy="1561781"/>
          </a:xfrm>
          <a:prstGeom prst="rect">
            <a:avLst/>
          </a:prstGeom>
          <a:noFill/>
          <a:ln>
            <a:noFill/>
          </a:ln>
        </p:spPr>
      </p:pic>
      <p:cxnSp>
        <p:nvCxnSpPr>
          <p:cNvPr id="108" name="Google Shape;108;gd53ccf40ff_0_305"/>
          <p:cNvCxnSpPr/>
          <p:nvPr/>
        </p:nvCxnSpPr>
        <p:spPr>
          <a:xfrm>
            <a:off x="742950" y="2825965"/>
            <a:ext cx="22844700" cy="0"/>
          </a:xfrm>
          <a:prstGeom prst="straightConnector1">
            <a:avLst/>
          </a:prstGeom>
          <a:noFill/>
          <a:ln w="60325" cap="flat" cmpd="sng">
            <a:solidFill>
              <a:srgbClr val="FFC000"/>
            </a:solidFill>
            <a:prstDash val="solid"/>
            <a:miter lim="400000"/>
            <a:headEnd type="none" w="sm" len="sm"/>
            <a:tailEnd type="none" w="sm" len="sm"/>
          </a:ln>
        </p:spPr>
      </p:cxnSp>
      <p:sp>
        <p:nvSpPr>
          <p:cNvPr id="6" name="Google Shape;116;gd53ccf40ff_0_305">
            <a:extLst>
              <a:ext uri="{FF2B5EF4-FFF2-40B4-BE49-F238E27FC236}">
                <a16:creationId xmlns:a16="http://schemas.microsoft.com/office/drawing/2014/main" id="{6C785B07-933B-1A4F-A4E4-F00BD78A09A2}"/>
              </a:ext>
            </a:extLst>
          </p:cNvPr>
          <p:cNvSpPr txBox="1">
            <a:spLocks/>
          </p:cNvSpPr>
          <p:nvPr/>
        </p:nvSpPr>
        <p:spPr>
          <a:xfrm>
            <a:off x="1178880" y="3806826"/>
            <a:ext cx="21972840" cy="984600"/>
          </a:xfrm>
          <a:prstGeom prst="rect">
            <a:avLst/>
          </a:prstGeom>
          <a:noFill/>
          <a:ln>
            <a:noFill/>
          </a:ln>
        </p:spPr>
        <p:txBody>
          <a:bodyPr spcFirstLastPara="1" wrap="square" lIns="50800" tIns="50800" rIns="50800" bIns="50800" anchor="t" anchorCtr="0">
            <a:noAutofit/>
          </a:bodyPr>
          <a:lstStyle>
            <a:defPPr marR="0" lvl="0" algn="l" rtl="0">
              <a:lnSpc>
                <a:spcPct val="100000"/>
              </a:lnSpc>
              <a:spcBef>
                <a:spcPts val="0"/>
              </a:spcBef>
              <a:spcAft>
                <a:spcPts val="0"/>
              </a:spcAft>
            </a:defPPr>
            <a:lvl1pPr marL="457200" marR="0" lvl="0"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1pPr>
            <a:lvl2pPr marL="914400" marR="0" lvl="1"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3503"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9pPr>
          </a:lstStyle>
          <a:p>
            <a:pPr marL="0" indent="0">
              <a:lnSpc>
                <a:spcPct val="100000"/>
              </a:lnSpc>
              <a:spcBef>
                <a:spcPts val="0"/>
              </a:spcBef>
              <a:buSzPts val="3500"/>
              <a:buNone/>
            </a:pPr>
            <a:r>
              <a:rPr lang="en-US" sz="6600" dirty="0">
                <a:latin typeface="Martel Sans" pitchFamily="2" charset="77"/>
                <a:cs typeface="Martel Sans" pitchFamily="2" charset="77"/>
              </a:rPr>
              <a:t>“Teachers’ expectations have a greater impact on a student becoming employed or going to college than will a student’s skills or disabilities” –Think College</a:t>
            </a:r>
          </a:p>
        </p:txBody>
      </p:sp>
    </p:spTree>
    <p:extLst>
      <p:ext uri="{BB962C8B-B14F-4D97-AF65-F5344CB8AC3E}">
        <p14:creationId xmlns:p14="http://schemas.microsoft.com/office/powerpoint/2010/main" val="353140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p:tgtEl>
                                          <p:spTgt spid="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9" name="Google Shape;299;ge3c6e7bdf1_0_126">
            <a:extLst>
              <a:ext uri="{FF2B5EF4-FFF2-40B4-BE49-F238E27FC236}">
                <a16:creationId xmlns:a16="http://schemas.microsoft.com/office/drawing/2014/main" id="{929CDFE6-67CB-3544-990C-74EEA9F94E4C}"/>
              </a:ext>
            </a:extLst>
          </p:cNvPr>
          <p:cNvSpPr/>
          <p:nvPr/>
        </p:nvSpPr>
        <p:spPr>
          <a:xfrm>
            <a:off x="4891664" y="3971965"/>
            <a:ext cx="14547272" cy="2346527"/>
          </a:xfrm>
          <a:prstGeom prst="roundRect">
            <a:avLst>
              <a:gd name="adj" fmla="val 10807"/>
            </a:avLst>
          </a:prstGeom>
          <a:solidFill>
            <a:srgbClr val="9FD9D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ge4b1265daa_0_22"/>
          <p:cNvSpPr txBox="1">
            <a:spLocks noGrp="1"/>
          </p:cNvSpPr>
          <p:nvPr>
            <p:ph type="ctrTitle" idx="4294967295"/>
          </p:nvPr>
        </p:nvSpPr>
        <p:spPr>
          <a:xfrm>
            <a:off x="1206498" y="860127"/>
            <a:ext cx="21971100" cy="1844700"/>
          </a:xfrm>
          <a:prstGeom prst="rect">
            <a:avLst/>
          </a:prstGeom>
          <a:noFill/>
          <a:ln>
            <a:noFill/>
          </a:ln>
        </p:spPr>
        <p:txBody>
          <a:bodyPr spcFirstLastPara="1" wrap="square" lIns="50800" tIns="50800" rIns="50800" bIns="50800" anchor="b" anchorCtr="0">
            <a:normAutofit/>
          </a:bodyPr>
          <a:lstStyle/>
          <a:p>
            <a:pPr marL="0" marR="0" lvl="0" indent="0" algn="l" rtl="0">
              <a:lnSpc>
                <a:spcPct val="80000"/>
              </a:lnSpc>
              <a:spcBef>
                <a:spcPts val="0"/>
              </a:spcBef>
              <a:spcAft>
                <a:spcPts val="0"/>
              </a:spcAft>
              <a:buClr>
                <a:srgbClr val="000000"/>
              </a:buClr>
              <a:buSzPts val="11600"/>
              <a:buFont typeface="Martel Sans"/>
              <a:buNone/>
            </a:pPr>
            <a:r>
              <a:rPr lang="en-US" sz="11600">
                <a:latin typeface="Martel Sans"/>
                <a:ea typeface="Martel Sans"/>
                <a:cs typeface="Martel Sans"/>
                <a:sym typeface="Martel Sans"/>
              </a:rPr>
              <a:t>To begin the conversation,</a:t>
            </a:r>
            <a:endParaRPr sz="11600" b="1" i="0" u="none" strike="noStrike" cap="none">
              <a:solidFill>
                <a:srgbClr val="000000"/>
              </a:solidFill>
              <a:latin typeface="Martel Sans"/>
              <a:ea typeface="Martel Sans"/>
              <a:cs typeface="Martel Sans"/>
              <a:sym typeface="Martel Sans"/>
            </a:endParaRPr>
          </a:p>
        </p:txBody>
      </p:sp>
      <p:pic>
        <p:nvPicPr>
          <p:cNvPr id="138" name="Google Shape;138;ge4b1265daa_0_22" descr="IN-logo-Spruce.png"/>
          <p:cNvPicPr preferRelativeResize="0"/>
          <p:nvPr/>
        </p:nvPicPr>
        <p:blipFill rotWithShape="1">
          <a:blip r:embed="rId3">
            <a:alphaModFix/>
          </a:blip>
          <a:srcRect/>
          <a:stretch/>
        </p:blipFill>
        <p:spPr>
          <a:xfrm>
            <a:off x="20460763" y="11294092"/>
            <a:ext cx="3126942" cy="1561781"/>
          </a:xfrm>
          <a:prstGeom prst="rect">
            <a:avLst/>
          </a:prstGeom>
          <a:noFill/>
          <a:ln>
            <a:noFill/>
          </a:ln>
        </p:spPr>
      </p:pic>
      <p:cxnSp>
        <p:nvCxnSpPr>
          <p:cNvPr id="139" name="Google Shape;139;ge4b1265daa_0_22"/>
          <p:cNvCxnSpPr/>
          <p:nvPr/>
        </p:nvCxnSpPr>
        <p:spPr>
          <a:xfrm>
            <a:off x="742950" y="2825965"/>
            <a:ext cx="22844700" cy="0"/>
          </a:xfrm>
          <a:prstGeom prst="straightConnector1">
            <a:avLst/>
          </a:prstGeom>
          <a:noFill/>
          <a:ln w="60325" cap="flat" cmpd="sng">
            <a:solidFill>
              <a:srgbClr val="FFC000"/>
            </a:solidFill>
            <a:prstDash val="solid"/>
            <a:miter lim="400000"/>
            <a:headEnd type="none" w="sm" len="sm"/>
            <a:tailEnd type="none" w="sm" len="sm"/>
          </a:ln>
        </p:spPr>
      </p:cxnSp>
      <p:sp>
        <p:nvSpPr>
          <p:cNvPr id="8" name="Google Shape;300;ge3c6e7bdf1_0_126">
            <a:extLst>
              <a:ext uri="{FF2B5EF4-FFF2-40B4-BE49-F238E27FC236}">
                <a16:creationId xmlns:a16="http://schemas.microsoft.com/office/drawing/2014/main" id="{E87AACD1-6A31-B94C-989B-AA32F4676944}"/>
              </a:ext>
            </a:extLst>
          </p:cNvPr>
          <p:cNvSpPr txBox="1"/>
          <p:nvPr/>
        </p:nvSpPr>
        <p:spPr>
          <a:xfrm>
            <a:off x="6161493" y="3971958"/>
            <a:ext cx="12007614" cy="2346534"/>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500"/>
              <a:buFont typeface="Martel Sans Light"/>
              <a:buNone/>
            </a:pPr>
            <a:r>
              <a:rPr lang="en-US" sz="5400" b="1" i="0" u="none" strike="noStrike" cap="none" dirty="0">
                <a:solidFill>
                  <a:srgbClr val="003F4D"/>
                </a:solidFill>
                <a:latin typeface="Martel Sans Light"/>
                <a:ea typeface="Martel Sans Light"/>
                <a:cs typeface="Martel Sans Light"/>
                <a:sym typeface="Martel Sans Light"/>
              </a:rPr>
              <a:t>Routinely ask about post secondary goals and thoughts on college</a:t>
            </a:r>
            <a:endParaRPr sz="5400" b="1" i="0" u="none" strike="noStrike" cap="none" dirty="0">
              <a:solidFill>
                <a:srgbClr val="003F4D"/>
              </a:solidFill>
              <a:latin typeface="Arial"/>
              <a:ea typeface="Arial"/>
              <a:cs typeface="Arial"/>
              <a:sym typeface="Arial"/>
            </a:endParaRPr>
          </a:p>
        </p:txBody>
      </p:sp>
      <p:sp>
        <p:nvSpPr>
          <p:cNvPr id="7" name="Google Shape;299;ge3c6e7bdf1_0_126">
            <a:extLst>
              <a:ext uri="{FF2B5EF4-FFF2-40B4-BE49-F238E27FC236}">
                <a16:creationId xmlns:a16="http://schemas.microsoft.com/office/drawing/2014/main" id="{17D8185A-BCDA-044F-89A7-39D3DE430E28}"/>
              </a:ext>
            </a:extLst>
          </p:cNvPr>
          <p:cNvSpPr/>
          <p:nvPr/>
        </p:nvSpPr>
        <p:spPr>
          <a:xfrm>
            <a:off x="4891664" y="6941954"/>
            <a:ext cx="14547272" cy="2346527"/>
          </a:xfrm>
          <a:prstGeom prst="roundRect">
            <a:avLst>
              <a:gd name="adj" fmla="val 10807"/>
            </a:avLst>
          </a:prstGeom>
          <a:solidFill>
            <a:srgbClr val="9FD9D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300;ge3c6e7bdf1_0_126">
            <a:extLst>
              <a:ext uri="{FF2B5EF4-FFF2-40B4-BE49-F238E27FC236}">
                <a16:creationId xmlns:a16="http://schemas.microsoft.com/office/drawing/2014/main" id="{A3AA4A75-65FD-7548-892A-71F16F545256}"/>
              </a:ext>
            </a:extLst>
          </p:cNvPr>
          <p:cNvSpPr txBox="1"/>
          <p:nvPr/>
        </p:nvSpPr>
        <p:spPr>
          <a:xfrm>
            <a:off x="6161493" y="6941947"/>
            <a:ext cx="12007614" cy="2346534"/>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500"/>
              <a:buFont typeface="Martel Sans Light"/>
              <a:buNone/>
            </a:pPr>
            <a:r>
              <a:rPr lang="en-US" sz="5400" b="1" i="0" u="none" strike="noStrike" cap="none" dirty="0">
                <a:solidFill>
                  <a:srgbClr val="003F4D"/>
                </a:solidFill>
                <a:latin typeface="Martel Sans Light"/>
                <a:ea typeface="Martel Sans Light"/>
                <a:cs typeface="Martel Sans Light"/>
                <a:sym typeface="Martel Sans Light"/>
              </a:rPr>
              <a:t>Invite college grads to speak and share their stories </a:t>
            </a:r>
            <a:endParaRPr sz="5400" b="1" i="0" u="none" strike="noStrike" cap="none" dirty="0">
              <a:solidFill>
                <a:srgbClr val="003F4D"/>
              </a:solidFill>
              <a:latin typeface="Arial"/>
              <a:ea typeface="Arial"/>
              <a:cs typeface="Arial"/>
              <a:sym typeface="Arial"/>
            </a:endParaRPr>
          </a:p>
        </p:txBody>
      </p:sp>
      <p:sp>
        <p:nvSpPr>
          <p:cNvPr id="11" name="Google Shape;299;ge3c6e7bdf1_0_126">
            <a:extLst>
              <a:ext uri="{FF2B5EF4-FFF2-40B4-BE49-F238E27FC236}">
                <a16:creationId xmlns:a16="http://schemas.microsoft.com/office/drawing/2014/main" id="{F9D8AA9E-7BB2-3F43-897E-FD6A646C67B4}"/>
              </a:ext>
            </a:extLst>
          </p:cNvPr>
          <p:cNvSpPr/>
          <p:nvPr/>
        </p:nvSpPr>
        <p:spPr>
          <a:xfrm>
            <a:off x="4891664" y="10120828"/>
            <a:ext cx="14547272" cy="2346527"/>
          </a:xfrm>
          <a:prstGeom prst="roundRect">
            <a:avLst>
              <a:gd name="adj" fmla="val 10807"/>
            </a:avLst>
          </a:prstGeom>
          <a:solidFill>
            <a:srgbClr val="9FD9D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300;ge3c6e7bdf1_0_126">
            <a:extLst>
              <a:ext uri="{FF2B5EF4-FFF2-40B4-BE49-F238E27FC236}">
                <a16:creationId xmlns:a16="http://schemas.microsoft.com/office/drawing/2014/main" id="{2DB241F2-D237-0342-9FAC-76EDDAF4EBD0}"/>
              </a:ext>
            </a:extLst>
          </p:cNvPr>
          <p:cNvSpPr txBox="1"/>
          <p:nvPr/>
        </p:nvSpPr>
        <p:spPr>
          <a:xfrm>
            <a:off x="6161493" y="10120821"/>
            <a:ext cx="12007614" cy="2346534"/>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500"/>
              <a:buFont typeface="Martel Sans Light"/>
              <a:buNone/>
            </a:pPr>
            <a:r>
              <a:rPr lang="en-US" sz="5400" b="1" dirty="0">
                <a:solidFill>
                  <a:srgbClr val="003F4D"/>
                </a:solidFill>
                <a:latin typeface="Martel Sans Light"/>
                <a:cs typeface="Martel Sans Light"/>
                <a:sym typeface="Martel Sans Light"/>
              </a:rPr>
              <a:t>Take field trips to inclusive colleges</a:t>
            </a:r>
            <a:endParaRPr sz="5400" b="1" i="0" u="none" strike="noStrike" cap="none" dirty="0">
              <a:solidFill>
                <a:srgbClr val="003F4D"/>
              </a:solidFill>
              <a:latin typeface="Arial"/>
              <a:ea typeface="Arial"/>
              <a:cs typeface="Arial"/>
              <a:sym typeface="Arial"/>
            </a:endParaRPr>
          </a:p>
        </p:txBody>
      </p:sp>
    </p:spTree>
    <p:extLst>
      <p:ext uri="{BB962C8B-B14F-4D97-AF65-F5344CB8AC3E}">
        <p14:creationId xmlns:p14="http://schemas.microsoft.com/office/powerpoint/2010/main" val="1205403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e4b1265daa_0_22"/>
          <p:cNvSpPr txBox="1">
            <a:spLocks noGrp="1"/>
          </p:cNvSpPr>
          <p:nvPr>
            <p:ph type="ctrTitle" idx="4294967295"/>
          </p:nvPr>
        </p:nvSpPr>
        <p:spPr>
          <a:xfrm>
            <a:off x="1206498" y="860127"/>
            <a:ext cx="21971100" cy="1844700"/>
          </a:xfrm>
          <a:prstGeom prst="rect">
            <a:avLst/>
          </a:prstGeom>
          <a:noFill/>
          <a:ln>
            <a:noFill/>
          </a:ln>
        </p:spPr>
        <p:txBody>
          <a:bodyPr spcFirstLastPara="1" wrap="square" lIns="50800" tIns="50800" rIns="50800" bIns="50800" anchor="b" anchorCtr="0">
            <a:normAutofit/>
          </a:bodyPr>
          <a:lstStyle/>
          <a:p>
            <a:pPr marL="0" marR="0" lvl="0" indent="0" algn="l" rtl="0">
              <a:lnSpc>
                <a:spcPct val="80000"/>
              </a:lnSpc>
              <a:spcBef>
                <a:spcPts val="0"/>
              </a:spcBef>
              <a:spcAft>
                <a:spcPts val="0"/>
              </a:spcAft>
              <a:buClr>
                <a:srgbClr val="000000"/>
              </a:buClr>
              <a:buSzPts val="11600"/>
              <a:buFont typeface="Martel Sans"/>
              <a:buNone/>
            </a:pPr>
            <a:r>
              <a:rPr lang="en-US" sz="11600" dirty="0">
                <a:latin typeface="Martel Sans"/>
                <a:ea typeface="Martel Sans"/>
                <a:cs typeface="Martel Sans"/>
                <a:sym typeface="Martel Sans"/>
              </a:rPr>
              <a:t>Is it realistic? </a:t>
            </a:r>
            <a:endParaRPr sz="11600" b="1" i="0" u="none" strike="noStrike" cap="none" dirty="0">
              <a:solidFill>
                <a:srgbClr val="000000"/>
              </a:solidFill>
              <a:latin typeface="Martel Sans"/>
              <a:ea typeface="Martel Sans"/>
              <a:cs typeface="Martel Sans"/>
              <a:sym typeface="Martel Sans"/>
            </a:endParaRPr>
          </a:p>
        </p:txBody>
      </p:sp>
      <p:pic>
        <p:nvPicPr>
          <p:cNvPr id="138" name="Google Shape;138;ge4b1265daa_0_22" descr="IN-logo-Spruce.png"/>
          <p:cNvPicPr preferRelativeResize="0"/>
          <p:nvPr/>
        </p:nvPicPr>
        <p:blipFill rotWithShape="1">
          <a:blip r:embed="rId3">
            <a:alphaModFix/>
          </a:blip>
          <a:srcRect/>
          <a:stretch/>
        </p:blipFill>
        <p:spPr>
          <a:xfrm>
            <a:off x="20460763" y="11294092"/>
            <a:ext cx="3126942" cy="1561781"/>
          </a:xfrm>
          <a:prstGeom prst="rect">
            <a:avLst/>
          </a:prstGeom>
          <a:noFill/>
          <a:ln>
            <a:noFill/>
          </a:ln>
        </p:spPr>
      </p:pic>
      <p:cxnSp>
        <p:nvCxnSpPr>
          <p:cNvPr id="139" name="Google Shape;139;ge4b1265daa_0_22"/>
          <p:cNvCxnSpPr/>
          <p:nvPr/>
        </p:nvCxnSpPr>
        <p:spPr>
          <a:xfrm>
            <a:off x="742950" y="2825965"/>
            <a:ext cx="22844700" cy="0"/>
          </a:xfrm>
          <a:prstGeom prst="straightConnector1">
            <a:avLst/>
          </a:prstGeom>
          <a:noFill/>
          <a:ln w="60325" cap="flat" cmpd="sng">
            <a:solidFill>
              <a:srgbClr val="FFC000"/>
            </a:solidFill>
            <a:prstDash val="solid"/>
            <a:miter lim="400000"/>
            <a:headEnd type="none" w="sm" len="sm"/>
            <a:tailEnd type="none" w="sm" len="sm"/>
          </a:ln>
        </p:spPr>
      </p:cxnSp>
      <p:sp>
        <p:nvSpPr>
          <p:cNvPr id="13" name="Google Shape;116;gd53ccf40ff_0_305">
            <a:extLst>
              <a:ext uri="{FF2B5EF4-FFF2-40B4-BE49-F238E27FC236}">
                <a16:creationId xmlns:a16="http://schemas.microsoft.com/office/drawing/2014/main" id="{489428DE-82FD-3D4E-B7CD-A7FFB5CD25C6}"/>
              </a:ext>
            </a:extLst>
          </p:cNvPr>
          <p:cNvSpPr txBox="1">
            <a:spLocks/>
          </p:cNvSpPr>
          <p:nvPr/>
        </p:nvSpPr>
        <p:spPr>
          <a:xfrm>
            <a:off x="1178880" y="3806826"/>
            <a:ext cx="21972840" cy="984600"/>
          </a:xfrm>
          <a:prstGeom prst="rect">
            <a:avLst/>
          </a:prstGeom>
          <a:noFill/>
          <a:ln>
            <a:noFill/>
          </a:ln>
        </p:spPr>
        <p:txBody>
          <a:bodyPr spcFirstLastPara="1" wrap="square" lIns="50800" tIns="50800" rIns="50800" bIns="50800" anchor="t" anchorCtr="0">
            <a:noAutofit/>
          </a:bodyPr>
          <a:lstStyle>
            <a:defPPr marR="0" lvl="0" algn="l" rtl="0">
              <a:lnSpc>
                <a:spcPct val="100000"/>
              </a:lnSpc>
              <a:spcBef>
                <a:spcPts val="0"/>
              </a:spcBef>
              <a:spcAft>
                <a:spcPts val="0"/>
              </a:spcAft>
            </a:defPPr>
            <a:lvl1pPr marL="457200" marR="0" lvl="0"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1pPr>
            <a:lvl2pPr marL="914400" marR="0" lvl="1"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3503"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9pPr>
          </a:lstStyle>
          <a:p>
            <a:pPr marL="685800" indent="-685800">
              <a:lnSpc>
                <a:spcPct val="100000"/>
              </a:lnSpc>
              <a:spcBef>
                <a:spcPts val="0"/>
              </a:spcBef>
              <a:buSzPts val="3500"/>
            </a:pPr>
            <a:r>
              <a:rPr lang="en-US" sz="6600" dirty="0">
                <a:latin typeface="Martel Sans" pitchFamily="2" charset="77"/>
                <a:cs typeface="Martel Sans" pitchFamily="2" charset="77"/>
              </a:rPr>
              <a:t>Presenting college as an option to all students </a:t>
            </a:r>
          </a:p>
          <a:p>
            <a:pPr marL="685800" indent="-685800">
              <a:lnSpc>
                <a:spcPct val="100000"/>
              </a:lnSpc>
              <a:spcBef>
                <a:spcPts val="0"/>
              </a:spcBef>
              <a:buSzPts val="3500"/>
            </a:pPr>
            <a:endParaRPr lang="en-US" sz="6600" dirty="0">
              <a:latin typeface="Martel Sans" pitchFamily="2" charset="77"/>
              <a:cs typeface="Martel Sans" pitchFamily="2" charset="77"/>
            </a:endParaRPr>
          </a:p>
          <a:p>
            <a:pPr marL="685800" indent="-685800">
              <a:lnSpc>
                <a:spcPct val="100000"/>
              </a:lnSpc>
              <a:spcBef>
                <a:spcPts val="0"/>
              </a:spcBef>
              <a:buSzPts val="3500"/>
            </a:pPr>
            <a:r>
              <a:rPr lang="en-US" sz="6600" dirty="0">
                <a:latin typeface="Martel Sans" pitchFamily="2" charset="77"/>
                <a:cs typeface="Martel Sans" pitchFamily="2" charset="77"/>
              </a:rPr>
              <a:t>Informed choice </a:t>
            </a:r>
            <a:endParaRPr lang="en-US" sz="5200" dirty="0"/>
          </a:p>
          <a:p>
            <a:pPr marL="685800" indent="-685800">
              <a:lnSpc>
                <a:spcPct val="177142"/>
              </a:lnSpc>
              <a:spcBef>
                <a:spcPts val="0"/>
              </a:spcBef>
              <a:buSzPts val="3500"/>
            </a:pPr>
            <a:endParaRPr lang="en-US" sz="5200" dirty="0">
              <a:solidFill>
                <a:srgbClr val="212121"/>
              </a:solidFill>
              <a:latin typeface="Martel Sans Light"/>
              <a:ea typeface="Martel Sans Light"/>
              <a:cs typeface="Martel Sans Light"/>
              <a:sym typeface="Martel Sans Light"/>
            </a:endParaRPr>
          </a:p>
        </p:txBody>
      </p:sp>
      <p:pic>
        <p:nvPicPr>
          <p:cNvPr id="3" name="Picture 2">
            <a:extLst>
              <a:ext uri="{FF2B5EF4-FFF2-40B4-BE49-F238E27FC236}">
                <a16:creationId xmlns:a16="http://schemas.microsoft.com/office/drawing/2014/main" id="{D988FD31-D81F-734D-9CFD-C67593381035}"/>
              </a:ext>
            </a:extLst>
          </p:cNvPr>
          <p:cNvPicPr>
            <a:picLocks noChangeAspect="1"/>
          </p:cNvPicPr>
          <p:nvPr/>
        </p:nvPicPr>
        <p:blipFill>
          <a:blip r:embed="rId4"/>
          <a:stretch>
            <a:fillRect/>
          </a:stretch>
        </p:blipFill>
        <p:spPr>
          <a:xfrm>
            <a:off x="10134600" y="5185073"/>
            <a:ext cx="9296400" cy="7670800"/>
          </a:xfrm>
          <a:prstGeom prst="rect">
            <a:avLst/>
          </a:prstGeom>
        </p:spPr>
      </p:pic>
    </p:spTree>
    <p:extLst>
      <p:ext uri="{BB962C8B-B14F-4D97-AF65-F5344CB8AC3E}">
        <p14:creationId xmlns:p14="http://schemas.microsoft.com/office/powerpoint/2010/main" val="247217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p:tgtEl>
                                          <p:spTgt spid="1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ge3c6e7bdf1_0_282" descr="IN-logo-Color-on-Spruce-01.jpg"/>
          <p:cNvPicPr preferRelativeResize="0"/>
          <p:nvPr/>
        </p:nvPicPr>
        <p:blipFill rotWithShape="1">
          <a:blip r:embed="rId3">
            <a:alphaModFix/>
          </a:blip>
          <a:srcRect b="69845"/>
          <a:stretch/>
        </p:blipFill>
        <p:spPr>
          <a:xfrm>
            <a:off x="0" y="-26829"/>
            <a:ext cx="24383999" cy="13769666"/>
          </a:xfrm>
          <a:prstGeom prst="rect">
            <a:avLst/>
          </a:prstGeom>
          <a:noFill/>
          <a:ln>
            <a:noFill/>
          </a:ln>
        </p:spPr>
      </p:pic>
      <p:sp>
        <p:nvSpPr>
          <p:cNvPr id="182" name="Google Shape;182;ge3c6e7bdf1_0_282"/>
          <p:cNvSpPr txBox="1"/>
          <p:nvPr/>
        </p:nvSpPr>
        <p:spPr>
          <a:xfrm>
            <a:off x="659125" y="5013300"/>
            <a:ext cx="24827099" cy="1844700"/>
          </a:xfrm>
          <a:prstGeom prst="rect">
            <a:avLst/>
          </a:prstGeom>
          <a:noFill/>
          <a:ln>
            <a:noFill/>
          </a:ln>
        </p:spPr>
        <p:txBody>
          <a:bodyPr spcFirstLastPara="1" wrap="square" lIns="50800" tIns="50800" rIns="50800" bIns="50800" anchor="t" anchorCtr="0">
            <a:noAutofit/>
          </a:bodyPr>
          <a:lstStyle/>
          <a:p>
            <a:pPr marL="0" marR="0" lvl="0" indent="0" algn="ctr" rtl="0">
              <a:lnSpc>
                <a:spcPct val="80000"/>
              </a:lnSpc>
              <a:spcBef>
                <a:spcPts val="0"/>
              </a:spcBef>
              <a:spcAft>
                <a:spcPts val="0"/>
              </a:spcAft>
              <a:buClr>
                <a:schemeClr val="lt1"/>
              </a:buClr>
              <a:buSzPts val="10000"/>
              <a:buFont typeface="Martel Sans"/>
              <a:buNone/>
            </a:pPr>
            <a:r>
              <a:rPr lang="en-US" sz="9700" b="1" dirty="0">
                <a:solidFill>
                  <a:schemeClr val="lt1"/>
                </a:solidFill>
                <a:latin typeface="Martel Sans"/>
                <a:ea typeface="Martel Sans"/>
                <a:cs typeface="Martel Sans"/>
                <a:sym typeface="Martel Sans"/>
              </a:rPr>
              <a:t>Person Centered Planning (PCP)</a:t>
            </a:r>
            <a:endParaRPr sz="1100" b="0" i="0" u="none" strike="noStrike" cap="none" dirty="0">
              <a:solidFill>
                <a:srgbClr val="000000"/>
              </a:solidFill>
              <a:latin typeface="Arial"/>
              <a:ea typeface="Arial"/>
              <a:cs typeface="Arial"/>
              <a:sym typeface="Arial"/>
            </a:endParaRPr>
          </a:p>
        </p:txBody>
      </p:sp>
      <p:pic>
        <p:nvPicPr>
          <p:cNvPr id="183" name="Google Shape;183;ge3c6e7bdf1_0_282"/>
          <p:cNvPicPr preferRelativeResize="0"/>
          <p:nvPr/>
        </p:nvPicPr>
        <p:blipFill rotWithShape="1">
          <a:blip r:embed="rId4">
            <a:alphaModFix/>
          </a:blip>
          <a:srcRect/>
          <a:stretch/>
        </p:blipFill>
        <p:spPr>
          <a:xfrm>
            <a:off x="20169522" y="11277600"/>
            <a:ext cx="3253089" cy="1619250"/>
          </a:xfrm>
          <a:prstGeom prst="rect">
            <a:avLst/>
          </a:prstGeom>
          <a:noFill/>
          <a:ln>
            <a:noFill/>
          </a:ln>
        </p:spPr>
      </p:pic>
      <p:cxnSp>
        <p:nvCxnSpPr>
          <p:cNvPr id="184" name="Google Shape;184;ge3c6e7bdf1_0_282"/>
          <p:cNvCxnSpPr/>
          <p:nvPr/>
        </p:nvCxnSpPr>
        <p:spPr>
          <a:xfrm>
            <a:off x="7361436" y="6858000"/>
            <a:ext cx="11422500" cy="0"/>
          </a:xfrm>
          <a:prstGeom prst="straightConnector1">
            <a:avLst/>
          </a:prstGeom>
          <a:noFill/>
          <a:ln w="60325" cap="flat" cmpd="sng">
            <a:solidFill>
              <a:srgbClr val="FFC000"/>
            </a:solidFill>
            <a:prstDash val="solid"/>
            <a:miter lim="400000"/>
            <a:headEnd type="none" w="sm" len="sm"/>
            <a:tailEnd type="none" w="sm" len="sm"/>
          </a:ln>
        </p:spPr>
      </p:cxnSp>
    </p:spTree>
  </p:cSld>
  <p:clrMapOvr>
    <a:masterClrMapping/>
  </p:clrMapOvr>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TotalTime>
  <Words>813</Words>
  <Application>Microsoft Macintosh PowerPoint</Application>
  <PresentationFormat>Custom</PresentationFormat>
  <Paragraphs>123</Paragraphs>
  <Slides>35</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Martel Sans</vt:lpstr>
      <vt:lpstr>Martel Sans Light</vt:lpstr>
      <vt:lpstr>Courier</vt:lpstr>
      <vt:lpstr>Helvetica Neue</vt:lpstr>
      <vt:lpstr>Arial</vt:lpstr>
      <vt:lpstr>21_BasicWhite</vt:lpstr>
      <vt:lpstr>PowerPoint Presentation</vt:lpstr>
      <vt:lpstr>Section Four Objectives</vt:lpstr>
      <vt:lpstr>Preparing Early</vt:lpstr>
      <vt:lpstr>Preparing Early</vt:lpstr>
      <vt:lpstr>PowerPoint Presentation</vt:lpstr>
      <vt:lpstr>Your Impact</vt:lpstr>
      <vt:lpstr>To begin the conversation,</vt:lpstr>
      <vt:lpstr>Is it realistic? </vt:lpstr>
      <vt:lpstr>PowerPoint Presentation</vt:lpstr>
      <vt:lpstr>Resources for PCP</vt:lpstr>
      <vt:lpstr>PowerPoint Presentation</vt:lpstr>
      <vt:lpstr>PowerPoint Presentation</vt:lpstr>
      <vt:lpstr>PowerPoint Presentation</vt:lpstr>
      <vt:lpstr>Elementary Strategies:</vt:lpstr>
      <vt:lpstr>Middle &amp; High School Strategies:</vt:lpstr>
      <vt:lpstr>PowerPoint Presentation</vt:lpstr>
      <vt:lpstr>College and Impact on Careers</vt:lpstr>
      <vt:lpstr>Career Goals &amp; College </vt:lpstr>
      <vt:lpstr>Types of Career Goals Students Bring to College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Self Advocacy Defined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Shelby Bates</cp:lastModifiedBy>
  <cp:revision>33</cp:revision>
  <dcterms:modified xsi:type="dcterms:W3CDTF">2021-08-17T22:52:41Z</dcterms:modified>
</cp:coreProperties>
</file>