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5" r:id="rId4"/>
    <p:sldId id="274" r:id="rId5"/>
    <p:sldId id="275" r:id="rId6"/>
    <p:sldId id="276" r:id="rId7"/>
    <p:sldId id="295" r:id="rId8"/>
    <p:sldId id="296" r:id="rId9"/>
    <p:sldId id="283" r:id="rId10"/>
    <p:sldId id="297" r:id="rId11"/>
    <p:sldId id="305" r:id="rId12"/>
    <p:sldId id="306" r:id="rId13"/>
    <p:sldId id="307" r:id="rId14"/>
    <p:sldId id="308" r:id="rId15"/>
    <p:sldId id="298" r:id="rId16"/>
    <p:sldId id="309" r:id="rId17"/>
    <p:sldId id="310" r:id="rId18"/>
    <p:sldId id="311" r:id="rId19"/>
    <p:sldId id="312" r:id="rId20"/>
    <p:sldId id="313" r:id="rId21"/>
    <p:sldId id="300" r:id="rId22"/>
    <p:sldId id="314" r:id="rId23"/>
    <p:sldId id="301" r:id="rId24"/>
    <p:sldId id="315" r:id="rId25"/>
    <p:sldId id="316" r:id="rId26"/>
    <p:sldId id="302" r:id="rId27"/>
    <p:sldId id="317" r:id="rId28"/>
    <p:sldId id="318" r:id="rId29"/>
    <p:sldId id="319" r:id="rId30"/>
    <p:sldId id="320" r:id="rId31"/>
    <p:sldId id="303" r:id="rId32"/>
    <p:sldId id="321" r:id="rId33"/>
    <p:sldId id="322" r:id="rId34"/>
    <p:sldId id="328" r:id="rId35"/>
    <p:sldId id="324" r:id="rId36"/>
    <p:sldId id="325" r:id="rId37"/>
    <p:sldId id="326" r:id="rId38"/>
    <p:sldId id="327" r:id="rId39"/>
    <p:sldId id="331" r:id="rId40"/>
    <p:sldId id="304" r:id="rId41"/>
    <p:sldId id="329" r:id="rId42"/>
  </p:sldIdLst>
  <p:sldSz cx="24384000" cy="13716000"/>
  <p:notesSz cx="6858000" cy="9144000"/>
  <p:embeddedFontLst>
    <p:embeddedFont>
      <p:font typeface="Helvetica Neue" panose="02000503000000020004" pitchFamily="2" charset="0"/>
      <p:regular r:id="rId44"/>
      <p:bold r:id="rId45"/>
      <p:italic r:id="rId46"/>
      <p:boldItalic r:id="rId47"/>
    </p:embeddedFont>
    <p:embeddedFont>
      <p:font typeface="Martel Sans" pitchFamily="2" charset="77"/>
      <p:regular r:id="rId48"/>
      <p:bold r:id="rId49"/>
    </p:embeddedFont>
    <p:embeddedFont>
      <p:font typeface="Martel Sans Light" pitchFamily="2" charset="77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/Fp936vKjXIWuT5fyBIeNNQWb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9DE"/>
    <a:srgbClr val="00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1"/>
    <p:restoredTop sz="94620"/>
  </p:normalViewPr>
  <p:slideViewPr>
    <p:cSldViewPr snapToGrid="0" snapToObjects="1">
      <p:cViewPr varScale="1">
        <p:scale>
          <a:sx n="31" d="100"/>
          <a:sy n="31" d="100"/>
        </p:scale>
        <p:origin x="26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43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783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18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020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894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506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7900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820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944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665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53ccf40ff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53ccf40f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87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0336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003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2592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664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3558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123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8618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61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698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3c6e7bdf1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e3c6e7bdf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922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9309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8045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850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2028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7339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0557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2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7006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18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3c6e7bdf1_0_1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e3c6e7bdf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99142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048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3c6e7bdf1_0_2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e3c6e7bdf1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3c6e7bdf1_0_2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e3c6e7bdf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3c6e7bdf1_0_2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e3c6e7bdf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139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3c6e7bdf1_0_2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e3c6e7bdf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99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53ccf40ff_0_3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d53ccf40ff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 1">
  <p:cSld name="TITLE_AND_BODY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3b730cad5_0_7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e3b730cad5_0_75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100" cy="8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e3b730cad5_0_75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7000" cy="14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ge3b730cad5_0_7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e3b730cad5_0_7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unco.edu/unc-go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inclusiveservices.uccs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arapahoe.edu/advising-support/disability-access-services/elevate-ac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 descr="IN-logo-Color-on-Spruc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5712" y="-53667"/>
            <a:ext cx="27635424" cy="13823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9;gd53ccf40ff_0_291">
            <a:extLst>
              <a:ext uri="{FF2B5EF4-FFF2-40B4-BE49-F238E27FC236}">
                <a16:creationId xmlns:a16="http://schemas.microsoft.com/office/drawing/2014/main" id="{45AC06D2-90BE-0144-A03E-9E0BE8E0A942}"/>
              </a:ext>
            </a:extLst>
          </p:cNvPr>
          <p:cNvSpPr txBox="1"/>
          <p:nvPr/>
        </p:nvSpPr>
        <p:spPr>
          <a:xfrm>
            <a:off x="0" y="1435213"/>
            <a:ext cx="24827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97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Section 3: Colleges in Colorado Offering Inclusive Higher Education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2754407" y="81915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Admission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176657" y="2318657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551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br>
              <a:rPr lang="en-US" sz="9000" b="0" dirty="0"/>
            </a:br>
            <a:r>
              <a:rPr lang="en-US" sz="9000" b="0" dirty="0"/>
              <a:t>What is the entry criteria for inclusive higher education?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Students apply directly to the inclusive service office on campus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Documented intellectual or developmental disability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Application process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Statement of interest 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Application packet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Interview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Letters of recommendation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Disability documentation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Educational history 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59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619230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How long do students typically attend college when enrolled in inclusive services?</a:t>
            </a:r>
            <a:endParaRPr lang="en-US" sz="9000" b="0" dirty="0">
              <a:latin typeface="Martel Sans" pitchFamily="2" charset="77"/>
              <a:cs typeface="Martel Sans" pitchFamily="2" charset="77"/>
            </a:endParaRP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4473024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5188642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Universities – 4 years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Community College – 3 years  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6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What is the application timeline like for inclusive services?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New students accepted once/year for August start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Fall: Open houses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Winter: Applications due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Spring: Interviews with applicants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See each school website for specific timelines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7677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Who is the ideal student?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Desire to go to college and pursue academic and vocational goal 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92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8" y="81915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Academics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59" y="266375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7B270F-DFBB-D846-ADFC-239E14F45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918" y="3412645"/>
            <a:ext cx="8038382" cy="7487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BE3FF-5333-D04E-A5BB-30B8C47A7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737" y="3857133"/>
            <a:ext cx="8798444" cy="65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Which classes do students take if they are receiving support from inclusive services?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Classes from college course catalog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Selected based on area of interest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Taken with peers without disabilities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Earn credits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1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What degree do students get if they access inclusive services?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Comprehensive Higher Education Certificate 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Concentration in area of interest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Credits do not count towards an Associate’s or Bachelor’s degree </a:t>
            </a:r>
          </a:p>
          <a:p>
            <a:pPr marL="1600200" lvl="2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Exception: At ACC students can pursue an Associate’s degree and receive support from Elevate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6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286189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Tell me more about the Comprehensive Higher Education certificate. </a:t>
            </a:r>
            <a:br>
              <a:rPr lang="en-US" b="0" dirty="0">
                <a:latin typeface="Martel Sans" pitchFamily="2" charset="77"/>
                <a:cs typeface="Martel Sans" pitchFamily="2" charset="77"/>
              </a:rPr>
            </a:br>
            <a:r>
              <a:rPr lang="en-US" b="0" dirty="0">
                <a:latin typeface="Martel Sans" pitchFamily="2" charset="77"/>
                <a:cs typeface="Martel Sans" pitchFamily="2" charset="77"/>
              </a:rPr>
              <a:t>What is it exactly?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Awarded by the institute of higher education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36-72 credit hours, depending on the school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Three classes/semester 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2 traditional classes, 1 specialized class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Career experience </a:t>
            </a:r>
          </a:p>
          <a:p>
            <a:pPr marL="0" indent="0">
              <a:lnSpc>
                <a:spcPct val="177142"/>
              </a:lnSpc>
              <a:spcBef>
                <a:spcPts val="0"/>
              </a:spcBef>
              <a:buSzPts val="3500"/>
              <a:buNone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55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/>
              <a:t>Do students receive grades? 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Yes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Graded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54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3ccf40ff_0_305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Section T</a:t>
            </a:r>
            <a:r>
              <a:rPr lang="en-US" sz="11600" dirty="0">
                <a:latin typeface="Martel Sans"/>
                <a:ea typeface="Martel Sans"/>
                <a:cs typeface="Martel Sans"/>
                <a:sym typeface="Martel Sans"/>
              </a:rPr>
              <a:t>hree</a:t>
            </a:r>
            <a:r>
              <a:rPr lang="en-US" sz="116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 Objectives</a:t>
            </a:r>
            <a:endParaRPr sz="116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16" name="Google Shape;116;gd53ccf40ff_0_305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Identify colleges in Colorado that have inclusive service offices.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Answer common questions students and families may have about supports available in college. 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Provide a general overview of the application process and typical costs, activities, and housing options associated with each college offering inclusive higher education. </a:t>
            </a:r>
          </a:p>
          <a:p>
            <a:pPr marL="0" indent="0">
              <a:lnSpc>
                <a:spcPct val="177142"/>
              </a:lnSpc>
              <a:spcBef>
                <a:spcPts val="0"/>
              </a:spcBef>
              <a:buSzPts val="3500"/>
              <a:buNone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117" name="Google Shape;117;gd53ccf40ff_0_305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gd53ccf40ff_0_305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D6C95F8-5BDD-F54A-8A9F-E1ADE245F035}"/>
              </a:ext>
            </a:extLst>
          </p:cNvPr>
          <p:cNvSpPr txBox="1">
            <a:spLocks/>
          </p:cNvSpPr>
          <p:nvPr/>
        </p:nvSpPr>
        <p:spPr>
          <a:xfrm>
            <a:off x="1178880" y="9905435"/>
            <a:ext cx="19072391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Utilize state and national resources, as well as professional collaborations, to help support your student’s college search.</a:t>
            </a:r>
          </a:p>
          <a:p>
            <a:pPr marL="0" indent="0">
              <a:lnSpc>
                <a:spcPct val="177142"/>
              </a:lnSpc>
              <a:spcBef>
                <a:spcPts val="0"/>
              </a:spcBef>
              <a:buSzPts val="3500"/>
              <a:buNone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286189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How do professors know how to modify classes appropriately if they’ve never taught students with ID before?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Professors receive support from the inclusive service office staff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34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9" y="81915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Career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60" y="266375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D47133-7C7C-214B-A3F0-E98155E18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892" y="3536667"/>
            <a:ext cx="9427108" cy="9102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0C631-71CB-744E-A147-D69DEBB1C4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55" t="24448" r="55139" b="27938"/>
          <a:stretch/>
        </p:blipFill>
        <p:spPr>
          <a:xfrm>
            <a:off x="14415268" y="3851963"/>
            <a:ext cx="5754254" cy="72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607400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Will I have a job on campus? What will that look like? What are the supports like?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Year 1: Career exploration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Year 2: On campus employment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Years 3 &amp; 4: Internships and work experiences off campus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Summer employment encouraged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37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9" y="81915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Social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60" y="266375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CB4E0F6-3275-4F40-939A-AA904991E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499" y="3908645"/>
            <a:ext cx="7898980" cy="7898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58D4A-BF57-4648-96EB-7413025C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5018" y="4293666"/>
            <a:ext cx="8951441" cy="58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What is a peer mentor?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2725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Key part of inclusive higher education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Other college students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Provide academic support, social support, and encourage independence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6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When it comes to support, what is expected of parents?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Shifting from advocate to advisor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Encourage students to advocate for their own needs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46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9" y="81915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Housing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60" y="266375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EBFC0D0-672F-724A-887E-DD95A0F0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071" y="3536667"/>
            <a:ext cx="13631857" cy="82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If I choose to live on campus, what sort of support will I receive?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UCCS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Apartments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Medicaid waivers for independent living supports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UNC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Year 1 &amp; 2: Residence halls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Years 3 &amp; 4: Students choose from wide range of options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ACC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No housing associated with the college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1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Do parents need to live near campus?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No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Students come from all over the state and even out of state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UNC specific: Students need to be their own guardian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375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2375889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Does someone check-in on students during free time or unstructured time or weekends? What happens outside of regular 9-5 hours?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42950" y="5012574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5873400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24/7 care is not provided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Peer mentors are one resource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Campus police, mental health center, residence life staff, etc.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46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e3c6e7bdf1_0_22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26829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e3c6e7bdf1_0_22"/>
          <p:cNvSpPr txBox="1"/>
          <p:nvPr/>
        </p:nvSpPr>
        <p:spPr>
          <a:xfrm>
            <a:off x="659125" y="5013300"/>
            <a:ext cx="24827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9700" b="1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Key Components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e3c6e7bdf1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ge3c6e7bdf1_0_22"/>
          <p:cNvCxnSpPr/>
          <p:nvPr/>
        </p:nvCxnSpPr>
        <p:spPr>
          <a:xfrm>
            <a:off x="7361436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2375889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What if I have a particular medical need, mobility need, or something else that has me worried about my ability to live away from home? 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42950" y="5012574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5873400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Meet with the inclusive staff on campus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Reach out to IN! with additional barriers 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90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9" y="501330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Cost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60" y="68579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4297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b="0" dirty="0">
                <a:latin typeface="Martel Sans" pitchFamily="2" charset="77"/>
                <a:cs typeface="Martel Sans" pitchFamily="2" charset="77"/>
              </a:rPr>
              <a:t>What are the costs associated with college?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Tuition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Inclusive service fee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Room &amp; board (if applicable)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3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All costs paid to the college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Reminder: IN! does not provide direct services and does not receive any funds from students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Look at each school website for specific costs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Reach out to the school to be connected to the financial aid office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17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Are there any options to help pay for college?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Comprehensive Transition Program (CTP) designation allows for access to financial aid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Colorado CTPs: UNC, ACC, UCCS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Work study, grants, but not loans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Disability specific: Division of Vocational Rehabilitation, Social Security Income, ABLE accounts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More in module 5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18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3058499" y="501330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College Search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588960" y="68579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7927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Campus Visits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Help students envision themselves on campus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Is anyone in your district organizing a college visit?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Counselors, teachers, administrators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Include students with ID with other students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92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At School Options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1982470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Postsecondary high school counselors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Visits with college specific admission counselors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Others who are less familiar with inclusive services can still provide students an overview of what campus is like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7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College Awareness Resources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274242"/>
            <a:ext cx="21176424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National Association for College Admission Counseling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Think College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National coordinating center for inclusive higher education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 err="1">
                <a:latin typeface="Martel Sans" pitchFamily="2" charset="77"/>
                <a:cs typeface="Martel Sans" pitchFamily="2" charset="77"/>
              </a:rPr>
              <a:t>Thinkcollege.net</a:t>
            </a: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IN!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Colorado specific 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 err="1">
                <a:latin typeface="Martel Sans" pitchFamily="2" charset="77"/>
                <a:cs typeface="Martel Sans" pitchFamily="2" charset="77"/>
              </a:rPr>
              <a:t>Inclusivehighered.org</a:t>
            </a: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90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Other Ideas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274242"/>
            <a:ext cx="21176424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Contact the college admission department for a special class visit and presentation by inclusive services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Host a college student panel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Offer a College &amp; Career exploration class as part of the district transition program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Lesson plans that include college content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91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184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0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Multiple Identities</a:t>
            </a:r>
            <a:endParaRPr sz="11600" b="0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42950" y="282596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" name="Google Shape;116;gd53ccf40ff_0_305">
            <a:extLst>
              <a:ext uri="{FF2B5EF4-FFF2-40B4-BE49-F238E27FC236}">
                <a16:creationId xmlns:a16="http://schemas.microsoft.com/office/drawing/2014/main" id="{B6EE8101-E58D-C34E-A9E7-FDE394FD8130}"/>
              </a:ext>
            </a:extLst>
          </p:cNvPr>
          <p:cNvSpPr txBox="1">
            <a:spLocks/>
          </p:cNvSpPr>
          <p:nvPr/>
        </p:nvSpPr>
        <p:spPr>
          <a:xfrm>
            <a:off x="1206498" y="4274242"/>
            <a:ext cx="21176424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First generation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English as a second language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Black, Indigenous, and other People of Color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LGBTQ+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91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e3c6e7bdf1_0_126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ge3c6e7bdf1_0_126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98" name="Google Shape;298;ge3c6e7bdf1_0_126"/>
          <p:cNvGrpSpPr/>
          <p:nvPr/>
        </p:nvGrpSpPr>
        <p:grpSpPr>
          <a:xfrm>
            <a:off x="892625" y="3841653"/>
            <a:ext cx="8699100" cy="2346534"/>
            <a:chOff x="0" y="112470"/>
            <a:chExt cx="8699100" cy="3507000"/>
          </a:xfrm>
        </p:grpSpPr>
        <p:sp>
          <p:nvSpPr>
            <p:cNvPr id="299" name="Google Shape;299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e3c6e7bdf1_0_126"/>
            <p:cNvSpPr txBox="1"/>
            <p:nvPr/>
          </p:nvSpPr>
          <p:spPr>
            <a:xfrm>
              <a:off x="566379" y="112470"/>
              <a:ext cx="7566224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i="0" u="none" strike="noStrike" cap="none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</a:t>
              </a: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lternative pathway to admission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ge3c6e7bdf1_0_126"/>
          <p:cNvGrpSpPr/>
          <p:nvPr/>
        </p:nvGrpSpPr>
        <p:grpSpPr>
          <a:xfrm>
            <a:off x="10317614" y="3090598"/>
            <a:ext cx="8747054" cy="2663336"/>
            <a:chOff x="-34477" y="-1010015"/>
            <a:chExt cx="13985701" cy="3980475"/>
          </a:xfrm>
        </p:grpSpPr>
        <p:sp>
          <p:nvSpPr>
            <p:cNvPr id="302" name="Google Shape;302;ge3c6e7bdf1_0_126"/>
            <p:cNvSpPr/>
            <p:nvPr/>
          </p:nvSpPr>
          <p:spPr>
            <a:xfrm>
              <a:off x="-1" y="-1010015"/>
              <a:ext cx="13670015" cy="3980475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e3c6e7bdf1_0_126"/>
            <p:cNvSpPr txBox="1"/>
            <p:nvPr/>
          </p:nvSpPr>
          <p:spPr>
            <a:xfrm>
              <a:off x="-34477" y="-594494"/>
              <a:ext cx="13985701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39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Access to Federal Financial Aid at designated Comprehensive Transition and Postsecondary Programs </a:t>
              </a:r>
              <a:endParaRPr sz="39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e3c6e7bdf1_0_126"/>
          <p:cNvGrpSpPr/>
          <p:nvPr/>
        </p:nvGrpSpPr>
        <p:grpSpPr>
          <a:xfrm>
            <a:off x="892625" y="8543501"/>
            <a:ext cx="8699100" cy="2346534"/>
            <a:chOff x="0" y="125619"/>
            <a:chExt cx="8699100" cy="3507000"/>
          </a:xfrm>
        </p:grpSpPr>
        <p:sp>
          <p:nvSpPr>
            <p:cNvPr id="305" name="Google Shape;305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e3c6e7bdf1_0_126"/>
            <p:cNvSpPr txBox="1"/>
            <p:nvPr/>
          </p:nvSpPr>
          <p:spPr>
            <a:xfrm>
              <a:off x="321710" y="125619"/>
              <a:ext cx="8055562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Classes are inclusive &amp;</a:t>
              </a:r>
              <a:endParaRPr sz="4600" b="1" dirty="0">
                <a:solidFill>
                  <a:srgbClr val="003F4D"/>
                </a:solidFill>
                <a:latin typeface="Martel Sans Light"/>
                <a:ea typeface="Martel Sans Light"/>
                <a:cs typeface="Martel Sans Light"/>
                <a:sym typeface="Martel Sans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 students earn credit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e3c6e7bdf1_0_126"/>
          <p:cNvGrpSpPr/>
          <p:nvPr/>
        </p:nvGrpSpPr>
        <p:grpSpPr>
          <a:xfrm>
            <a:off x="892625" y="6151610"/>
            <a:ext cx="8699100" cy="2346534"/>
            <a:chOff x="0" y="57818"/>
            <a:chExt cx="8699100" cy="3507000"/>
          </a:xfrm>
        </p:grpSpPr>
        <p:sp>
          <p:nvSpPr>
            <p:cNvPr id="308" name="Google Shape;308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e3c6e7bdf1_0_126"/>
            <p:cNvSpPr txBox="1"/>
            <p:nvPr/>
          </p:nvSpPr>
          <p:spPr>
            <a:xfrm>
              <a:off x="321710" y="57818"/>
              <a:ext cx="8055562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SAT/ACT/I.Q. tests  &amp; GPA </a:t>
              </a:r>
              <a:endParaRPr sz="4600" b="1" dirty="0">
                <a:solidFill>
                  <a:srgbClr val="003F4D"/>
                </a:solidFill>
                <a:latin typeface="Martel Sans Light"/>
                <a:ea typeface="Martel Sans Light"/>
                <a:cs typeface="Martel Sans Light"/>
                <a:sym typeface="Martel Sans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not considered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ge3c6e7bdf1_0_126"/>
          <p:cNvGrpSpPr/>
          <p:nvPr/>
        </p:nvGrpSpPr>
        <p:grpSpPr>
          <a:xfrm>
            <a:off x="10264433" y="8592594"/>
            <a:ext cx="8699100" cy="2346534"/>
            <a:chOff x="0" y="0"/>
            <a:chExt cx="8699100" cy="3507000"/>
          </a:xfrm>
        </p:grpSpPr>
        <p:sp>
          <p:nvSpPr>
            <p:cNvPr id="311" name="Google Shape;311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e3c6e7bdf1_0_126"/>
            <p:cNvSpPr txBox="1"/>
            <p:nvPr/>
          </p:nvSpPr>
          <p:spPr>
            <a:xfrm>
              <a:off x="574443" y="0"/>
              <a:ext cx="8047497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Access to all campus clubs and activities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ge3c6e7bdf1_0_126"/>
          <p:cNvGrpSpPr/>
          <p:nvPr/>
        </p:nvGrpSpPr>
        <p:grpSpPr>
          <a:xfrm>
            <a:off x="10288409" y="6151610"/>
            <a:ext cx="8699100" cy="2346534"/>
            <a:chOff x="0" y="57818"/>
            <a:chExt cx="8699100" cy="3507000"/>
          </a:xfrm>
        </p:grpSpPr>
        <p:sp>
          <p:nvSpPr>
            <p:cNvPr id="314" name="Google Shape;314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e3c6e7bdf1_0_126"/>
            <p:cNvSpPr txBox="1"/>
            <p:nvPr/>
          </p:nvSpPr>
          <p:spPr>
            <a:xfrm>
              <a:off x="329775" y="57818"/>
              <a:ext cx="8145913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Peer mentors utilized academically and socially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ge3c6e7bdf1_0_126"/>
          <p:cNvGrpSpPr/>
          <p:nvPr/>
        </p:nvGrpSpPr>
        <p:grpSpPr>
          <a:xfrm>
            <a:off x="892625" y="11164985"/>
            <a:ext cx="8699100" cy="2346534"/>
            <a:chOff x="0" y="63086"/>
            <a:chExt cx="8699100" cy="3507000"/>
          </a:xfrm>
        </p:grpSpPr>
        <p:sp>
          <p:nvSpPr>
            <p:cNvPr id="317" name="Google Shape;317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e3c6e7bdf1_0_126"/>
            <p:cNvSpPr txBox="1"/>
            <p:nvPr/>
          </p:nvSpPr>
          <p:spPr>
            <a:xfrm>
              <a:off x="321710" y="63086"/>
              <a:ext cx="8300231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Certificate is earned rather than Bachelor’s degree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ge3c6e7bdf1_0_126"/>
          <p:cNvGrpSpPr/>
          <p:nvPr/>
        </p:nvGrpSpPr>
        <p:grpSpPr>
          <a:xfrm>
            <a:off x="10442727" y="11122774"/>
            <a:ext cx="8699100" cy="2346534"/>
            <a:chOff x="0" y="0"/>
            <a:chExt cx="8699100" cy="3507000"/>
          </a:xfrm>
        </p:grpSpPr>
        <p:sp>
          <p:nvSpPr>
            <p:cNvPr id="320" name="Google Shape;320;ge3c6e7bdf1_0_126"/>
            <p:cNvSpPr/>
            <p:nvPr/>
          </p:nvSpPr>
          <p:spPr>
            <a:xfrm>
              <a:off x="0" y="536558"/>
              <a:ext cx="8699100" cy="2433900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e3c6e7bdf1_0_126"/>
            <p:cNvSpPr txBox="1"/>
            <p:nvPr/>
          </p:nvSpPr>
          <p:spPr>
            <a:xfrm>
              <a:off x="175457" y="0"/>
              <a:ext cx="8446483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Employment preparation is a priority.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162;ge3c6e7bdf1_0_273">
            <a:extLst>
              <a:ext uri="{FF2B5EF4-FFF2-40B4-BE49-F238E27FC236}">
                <a16:creationId xmlns:a16="http://schemas.microsoft.com/office/drawing/2014/main" id="{E1EF1494-908A-8D49-A50B-F04686E1DA1D}"/>
              </a:ext>
            </a:extLst>
          </p:cNvPr>
          <p:cNvSpPr txBox="1">
            <a:spLocks/>
          </p:cNvSpPr>
          <p:nvPr/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Pct val="1000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Inclusive Service Components</a:t>
            </a:r>
            <a:endParaRPr lang="en-US" sz="11600" dirty="0">
              <a:latin typeface="Martel Sans"/>
              <a:ea typeface="Martel Sans"/>
              <a:cs typeface="Martel Sans"/>
              <a:sym typeface="Martel Sans"/>
            </a:endParaRPr>
          </a:p>
        </p:txBody>
      </p:sp>
      <p:grpSp>
        <p:nvGrpSpPr>
          <p:cNvPr id="32" name="Google Shape;301;ge3c6e7bdf1_0_126">
            <a:extLst>
              <a:ext uri="{FF2B5EF4-FFF2-40B4-BE49-F238E27FC236}">
                <a16:creationId xmlns:a16="http://schemas.microsoft.com/office/drawing/2014/main" id="{18D88308-A5A9-DB4E-A933-05DE31344B7C}"/>
              </a:ext>
            </a:extLst>
          </p:cNvPr>
          <p:cNvGrpSpPr/>
          <p:nvPr/>
        </p:nvGrpSpPr>
        <p:grpSpPr>
          <a:xfrm>
            <a:off x="10317613" y="3090598"/>
            <a:ext cx="12224336" cy="2663336"/>
            <a:chOff x="-34479" y="-1010015"/>
            <a:chExt cx="19545542" cy="3980475"/>
          </a:xfrm>
        </p:grpSpPr>
        <p:sp>
          <p:nvSpPr>
            <p:cNvPr id="33" name="Google Shape;302;ge3c6e7bdf1_0_126">
              <a:extLst>
                <a:ext uri="{FF2B5EF4-FFF2-40B4-BE49-F238E27FC236}">
                  <a16:creationId xmlns:a16="http://schemas.microsoft.com/office/drawing/2014/main" id="{5FDE9100-4236-6D4B-BE00-D7E255A2D2C1}"/>
                </a:ext>
              </a:extLst>
            </p:cNvPr>
            <p:cNvSpPr/>
            <p:nvPr/>
          </p:nvSpPr>
          <p:spPr>
            <a:xfrm>
              <a:off x="-1" y="-1010015"/>
              <a:ext cx="19511064" cy="3980475"/>
            </a:xfrm>
            <a:prstGeom prst="roundRect">
              <a:avLst>
                <a:gd name="adj" fmla="val 10807"/>
              </a:avLst>
            </a:prstGeom>
            <a:solidFill>
              <a:srgbClr val="9FD9D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03;ge3c6e7bdf1_0_126">
              <a:extLst>
                <a:ext uri="{FF2B5EF4-FFF2-40B4-BE49-F238E27FC236}">
                  <a16:creationId xmlns:a16="http://schemas.microsoft.com/office/drawing/2014/main" id="{C09AF650-40E6-8340-A23A-1879D60F6E71}"/>
                </a:ext>
              </a:extLst>
            </p:cNvPr>
            <p:cNvSpPr txBox="1"/>
            <p:nvPr/>
          </p:nvSpPr>
          <p:spPr>
            <a:xfrm>
              <a:off x="-34479" y="-594494"/>
              <a:ext cx="19545540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600" b="1" dirty="0">
                  <a:solidFill>
                    <a:srgbClr val="003F4D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Access to Federal Financial Aid at designated Comprehensive Transition and Postsecondary Programs </a:t>
              </a:r>
              <a:endParaRPr sz="4600" b="1" i="0" u="none" strike="noStrike" cap="none" dirty="0">
                <a:solidFill>
                  <a:srgbClr val="003F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3ccf40ff_0_349"/>
          <p:cNvSpPr txBox="1"/>
          <p:nvPr/>
        </p:nvSpPr>
        <p:spPr>
          <a:xfrm>
            <a:off x="2950350" y="5013400"/>
            <a:ext cx="18267001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Conclusion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d53ccf40ff_0_349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86672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 idx="4294967295"/>
          </p:nvPr>
        </p:nvSpPr>
        <p:spPr>
          <a:xfrm>
            <a:off x="1206498" y="1300705"/>
            <a:ext cx="21971004" cy="25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r>
              <a:rPr lang="en-US" sz="9000" b="0" dirty="0">
                <a:latin typeface="Martel Sans" pitchFamily="2" charset="77"/>
                <a:cs typeface="Martel Sans" pitchFamily="2" charset="77"/>
              </a:rPr>
              <a:t>Next Steps</a:t>
            </a:r>
          </a:p>
        </p:txBody>
      </p:sp>
      <p:pic>
        <p:nvPicPr>
          <p:cNvPr id="109" name="Google Shape;109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>
            <a:off x="769622" y="385963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Google Shape;116;gd53ccf40ff_0_305">
            <a:extLst>
              <a:ext uri="{FF2B5EF4-FFF2-40B4-BE49-F238E27FC236}">
                <a16:creationId xmlns:a16="http://schemas.microsoft.com/office/drawing/2014/main" id="{E13721BF-F353-1F4A-A635-F1F097AF33CA}"/>
              </a:ext>
            </a:extLst>
          </p:cNvPr>
          <p:cNvSpPr txBox="1">
            <a:spLocks/>
          </p:cNvSpPr>
          <p:nvPr/>
        </p:nvSpPr>
        <p:spPr>
          <a:xfrm>
            <a:off x="1206498" y="4274242"/>
            <a:ext cx="21176424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Next module: Preparing All Students for College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Module credit: Google Form linked in video description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r>
              <a:rPr lang="en-US" sz="6000" dirty="0">
                <a:latin typeface="Martel Sans" pitchFamily="2" charset="77"/>
                <a:cs typeface="Martel Sans" pitchFamily="2" charset="77"/>
              </a:rPr>
              <a:t> </a:t>
            </a: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857250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lang="en-US" sz="60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29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e3c6e7bdf1_0_282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26829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e3c6e7bdf1_0_282"/>
          <p:cNvSpPr txBox="1"/>
          <p:nvPr/>
        </p:nvSpPr>
        <p:spPr>
          <a:xfrm>
            <a:off x="659125" y="5013300"/>
            <a:ext cx="24827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97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Schools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e3c6e7bdf1_0_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ge3c6e7bdf1_0_282"/>
          <p:cNvCxnSpPr/>
          <p:nvPr/>
        </p:nvCxnSpPr>
        <p:spPr>
          <a:xfrm>
            <a:off x="7361436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3c6e7bdf1_0_289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University of Northern Colorado 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335" name="Google Shape;335;ge3c6e7bdf1_0_28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ge3c6e7bdf1_0_289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116;gd53ccf40ff_0_305">
            <a:extLst>
              <a:ext uri="{FF2B5EF4-FFF2-40B4-BE49-F238E27FC236}">
                <a16:creationId xmlns:a16="http://schemas.microsoft.com/office/drawing/2014/main" id="{6CEC6E21-B5BD-B941-A3F8-38BE01ED4C50}"/>
              </a:ext>
            </a:extLst>
          </p:cNvPr>
          <p:cNvSpPr txBox="1">
            <a:spLocks/>
          </p:cNvSpPr>
          <p:nvPr/>
        </p:nvSpPr>
        <p:spPr>
          <a:xfrm>
            <a:off x="1206498" y="4473024"/>
            <a:ext cx="2197284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GOAL – Go On And Learn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Greeley, Colorado 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 err="1">
                <a:latin typeface="Martel Sans" pitchFamily="2" charset="77"/>
                <a:cs typeface="Martel Sans" pitchFamily="2" charset="77"/>
                <a:hlinkClick r:id="rId4"/>
              </a:rPr>
              <a:t>www.unco.edu</a:t>
            </a: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/</a:t>
            </a:r>
            <a:r>
              <a:rPr lang="en-US" sz="5200" dirty="0" err="1">
                <a:latin typeface="Martel Sans" pitchFamily="2" charset="77"/>
                <a:cs typeface="Martel Sans" pitchFamily="2" charset="77"/>
                <a:hlinkClick r:id="rId4"/>
              </a:rPr>
              <a:t>unc</a:t>
            </a: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-goal</a:t>
            </a: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0" indent="0">
              <a:lnSpc>
                <a:spcPct val="177142"/>
              </a:lnSpc>
              <a:spcBef>
                <a:spcPts val="0"/>
              </a:spcBef>
              <a:buSzPts val="3500"/>
              <a:buFont typeface="Helvetica Neue"/>
              <a:buNone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E8F17-E82B-164D-AF82-CCE353272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628" y="4473024"/>
            <a:ext cx="10853043" cy="370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3c6e7bdf1_0_289"/>
          <p:cNvSpPr txBox="1">
            <a:spLocks noGrp="1"/>
          </p:cNvSpPr>
          <p:nvPr>
            <p:ph type="ctrTitle" idx="4294967295"/>
          </p:nvPr>
        </p:nvSpPr>
        <p:spPr>
          <a:xfrm>
            <a:off x="1206497" y="860127"/>
            <a:ext cx="23972159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rtel Sans"/>
              <a:buNone/>
            </a:pP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University of Colorado Colorado Springs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335" name="Google Shape;335;ge3c6e7bdf1_0_28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ge3c6e7bdf1_0_289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116;gd53ccf40ff_0_305">
            <a:extLst>
              <a:ext uri="{FF2B5EF4-FFF2-40B4-BE49-F238E27FC236}">
                <a16:creationId xmlns:a16="http://schemas.microsoft.com/office/drawing/2014/main" id="{6CEC6E21-B5BD-B941-A3F8-38BE01ED4C50}"/>
              </a:ext>
            </a:extLst>
          </p:cNvPr>
          <p:cNvSpPr txBox="1">
            <a:spLocks/>
          </p:cNvSpPr>
          <p:nvPr/>
        </p:nvSpPr>
        <p:spPr>
          <a:xfrm>
            <a:off x="1206497" y="4462332"/>
            <a:ext cx="21972840" cy="46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Office of Inclusive Services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Colorado Springs, Colorado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https://</a:t>
            </a:r>
            <a:r>
              <a:rPr lang="en-US" sz="5200" dirty="0" err="1">
                <a:latin typeface="Martel Sans" pitchFamily="2" charset="77"/>
                <a:cs typeface="Martel Sans" pitchFamily="2" charset="77"/>
                <a:hlinkClick r:id="rId4"/>
              </a:rPr>
              <a:t>inclusiveservices.uccs.edu</a:t>
            </a: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/</a:t>
            </a: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26495-F7F3-6241-9157-2F0FA4A4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2012" y="4653212"/>
            <a:ext cx="8035775" cy="43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3c6e7bdf1_0_289"/>
          <p:cNvSpPr txBox="1">
            <a:spLocks noGrp="1"/>
          </p:cNvSpPr>
          <p:nvPr>
            <p:ph type="ctrTitle" idx="4294967295"/>
          </p:nvPr>
        </p:nvSpPr>
        <p:spPr>
          <a:xfrm>
            <a:off x="1206497" y="860127"/>
            <a:ext cx="23972159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rtel Sans"/>
              <a:buNone/>
            </a:pP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Arapahoe Community College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335" name="Google Shape;335;ge3c6e7bdf1_0_28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ge3c6e7bdf1_0_289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116;gd53ccf40ff_0_305">
            <a:extLst>
              <a:ext uri="{FF2B5EF4-FFF2-40B4-BE49-F238E27FC236}">
                <a16:creationId xmlns:a16="http://schemas.microsoft.com/office/drawing/2014/main" id="{6CEC6E21-B5BD-B941-A3F8-38BE01ED4C50}"/>
              </a:ext>
            </a:extLst>
          </p:cNvPr>
          <p:cNvSpPr txBox="1">
            <a:spLocks/>
          </p:cNvSpPr>
          <p:nvPr/>
        </p:nvSpPr>
        <p:spPr>
          <a:xfrm>
            <a:off x="1206497" y="4260604"/>
            <a:ext cx="13587189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Elevate at ACC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</a:rPr>
              <a:t>Littleton, Colorado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endParaRPr lang="en-US" sz="5200" dirty="0">
              <a:latin typeface="Martel Sans" pitchFamily="2" charset="77"/>
              <a:cs typeface="Martel Sans" pitchFamily="2" charset="77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https://</a:t>
            </a:r>
            <a:r>
              <a:rPr lang="en-US" sz="5200" dirty="0" err="1">
                <a:latin typeface="Martel Sans" pitchFamily="2" charset="77"/>
                <a:cs typeface="Martel Sans" pitchFamily="2" charset="77"/>
                <a:hlinkClick r:id="rId4"/>
              </a:rPr>
              <a:t>www.arapahoe.edu</a:t>
            </a:r>
            <a:r>
              <a:rPr lang="en-US" sz="5200" dirty="0">
                <a:latin typeface="Martel Sans" pitchFamily="2" charset="77"/>
                <a:cs typeface="Martel Sans" pitchFamily="2" charset="77"/>
                <a:hlinkClick r:id="rId4"/>
              </a:rPr>
              <a:t>/advising-support/disability-access-services/elevate-acc</a:t>
            </a: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/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endParaRPr lang="en-US" sz="52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AF1B3-D8B4-BA4C-A191-A5DFD1A9C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6828" y="3259310"/>
            <a:ext cx="5812971" cy="66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d53ccf40ff_0_336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9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d53ccf40ff_0_336"/>
          <p:cNvSpPr txBox="1"/>
          <p:nvPr/>
        </p:nvSpPr>
        <p:spPr>
          <a:xfrm>
            <a:off x="3582413" y="5013300"/>
            <a:ext cx="17219172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Pillars of College Inclusion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gd53ccf40ff_0_3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gd53ccf40ff_0_336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1071</Words>
  <Application>Microsoft Macintosh PowerPoint</Application>
  <PresentationFormat>Custom</PresentationFormat>
  <Paragraphs>314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Martel Sans Light</vt:lpstr>
      <vt:lpstr>Helvetica Neue</vt:lpstr>
      <vt:lpstr>Martel Sans</vt:lpstr>
      <vt:lpstr>21_BasicWhite</vt:lpstr>
      <vt:lpstr>PowerPoint Presentation</vt:lpstr>
      <vt:lpstr>Section Three Objectives</vt:lpstr>
      <vt:lpstr>PowerPoint Presentation</vt:lpstr>
      <vt:lpstr>PowerPoint Presentation</vt:lpstr>
      <vt:lpstr>PowerPoint Presentation</vt:lpstr>
      <vt:lpstr>University of Northern Colorado </vt:lpstr>
      <vt:lpstr>University of Colorado Colorado Springs</vt:lpstr>
      <vt:lpstr>Arapahoe Community College</vt:lpstr>
      <vt:lpstr>PowerPoint Presentation</vt:lpstr>
      <vt:lpstr>PowerPoint Presentation</vt:lpstr>
      <vt:lpstr> What is the entry criteria for inclusive higher education? </vt:lpstr>
      <vt:lpstr>How long do students typically attend college when enrolled in inclusive services?</vt:lpstr>
      <vt:lpstr>What is the application timeline like for inclusive services? </vt:lpstr>
      <vt:lpstr>Who is the ideal student? </vt:lpstr>
      <vt:lpstr>PowerPoint Presentation</vt:lpstr>
      <vt:lpstr>Which classes do students take if they are receiving support from inclusive services?</vt:lpstr>
      <vt:lpstr>What degree do students get if they access inclusive services?</vt:lpstr>
      <vt:lpstr>Tell me more about the Comprehensive Higher Education certificate.  What is it exactly?</vt:lpstr>
      <vt:lpstr>Do students receive grades? </vt:lpstr>
      <vt:lpstr>How do professors know how to modify classes appropriately if they’ve never taught students with ID before?</vt:lpstr>
      <vt:lpstr>PowerPoint Presentation</vt:lpstr>
      <vt:lpstr>Will I have a job on campus? What will that look like? What are the supports like? </vt:lpstr>
      <vt:lpstr>PowerPoint Presentation</vt:lpstr>
      <vt:lpstr>What is a peer mentor? </vt:lpstr>
      <vt:lpstr>When it comes to support, what is expected of parents? </vt:lpstr>
      <vt:lpstr>PowerPoint Presentation</vt:lpstr>
      <vt:lpstr>If I choose to live on campus, what sort of support will I receive? </vt:lpstr>
      <vt:lpstr>Do parents need to live near campus? </vt:lpstr>
      <vt:lpstr>Does someone check-in on students during free time or unstructured time or weekends? What happens outside of regular 9-5 hours? </vt:lpstr>
      <vt:lpstr>What if I have a particular medical need, mobility need, or something else that has me worried about my ability to live away from home? </vt:lpstr>
      <vt:lpstr>PowerPoint Presentation</vt:lpstr>
      <vt:lpstr>What are the costs associated with college?</vt:lpstr>
      <vt:lpstr>Are there any options to help pay for college?</vt:lpstr>
      <vt:lpstr>PowerPoint Presentation</vt:lpstr>
      <vt:lpstr>Campus Visits</vt:lpstr>
      <vt:lpstr>At School Options</vt:lpstr>
      <vt:lpstr>College Awareness Resources</vt:lpstr>
      <vt:lpstr>Other Ideas</vt:lpstr>
      <vt:lpstr>Multiple Identities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Shelby Bates</cp:lastModifiedBy>
  <cp:revision>47</cp:revision>
  <dcterms:modified xsi:type="dcterms:W3CDTF">2021-07-14T23:18:19Z</dcterms:modified>
</cp:coreProperties>
</file>