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3"/>
  </p:notesMasterIdLst>
  <p:sldIdLst>
    <p:sldId id="256" r:id="rId2"/>
    <p:sldId id="261" r:id="rId3"/>
    <p:sldId id="265" r:id="rId4"/>
    <p:sldId id="274" r:id="rId5"/>
    <p:sldId id="275" r:id="rId6"/>
    <p:sldId id="276" r:id="rId7"/>
    <p:sldId id="295" r:id="rId8"/>
    <p:sldId id="296" r:id="rId9"/>
    <p:sldId id="283" r:id="rId10"/>
    <p:sldId id="297" r:id="rId11"/>
    <p:sldId id="305" r:id="rId12"/>
    <p:sldId id="306" r:id="rId13"/>
    <p:sldId id="307" r:id="rId14"/>
    <p:sldId id="308" r:id="rId15"/>
    <p:sldId id="298" r:id="rId16"/>
    <p:sldId id="309" r:id="rId17"/>
    <p:sldId id="310" r:id="rId18"/>
    <p:sldId id="311" r:id="rId19"/>
    <p:sldId id="312" r:id="rId20"/>
    <p:sldId id="313" r:id="rId21"/>
    <p:sldId id="300" r:id="rId22"/>
    <p:sldId id="314" r:id="rId23"/>
    <p:sldId id="301" r:id="rId24"/>
    <p:sldId id="315" r:id="rId25"/>
    <p:sldId id="316" r:id="rId26"/>
    <p:sldId id="302" r:id="rId27"/>
    <p:sldId id="317" r:id="rId28"/>
    <p:sldId id="318" r:id="rId29"/>
    <p:sldId id="319" r:id="rId30"/>
    <p:sldId id="320" r:id="rId31"/>
    <p:sldId id="303" r:id="rId32"/>
    <p:sldId id="321" r:id="rId33"/>
    <p:sldId id="322" r:id="rId34"/>
    <p:sldId id="328" r:id="rId35"/>
    <p:sldId id="324" r:id="rId36"/>
    <p:sldId id="325" r:id="rId37"/>
    <p:sldId id="326" r:id="rId38"/>
    <p:sldId id="327" r:id="rId39"/>
    <p:sldId id="331" r:id="rId40"/>
    <p:sldId id="304" r:id="rId41"/>
    <p:sldId id="329" r:id="rId42"/>
  </p:sldIdLst>
  <p:sldSz cx="24384000" cy="13716000"/>
  <p:notesSz cx="6858000" cy="9144000"/>
  <p:embeddedFontLst>
    <p:embeddedFont>
      <p:font typeface="Helvetica Neue" panose="02000503000000020004" pitchFamily="2" charset="0"/>
      <p:regular r:id="rId44"/>
      <p:bold r:id="rId45"/>
      <p:italic r:id="rId46"/>
      <p:boldItalic r:id="rId47"/>
    </p:embeddedFont>
    <p:embeddedFont>
      <p:font typeface="Martel Sans" pitchFamily="2" charset="77"/>
      <p:regular r:id="rId48"/>
      <p:bold r:id="rId49"/>
    </p:embeddedFont>
    <p:embeddedFont>
      <p:font typeface="Martel Sans Light" pitchFamily="2" charset="77"/>
      <p:regular r:id="rId50"/>
      <p:bold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1" roundtripDataSignature="AMtx7mj/Fp936vKjXIWuT5fyBIeNNQWb1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D9DE"/>
    <a:srgbClr val="003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381"/>
    <p:restoredTop sz="94620"/>
  </p:normalViewPr>
  <p:slideViewPr>
    <p:cSldViewPr snapToGrid="0" snapToObjects="1">
      <p:cViewPr varScale="1">
        <p:scale>
          <a:sx n="31" d="100"/>
          <a:sy n="31" d="100"/>
        </p:scale>
        <p:origin x="264" y="10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524300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678365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611819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902027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208945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345061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179002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198204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59447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826659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53ccf40ff_0_30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gd53ccf40ff_0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53873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8033673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4800362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425923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3766471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135582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56112326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2861863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30612113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06988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e3c6e7bdf1_0_2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5" name="Google Shape;145;ge3c6e7bdf1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092245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493098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1180457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518503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8420286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82733965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0055702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566291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7700661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7711805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e3c6e7bdf1_0_12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3" name="Google Shape;293;ge3c6e7bdf1_0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d53ccf40ff_0_34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1" name="Google Shape;391;gd53ccf40f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20991421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500486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e3c6e7bdf1_0_28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4" name="Google Shape;324;ge3c6e7bdf1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e3c6e7bdf1_0_28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" name="Google Shape;332;ge3c6e7bdf1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e3c6e7bdf1_0_28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" name="Google Shape;332;ge3c6e7bdf1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9013947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e3c6e7bdf1_0_28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" name="Google Shape;332;ge3c6e7bdf1_0_2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2689915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d53ccf40ff_0_3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3" name="Google Shape;383;gd53ccf40ff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Bullets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5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Fact">
  <p:cSld name="Big Fac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 txBox="1">
            <a:spLocks noGrp="1"/>
          </p:cNvSpPr>
          <p:nvPr>
            <p:ph type="body" idx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0"/>
              <a:buFont typeface="Helvetica Neue"/>
              <a:buNone/>
              <a:defRPr sz="250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14"/>
          <p:cNvSpPr txBox="1">
            <a:spLocks noGrp="1"/>
          </p:cNvSpPr>
          <p:nvPr>
            <p:ph type="body" idx="2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body" idx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body" idx="2"/>
          </p:nvPr>
        </p:nvSpPr>
        <p:spPr>
          <a:xfrm>
            <a:off x="1753923" y="4939860"/>
            <a:ext cx="20876153" cy="3836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3 Up">
  <p:cSld name="Photo - 3 Up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>
            <a:spLocks noGrp="1"/>
          </p:cNvSpPr>
          <p:nvPr>
            <p:ph type="pic" idx="2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3" name="Google Shape;63;p16"/>
          <p:cNvSpPr>
            <a:spLocks noGrp="1"/>
          </p:cNvSpPr>
          <p:nvPr>
            <p:ph type="pic" idx="3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4" name="Google Shape;64;p16"/>
          <p:cNvSpPr>
            <a:spLocks noGrp="1"/>
          </p:cNvSpPr>
          <p:nvPr>
            <p:ph type="pic" idx="4"/>
          </p:nvPr>
        </p:nvSpPr>
        <p:spPr>
          <a:xfrm>
            <a:off x="-139700" y="495300"/>
            <a:ext cx="16611600" cy="124587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5" name="Google Shape;65;p1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>
            <a:spLocks noGrp="1"/>
          </p:cNvSpPr>
          <p:nvPr>
            <p:ph type="pic" idx="2"/>
          </p:nvPr>
        </p:nvSpPr>
        <p:spPr>
          <a:xfrm>
            <a:off x="-1333500" y="-5524500"/>
            <a:ext cx="27051001" cy="2164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 1">
  <p:cSld name="TITLE_AND_BODY_1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e3b730cad5_0_75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100" cy="9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ge3b730cad5_0_75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100" cy="82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ge3b730cad5_0_75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7000" cy="145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3" name="Google Shape;73;ge3b730cad5_0_75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100" cy="143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e3b730cad5_0_75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400" cy="37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1pPr>
            <a:lvl2pPr marL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2pPr>
            <a:lvl3pPr marL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3pPr>
            <a:lvl4pPr marL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4pPr>
            <a:lvl5pPr marL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5pPr>
            <a:lvl6pPr marL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6pPr>
            <a:lvl7pPr marL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7pPr>
            <a:lvl8pPr marL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8pPr>
            <a:lvl9pPr marL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>
                <a:solidFill>
                  <a:srgbClr val="000000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"/>
          <p:cNvSpPr txBox="1">
            <a:spLocks noGrp="1"/>
          </p:cNvSpPr>
          <p:nvPr>
            <p:ph type="body" idx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6" name="Google Shape;16;p6"/>
          <p:cNvSpPr txBox="1">
            <a:spLocks noGrp="1"/>
          </p:cNvSpPr>
          <p:nvPr>
            <p:ph type="title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6"/>
          <p:cNvSpPr txBox="1">
            <a:spLocks noGrp="1"/>
          </p:cNvSpPr>
          <p:nvPr>
            <p:ph type="body" idx="2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6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">
  <p:cSld name="Title &amp; Phot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7"/>
          <p:cNvSpPr>
            <a:spLocks noGrp="1"/>
          </p:cNvSpPr>
          <p:nvPr>
            <p:ph type="pic" idx="2"/>
          </p:nvPr>
        </p:nvSpPr>
        <p:spPr>
          <a:xfrm>
            <a:off x="-1155700" y="-1295400"/>
            <a:ext cx="26746199" cy="16018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3" name="Google Shape;23;p7"/>
          <p:cNvSpPr txBox="1">
            <a:spLocks noGrp="1"/>
          </p:cNvSpPr>
          <p:nvPr>
            <p:ph type="title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body" idx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  <a:defRPr sz="36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7"/>
          <p:cNvSpPr txBox="1">
            <a:spLocks noGrp="1"/>
          </p:cNvSpPr>
          <p:nvPr>
            <p:ph type="body" idx="3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7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Photo Alt">
  <p:cSld name="Title &amp; Photo Al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>
            <a:spLocks noGrp="1"/>
          </p:cNvSpPr>
          <p:nvPr>
            <p:ph type="pic" idx="2"/>
          </p:nvPr>
        </p:nvSpPr>
        <p:spPr>
          <a:xfrm>
            <a:off x="10972800" y="-203200"/>
            <a:ext cx="12144836" cy="141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29" name="Google Shape;29;p8"/>
          <p:cNvSpPr txBox="1">
            <a:spLocks noGrp="1"/>
          </p:cNvSpPr>
          <p:nvPr>
            <p:ph type="title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"/>
          <p:cNvSpPr txBox="1">
            <a:spLocks noGrp="1"/>
          </p:cNvSpPr>
          <p:nvPr>
            <p:ph type="body" idx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8"/>
          <p:cNvSpPr txBox="1">
            <a:spLocks noGrp="1"/>
          </p:cNvSpPr>
          <p:nvPr>
            <p:ph type="sldNum" idx="1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llets">
  <p:cSld name="Bullet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Bullets &amp; Photo">
  <p:cSld name="Title, Bullets &amp; Photo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0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10"/>
          <p:cNvSpPr>
            <a:spLocks noGrp="1"/>
          </p:cNvSpPr>
          <p:nvPr>
            <p:ph type="pic" idx="3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9" name="Google Shape;39;p10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0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1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body" idx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 b="1"/>
            </a:lvl1pPr>
            <a:lvl2pPr marL="914400" lvl="1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2pPr>
            <a:lvl3pPr marL="1371600" lvl="2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3pPr>
            <a:lvl4pPr marL="1828800" lvl="3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4pPr>
            <a:lvl5pPr marL="2286000" lvl="4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body" idx="2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1pPr>
            <a:lvl2pPr marL="914400" lvl="1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2pPr>
            <a:lvl3pPr marL="1371600" lvl="2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3pPr>
            <a:lvl4pPr marL="1828800" lvl="3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4pPr>
            <a:lvl5pPr marL="2286000" lvl="4" indent="-228600" algn="l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Helvetica Neue"/>
              <a:buNone/>
              <a:defRPr sz="5500"/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atement">
  <p:cSld name="Stateme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body" idx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lvl1pPr marL="457200" lvl="0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22860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Helvetica Neue"/>
              <a:buNone/>
              <a:defRPr sz="116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6pPr>
            <a:lvl7pPr marL="3200400" lvl="6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7pPr>
            <a:lvl8pPr marL="3657600" lvl="7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8pPr>
            <a:lvl9pPr marL="4114800" lvl="8" indent="-369189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2214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rmAutofit/>
          </a:bodyPr>
          <a:lstStyle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Helvetica Neue"/>
              <a:buNone/>
              <a:defRPr sz="1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://www.unco.edu/unc-goal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s://inclusiveservices.uccs.ed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hyperlink" Target="https://www.arapahoe.edu/advising-support/disability-access-services/elevate-acc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" descr="IN-logo-Color-on-Spruce-0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625712" y="-53667"/>
            <a:ext cx="27635424" cy="1382346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79;gd53ccf40ff_0_291">
            <a:extLst>
              <a:ext uri="{FF2B5EF4-FFF2-40B4-BE49-F238E27FC236}">
                <a16:creationId xmlns:a16="http://schemas.microsoft.com/office/drawing/2014/main" id="{45AC06D2-90BE-0144-A03E-9E0BE8E0A942}"/>
              </a:ext>
            </a:extLst>
          </p:cNvPr>
          <p:cNvSpPr txBox="1"/>
          <p:nvPr/>
        </p:nvSpPr>
        <p:spPr>
          <a:xfrm>
            <a:off x="0" y="1435213"/>
            <a:ext cx="24827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7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Section 3: Colleges in Colorado Offering Inclusive Higher Education</a:t>
            </a:r>
            <a:endParaRPr lang="en-US"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3ccf40ff_0_349"/>
          <p:cNvSpPr txBox="1"/>
          <p:nvPr/>
        </p:nvSpPr>
        <p:spPr>
          <a:xfrm>
            <a:off x="2754407" y="819150"/>
            <a:ext cx="18267001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Admission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d53ccf40ff_0_349"/>
          <p:cNvCxnSpPr/>
          <p:nvPr/>
        </p:nvCxnSpPr>
        <p:spPr>
          <a:xfrm>
            <a:off x="6176657" y="2318657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42855169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br>
              <a:rPr lang="en-US" sz="9000" b="0" dirty="0"/>
            </a:br>
            <a:r>
              <a:rPr lang="en-US" sz="9000" b="0" dirty="0"/>
              <a:t>What is the entry criteria for inclusive higher education?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Students apply directly to the inclusive service office on campus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Documented intellectual or developmental disability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Application process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Statement of interest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Application packet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Interview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Letters of recommendation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Disability documentation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Educational history 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17590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619230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b="0" dirty="0">
                <a:latin typeface="Martel Sans" pitchFamily="2" charset="77"/>
                <a:cs typeface="Martel Sans" pitchFamily="2" charset="77"/>
              </a:rPr>
              <a:t>How long do students typically attend college when enrolled in inclusive services?</a:t>
            </a:r>
            <a:endParaRPr lang="en-US" sz="9000" b="0" dirty="0">
              <a:latin typeface="Martel Sans" pitchFamily="2" charset="77"/>
              <a:cs typeface="Martel Sans" pitchFamily="2" charset="77"/>
            </a:endParaRP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4473024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5188642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Universities – 4 years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Community College – 3 years  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98616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What is the application timeline like for inclusive services?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New students accepted once/year for August start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Fall: Open houses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Winter: Applications due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Spring: Interviews with applicants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See each school website for specific timelines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5200" dirty="0"/>
          </a:p>
        </p:txBody>
      </p:sp>
    </p:spTree>
    <p:extLst>
      <p:ext uri="{BB962C8B-B14F-4D97-AF65-F5344CB8AC3E}">
        <p14:creationId xmlns:p14="http://schemas.microsoft.com/office/powerpoint/2010/main" val="767729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Who is the ideal student?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Desire to go to college and pursue academic and vocational goal </a:t>
            </a: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569209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3ccf40ff_0_349"/>
          <p:cNvSpPr txBox="1"/>
          <p:nvPr/>
        </p:nvSpPr>
        <p:spPr>
          <a:xfrm>
            <a:off x="3058498" y="819150"/>
            <a:ext cx="18267001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Academics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d53ccf40ff_0_349"/>
          <p:cNvCxnSpPr/>
          <p:nvPr/>
        </p:nvCxnSpPr>
        <p:spPr>
          <a:xfrm>
            <a:off x="6588959" y="266375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67B270F-DFBB-D846-ADFC-239E14F457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177918" y="3412645"/>
            <a:ext cx="8038382" cy="748780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7BE3FF-5333-D04E-A5BB-30B8C47A72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9737" y="3857133"/>
            <a:ext cx="8798444" cy="659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9826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b="0" dirty="0">
                <a:latin typeface="Martel Sans" pitchFamily="2" charset="77"/>
                <a:cs typeface="Martel Sans" pitchFamily="2" charset="77"/>
              </a:rPr>
              <a:t>Which classes do students take if they are receiving support from inclusive services?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Classes from college course catalog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Selected based on area of interest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Taken with peers without disabilities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Earn credits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211100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What degree do students get if they access inclusive services?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Comprehensive Higher Education Certificate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Concentration in area of interest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Credits do not count towards an Associate’s or Bachelor’s degree </a:t>
            </a:r>
          </a:p>
          <a:p>
            <a:pPr marL="1600200" lvl="2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Exception: At ACC students can pursue an Associate’s degree and receive support from Elevate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216181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286189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b="0" dirty="0">
                <a:latin typeface="Martel Sans" pitchFamily="2" charset="77"/>
                <a:cs typeface="Martel Sans" pitchFamily="2" charset="77"/>
              </a:rPr>
              <a:t>Tell me more about the Comprehensive Higher Education certificate. </a:t>
            </a:r>
            <a:br>
              <a:rPr lang="en-US" b="0" dirty="0">
                <a:latin typeface="Martel Sans" pitchFamily="2" charset="77"/>
                <a:cs typeface="Martel Sans" pitchFamily="2" charset="77"/>
              </a:rPr>
            </a:br>
            <a:r>
              <a:rPr lang="en-US" b="0" dirty="0">
                <a:latin typeface="Martel Sans" pitchFamily="2" charset="77"/>
                <a:cs typeface="Martel Sans" pitchFamily="2" charset="77"/>
              </a:rPr>
              <a:t>What is it exactly?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Awarded by the institute of higher education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36-72 credit hours, depending on the school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Three classes/semester 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2 traditional classes, 1 specialized class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Career experience </a:t>
            </a:r>
          </a:p>
          <a:p>
            <a:pPr marL="0" indent="0">
              <a:lnSpc>
                <a:spcPct val="177142"/>
              </a:lnSpc>
              <a:spcBef>
                <a:spcPts val="0"/>
              </a:spcBef>
              <a:buSzPts val="3500"/>
              <a:buNone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855501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/>
              <a:t>Do students receive grades? 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Yes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Graded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875473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d53ccf40ff_0_305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Section T</a:t>
            </a:r>
            <a:r>
              <a:rPr lang="en-US" sz="11600" dirty="0">
                <a:latin typeface="Martel Sans"/>
                <a:ea typeface="Martel Sans"/>
                <a:cs typeface="Martel Sans"/>
                <a:sym typeface="Martel Sans"/>
              </a:rPr>
              <a:t>hree</a:t>
            </a:r>
            <a:r>
              <a:rPr lang="en-US" sz="11600" b="1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 Objectives</a:t>
            </a:r>
            <a:endParaRPr sz="116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sp>
        <p:nvSpPr>
          <p:cNvPr id="116" name="Google Shape;116;gd53ccf40ff_0_305"/>
          <p:cNvSpPr txBox="1">
            <a:spLocks noGrp="1"/>
          </p:cNvSpPr>
          <p:nvPr>
            <p:ph type="subTitle" idx="4294967295"/>
          </p:nvPr>
        </p:nvSpPr>
        <p:spPr>
          <a:xfrm>
            <a:off x="1204758" y="343275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Identify colleges in Colorado that have inclusive service offices.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Answer common questions students and families may have about supports available in college. 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Provide a general overview of the application process and typical costs, activities, and housing options associated with each college offering inclusive higher education. </a:t>
            </a:r>
          </a:p>
          <a:p>
            <a:pPr marL="0" indent="0">
              <a:lnSpc>
                <a:spcPct val="177142"/>
              </a:lnSpc>
              <a:spcBef>
                <a:spcPts val="0"/>
              </a:spcBef>
              <a:buSzPts val="3500"/>
              <a:buNone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117" name="Google Shape;117;gd53ccf40ff_0_305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8" name="Google Shape;118;gd53ccf40ff_0_305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D6C95F8-5BDD-F54A-8A9F-E1ADE245F035}"/>
              </a:ext>
            </a:extLst>
          </p:cNvPr>
          <p:cNvSpPr txBox="1">
            <a:spLocks/>
          </p:cNvSpPr>
          <p:nvPr/>
        </p:nvSpPr>
        <p:spPr>
          <a:xfrm>
            <a:off x="1178880" y="9905435"/>
            <a:ext cx="19072391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Utilize state and national resources, as well as professional collaborations, to help support your student’s college search.</a:t>
            </a:r>
          </a:p>
          <a:p>
            <a:pPr marL="0" indent="0">
              <a:lnSpc>
                <a:spcPct val="177142"/>
              </a:lnSpc>
              <a:spcBef>
                <a:spcPts val="0"/>
              </a:spcBef>
              <a:buSzPts val="3500"/>
              <a:buNone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286189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b="0" dirty="0">
                <a:latin typeface="Martel Sans" pitchFamily="2" charset="77"/>
                <a:cs typeface="Martel Sans" pitchFamily="2" charset="77"/>
              </a:rPr>
              <a:t>How do professors know how to modify classes appropriately if they’ve never taught students with ID before?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Professors receive support from the inclusive service office staff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643423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3ccf40ff_0_349"/>
          <p:cNvSpPr txBox="1"/>
          <p:nvPr/>
        </p:nvSpPr>
        <p:spPr>
          <a:xfrm>
            <a:off x="3058499" y="819150"/>
            <a:ext cx="18267001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Career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d53ccf40ff_0_349"/>
          <p:cNvCxnSpPr/>
          <p:nvPr/>
        </p:nvCxnSpPr>
        <p:spPr>
          <a:xfrm>
            <a:off x="6588960" y="266375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FD47133-7C7C-214B-A3F0-E98155E183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4892" y="3536667"/>
            <a:ext cx="9427108" cy="91020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B0C631-71CB-744E-A147-D69DEBB1C42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855" t="24448" r="55139" b="27938"/>
          <a:stretch/>
        </p:blipFill>
        <p:spPr>
          <a:xfrm>
            <a:off x="14415268" y="3851963"/>
            <a:ext cx="5754254" cy="7200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001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607400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Will I have a job on campus? What will that look like? What are the supports like?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Year 1: Career exploration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Year 2: On campus employment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Years 3 &amp; 4: Internships and work experiences off campus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Summer employment encouraged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31376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3ccf40ff_0_349"/>
          <p:cNvSpPr txBox="1"/>
          <p:nvPr/>
        </p:nvSpPr>
        <p:spPr>
          <a:xfrm>
            <a:off x="3058499" y="819150"/>
            <a:ext cx="18267001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Social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d53ccf40ff_0_349"/>
          <p:cNvCxnSpPr/>
          <p:nvPr/>
        </p:nvCxnSpPr>
        <p:spPr>
          <a:xfrm>
            <a:off x="6588960" y="266375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8CB4E0F6-3275-4F40-939A-AA904991E5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8499" y="3908645"/>
            <a:ext cx="7898980" cy="789898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5458D4A-BF57-4648-96EB-7413025CA0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95018" y="4293666"/>
            <a:ext cx="8951441" cy="580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2382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What is a peer mentor?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212725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Key part of inclusive higher education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Other college students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Provide academic support, social support, and encourage independence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95667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When it comes to support, what is expected of parents?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Shifting from advocate to advisor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Encourage students to advocate for their own needs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044681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3ccf40ff_0_349"/>
          <p:cNvSpPr txBox="1"/>
          <p:nvPr/>
        </p:nvSpPr>
        <p:spPr>
          <a:xfrm>
            <a:off x="3058499" y="819150"/>
            <a:ext cx="18267001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Housing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d53ccf40ff_0_349"/>
          <p:cNvCxnSpPr/>
          <p:nvPr/>
        </p:nvCxnSpPr>
        <p:spPr>
          <a:xfrm>
            <a:off x="6588960" y="266375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EBFC0D0-672F-724A-887E-DD95A0F08F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6071" y="3536667"/>
            <a:ext cx="13631857" cy="8222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497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b="0" dirty="0">
                <a:latin typeface="Martel Sans" pitchFamily="2" charset="77"/>
                <a:cs typeface="Martel Sans" pitchFamily="2" charset="77"/>
              </a:rPr>
              <a:t>If I choose to live on campus, what sort of support will I receive?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UCCS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Apartments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Medicaid waivers for independent living supports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UNC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Year 1 &amp; 2: Residence halls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Years 3 &amp; 4: Students choose from wide range of options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ACC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No housing associated with the college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03132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Do parents need to live near campus?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No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Students come from all over the state and even out of state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UNC specific: Students need to be their own guardian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3758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2375889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b="0" dirty="0">
                <a:latin typeface="Martel Sans" pitchFamily="2" charset="77"/>
                <a:cs typeface="Martel Sans" pitchFamily="2" charset="77"/>
              </a:rPr>
              <a:t>Does someone check-in on students during free time or unstructured time or weekends? What happens outside of regular 9-5 hours?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42950" y="5012574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5873400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24/7 care is not provided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Peer mentors are one resource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Campus police, mental health center, residence life staff, etc.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43465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ge3c6e7bdf1_0_22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26829"/>
            <a:ext cx="24383998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ge3c6e7bdf1_0_22"/>
          <p:cNvSpPr txBox="1"/>
          <p:nvPr/>
        </p:nvSpPr>
        <p:spPr>
          <a:xfrm>
            <a:off x="659125" y="5013300"/>
            <a:ext cx="24827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700" b="1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Key Components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" name="Google Shape;149;ge3c6e7bdf1_0_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0" name="Google Shape;150;ge3c6e7bdf1_0_22"/>
          <p:cNvCxnSpPr/>
          <p:nvPr/>
        </p:nvCxnSpPr>
        <p:spPr>
          <a:xfrm>
            <a:off x="7361436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2375889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b="0" dirty="0">
                <a:latin typeface="Martel Sans" pitchFamily="2" charset="77"/>
                <a:cs typeface="Martel Sans" pitchFamily="2" charset="77"/>
              </a:rPr>
              <a:t>What if I have a particular medical need, mobility need, or something else that has me worried about my ability to live away from home? 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42950" y="5012574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5873400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Meet with the inclusive staff on campus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Reach out to IN! with additional barriers 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259035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3ccf40ff_0_349"/>
          <p:cNvSpPr txBox="1"/>
          <p:nvPr/>
        </p:nvSpPr>
        <p:spPr>
          <a:xfrm>
            <a:off x="3058499" y="5013300"/>
            <a:ext cx="18267001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Cost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d53ccf40ff_0_349"/>
          <p:cNvCxnSpPr/>
          <p:nvPr/>
        </p:nvCxnSpPr>
        <p:spPr>
          <a:xfrm>
            <a:off x="6588960" y="68579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4429701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b="0" dirty="0">
                <a:latin typeface="Martel Sans" pitchFamily="2" charset="77"/>
                <a:cs typeface="Martel Sans" pitchFamily="2" charset="77"/>
              </a:rPr>
              <a:t>What are the costs associated with college?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Tuition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Inclusive service fee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Room &amp; board (if applicable)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3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All costs paid to the college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Reminder: IN! does not provide direct services and does not receive any funds from students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Look at each school website for specific costs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Reach out to the school to be connected to the financial aid office </a:t>
            </a: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12171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Are there any options to help pay for college?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Comprehensive Transition Program (CTP) designation allows for access to financial aid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Colorado CTPs: UNC, ACC, UCCS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Work study, grants, but not loans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Disability specific: Division of Vocational Rehabilitation, Social Security Income, ABLE accounts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More in module 5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97187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3ccf40ff_0_349"/>
          <p:cNvSpPr txBox="1"/>
          <p:nvPr/>
        </p:nvSpPr>
        <p:spPr>
          <a:xfrm>
            <a:off x="3058499" y="5013300"/>
            <a:ext cx="18267001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College Search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d53ccf40ff_0_349"/>
          <p:cNvCxnSpPr/>
          <p:nvPr/>
        </p:nvCxnSpPr>
        <p:spPr>
          <a:xfrm>
            <a:off x="6588960" y="68579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4792786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Campus Visits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Help students envision themselves on campus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Is anyone in your district organizing a college visit?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Counselors, teachers, administrators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Include students with ID with other students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426920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At School Options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19824702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Postsecondary high school counselors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Visits with college specific admission counselors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Others who are less familiar with inclusive services can still provide students an overview of what campus is like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914400" lvl="2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37877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College Awareness Resources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274242"/>
            <a:ext cx="21176424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National Association for College Admission Counseling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Think College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National coordinating center for inclusive higher education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 err="1">
                <a:latin typeface="Martel Sans" pitchFamily="2" charset="77"/>
                <a:cs typeface="Martel Sans" pitchFamily="2" charset="77"/>
              </a:rPr>
              <a:t>Thinkcollege.net</a:t>
            </a: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IN!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Colorado specific </a:t>
            </a: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 err="1">
                <a:latin typeface="Martel Sans" pitchFamily="2" charset="77"/>
                <a:cs typeface="Martel Sans" pitchFamily="2" charset="77"/>
              </a:rPr>
              <a:t>Inclusivehighered.org</a:t>
            </a: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779012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Other Ideas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274242"/>
            <a:ext cx="21176424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Contact the college admission department for a special class visit and presentation by inclusive services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Host a college student panel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Offer a College &amp; Career exploration class as part of the district transition program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Lesson plans that include college content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809121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004" cy="1844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00"/>
              <a:buFont typeface="Martel Sans"/>
              <a:buNone/>
            </a:pPr>
            <a:r>
              <a:rPr lang="en-US" sz="11600" b="0" i="0" u="none" strike="noStrike" cap="none" dirty="0">
                <a:solidFill>
                  <a:srgbClr val="000000"/>
                </a:solidFill>
                <a:latin typeface="Martel Sans"/>
                <a:ea typeface="Martel Sans"/>
                <a:cs typeface="Martel Sans"/>
                <a:sym typeface="Martel Sans"/>
              </a:rPr>
              <a:t>Multiple Identities</a:t>
            </a:r>
            <a:endParaRPr sz="11600" b="0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42950" y="282596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5" name="Google Shape;116;gd53ccf40ff_0_305">
            <a:extLst>
              <a:ext uri="{FF2B5EF4-FFF2-40B4-BE49-F238E27FC236}">
                <a16:creationId xmlns:a16="http://schemas.microsoft.com/office/drawing/2014/main" id="{B6EE8101-E58D-C34E-A9E7-FDE394FD8130}"/>
              </a:ext>
            </a:extLst>
          </p:cNvPr>
          <p:cNvSpPr txBox="1">
            <a:spLocks/>
          </p:cNvSpPr>
          <p:nvPr/>
        </p:nvSpPr>
        <p:spPr>
          <a:xfrm>
            <a:off x="1206498" y="4274242"/>
            <a:ext cx="21176424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First generation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English as a second language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Black, Indigenous, and other People of Color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LGBTQ+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1591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ge3c6e7bdf1_0_126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7" name="Google Shape;297;ge3c6e7bdf1_0_126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grpSp>
        <p:nvGrpSpPr>
          <p:cNvPr id="298" name="Google Shape;298;ge3c6e7bdf1_0_126"/>
          <p:cNvGrpSpPr/>
          <p:nvPr/>
        </p:nvGrpSpPr>
        <p:grpSpPr>
          <a:xfrm>
            <a:off x="892625" y="3841653"/>
            <a:ext cx="8699100" cy="2346534"/>
            <a:chOff x="0" y="112470"/>
            <a:chExt cx="8699100" cy="3507000"/>
          </a:xfrm>
        </p:grpSpPr>
        <p:sp>
          <p:nvSpPr>
            <p:cNvPr id="299" name="Google Shape;299;ge3c6e7bdf1_0_126"/>
            <p:cNvSpPr/>
            <p:nvPr/>
          </p:nvSpPr>
          <p:spPr>
            <a:xfrm>
              <a:off x="0" y="536558"/>
              <a:ext cx="8699100" cy="2433900"/>
            </a:xfrm>
            <a:prstGeom prst="roundRect">
              <a:avLst>
                <a:gd name="adj" fmla="val 10807"/>
              </a:avLst>
            </a:prstGeom>
            <a:solidFill>
              <a:srgbClr val="9FD9D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ge3c6e7bdf1_0_126"/>
            <p:cNvSpPr txBox="1"/>
            <p:nvPr/>
          </p:nvSpPr>
          <p:spPr>
            <a:xfrm>
              <a:off x="566379" y="112470"/>
              <a:ext cx="7566224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i="0" u="none" strike="noStrike" cap="none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</a:t>
              </a: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lternative pathway to admission</a:t>
              </a:r>
              <a:endParaRPr sz="4600" b="1" i="0" u="none" strike="noStrike" cap="none" dirty="0">
                <a:solidFill>
                  <a:srgbClr val="003F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" name="Google Shape;301;ge3c6e7bdf1_0_126"/>
          <p:cNvGrpSpPr/>
          <p:nvPr/>
        </p:nvGrpSpPr>
        <p:grpSpPr>
          <a:xfrm>
            <a:off x="10317614" y="3090598"/>
            <a:ext cx="8747054" cy="2663336"/>
            <a:chOff x="-34477" y="-1010015"/>
            <a:chExt cx="13985701" cy="3980475"/>
          </a:xfrm>
        </p:grpSpPr>
        <p:sp>
          <p:nvSpPr>
            <p:cNvPr id="302" name="Google Shape;302;ge3c6e7bdf1_0_126"/>
            <p:cNvSpPr/>
            <p:nvPr/>
          </p:nvSpPr>
          <p:spPr>
            <a:xfrm>
              <a:off x="-1" y="-1010015"/>
              <a:ext cx="13670015" cy="3980475"/>
            </a:xfrm>
            <a:prstGeom prst="roundRect">
              <a:avLst>
                <a:gd name="adj" fmla="val 10807"/>
              </a:avLst>
            </a:prstGeom>
            <a:solidFill>
              <a:srgbClr val="9FD9D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3" name="Google Shape;303;ge3c6e7bdf1_0_126"/>
            <p:cNvSpPr txBox="1"/>
            <p:nvPr/>
          </p:nvSpPr>
          <p:spPr>
            <a:xfrm>
              <a:off x="-34477" y="-594494"/>
              <a:ext cx="13985701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39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Access to Federal Financial Aid at designated Comprehensive Transition and Postsecondary Programs </a:t>
              </a:r>
              <a:endParaRPr sz="3900" b="1" i="0" u="none" strike="noStrike" cap="none" dirty="0">
                <a:solidFill>
                  <a:srgbClr val="003F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" name="Google Shape;304;ge3c6e7bdf1_0_126"/>
          <p:cNvGrpSpPr/>
          <p:nvPr/>
        </p:nvGrpSpPr>
        <p:grpSpPr>
          <a:xfrm>
            <a:off x="892625" y="8543501"/>
            <a:ext cx="8699100" cy="2346534"/>
            <a:chOff x="0" y="125619"/>
            <a:chExt cx="8699100" cy="3507000"/>
          </a:xfrm>
        </p:grpSpPr>
        <p:sp>
          <p:nvSpPr>
            <p:cNvPr id="305" name="Google Shape;305;ge3c6e7bdf1_0_126"/>
            <p:cNvSpPr/>
            <p:nvPr/>
          </p:nvSpPr>
          <p:spPr>
            <a:xfrm>
              <a:off x="0" y="536558"/>
              <a:ext cx="8699100" cy="2433900"/>
            </a:xfrm>
            <a:prstGeom prst="roundRect">
              <a:avLst>
                <a:gd name="adj" fmla="val 10807"/>
              </a:avLst>
            </a:prstGeom>
            <a:solidFill>
              <a:srgbClr val="9FD9D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6" name="Google Shape;306;ge3c6e7bdf1_0_126"/>
            <p:cNvSpPr txBox="1"/>
            <p:nvPr/>
          </p:nvSpPr>
          <p:spPr>
            <a:xfrm>
              <a:off x="321710" y="125619"/>
              <a:ext cx="8055562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Classes are inclusive &amp;</a:t>
              </a:r>
              <a:endParaRPr sz="4600" b="1" dirty="0">
                <a:solidFill>
                  <a:srgbClr val="003F4D"/>
                </a:solidFill>
                <a:latin typeface="Martel Sans Light"/>
                <a:ea typeface="Martel Sans Light"/>
                <a:cs typeface="Martel Sans Light"/>
                <a:sym typeface="Martel Sans Ligh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 students earn credit</a:t>
              </a:r>
              <a:endParaRPr sz="4600" b="1" i="0" u="none" strike="noStrike" cap="none" dirty="0">
                <a:solidFill>
                  <a:srgbClr val="003F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" name="Google Shape;307;ge3c6e7bdf1_0_126"/>
          <p:cNvGrpSpPr/>
          <p:nvPr/>
        </p:nvGrpSpPr>
        <p:grpSpPr>
          <a:xfrm>
            <a:off x="892625" y="6151610"/>
            <a:ext cx="8699100" cy="2346534"/>
            <a:chOff x="0" y="57818"/>
            <a:chExt cx="8699100" cy="3507000"/>
          </a:xfrm>
        </p:grpSpPr>
        <p:sp>
          <p:nvSpPr>
            <p:cNvPr id="308" name="Google Shape;308;ge3c6e7bdf1_0_126"/>
            <p:cNvSpPr/>
            <p:nvPr/>
          </p:nvSpPr>
          <p:spPr>
            <a:xfrm>
              <a:off x="0" y="536558"/>
              <a:ext cx="8699100" cy="2433900"/>
            </a:xfrm>
            <a:prstGeom prst="roundRect">
              <a:avLst>
                <a:gd name="adj" fmla="val 10807"/>
              </a:avLst>
            </a:prstGeom>
            <a:solidFill>
              <a:srgbClr val="9FD9D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" name="Google Shape;309;ge3c6e7bdf1_0_126"/>
            <p:cNvSpPr txBox="1"/>
            <p:nvPr/>
          </p:nvSpPr>
          <p:spPr>
            <a:xfrm>
              <a:off x="321710" y="57818"/>
              <a:ext cx="8055562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SAT/ACT/I.Q. tests  &amp; GPA </a:t>
              </a:r>
              <a:endParaRPr sz="4600" b="1" dirty="0">
                <a:solidFill>
                  <a:srgbClr val="003F4D"/>
                </a:solidFill>
                <a:latin typeface="Martel Sans Light"/>
                <a:ea typeface="Martel Sans Light"/>
                <a:cs typeface="Martel Sans Light"/>
                <a:sym typeface="Martel Sans Light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not considered</a:t>
              </a:r>
              <a:endParaRPr sz="4600" b="1" i="0" u="none" strike="noStrike" cap="none" dirty="0">
                <a:solidFill>
                  <a:srgbClr val="003F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0" name="Google Shape;310;ge3c6e7bdf1_0_126"/>
          <p:cNvGrpSpPr/>
          <p:nvPr/>
        </p:nvGrpSpPr>
        <p:grpSpPr>
          <a:xfrm>
            <a:off x="10264433" y="8592594"/>
            <a:ext cx="8699100" cy="2346534"/>
            <a:chOff x="0" y="0"/>
            <a:chExt cx="8699100" cy="3507000"/>
          </a:xfrm>
        </p:grpSpPr>
        <p:sp>
          <p:nvSpPr>
            <p:cNvPr id="311" name="Google Shape;311;ge3c6e7bdf1_0_126"/>
            <p:cNvSpPr/>
            <p:nvPr/>
          </p:nvSpPr>
          <p:spPr>
            <a:xfrm>
              <a:off x="0" y="536558"/>
              <a:ext cx="8699100" cy="2433900"/>
            </a:xfrm>
            <a:prstGeom prst="roundRect">
              <a:avLst>
                <a:gd name="adj" fmla="val 10807"/>
              </a:avLst>
            </a:prstGeom>
            <a:solidFill>
              <a:srgbClr val="9FD9D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" name="Google Shape;312;ge3c6e7bdf1_0_126"/>
            <p:cNvSpPr txBox="1"/>
            <p:nvPr/>
          </p:nvSpPr>
          <p:spPr>
            <a:xfrm>
              <a:off x="574443" y="0"/>
              <a:ext cx="8047497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Access to all campus clubs and activities</a:t>
              </a:r>
              <a:endParaRPr sz="4600" b="1" i="0" u="none" strike="noStrike" cap="none" dirty="0">
                <a:solidFill>
                  <a:srgbClr val="003F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3" name="Google Shape;313;ge3c6e7bdf1_0_126"/>
          <p:cNvGrpSpPr/>
          <p:nvPr/>
        </p:nvGrpSpPr>
        <p:grpSpPr>
          <a:xfrm>
            <a:off x="10288409" y="6151610"/>
            <a:ext cx="8699100" cy="2346534"/>
            <a:chOff x="0" y="57818"/>
            <a:chExt cx="8699100" cy="3507000"/>
          </a:xfrm>
        </p:grpSpPr>
        <p:sp>
          <p:nvSpPr>
            <p:cNvPr id="314" name="Google Shape;314;ge3c6e7bdf1_0_126"/>
            <p:cNvSpPr/>
            <p:nvPr/>
          </p:nvSpPr>
          <p:spPr>
            <a:xfrm>
              <a:off x="0" y="536558"/>
              <a:ext cx="8699100" cy="2433900"/>
            </a:xfrm>
            <a:prstGeom prst="roundRect">
              <a:avLst>
                <a:gd name="adj" fmla="val 10807"/>
              </a:avLst>
            </a:prstGeom>
            <a:solidFill>
              <a:srgbClr val="9FD9D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" name="Google Shape;315;ge3c6e7bdf1_0_126"/>
            <p:cNvSpPr txBox="1"/>
            <p:nvPr/>
          </p:nvSpPr>
          <p:spPr>
            <a:xfrm>
              <a:off x="329775" y="57818"/>
              <a:ext cx="8145913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Peer mentors utilized academically and socially</a:t>
              </a:r>
              <a:endParaRPr sz="4600" b="1" i="0" u="none" strike="noStrike" cap="none" dirty="0">
                <a:solidFill>
                  <a:srgbClr val="003F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6" name="Google Shape;316;ge3c6e7bdf1_0_126"/>
          <p:cNvGrpSpPr/>
          <p:nvPr/>
        </p:nvGrpSpPr>
        <p:grpSpPr>
          <a:xfrm>
            <a:off x="892625" y="11164985"/>
            <a:ext cx="8699100" cy="2346534"/>
            <a:chOff x="0" y="63086"/>
            <a:chExt cx="8699100" cy="3507000"/>
          </a:xfrm>
        </p:grpSpPr>
        <p:sp>
          <p:nvSpPr>
            <p:cNvPr id="317" name="Google Shape;317;ge3c6e7bdf1_0_126"/>
            <p:cNvSpPr/>
            <p:nvPr/>
          </p:nvSpPr>
          <p:spPr>
            <a:xfrm>
              <a:off x="0" y="536558"/>
              <a:ext cx="8699100" cy="2433900"/>
            </a:xfrm>
            <a:prstGeom prst="roundRect">
              <a:avLst>
                <a:gd name="adj" fmla="val 10807"/>
              </a:avLst>
            </a:prstGeom>
            <a:solidFill>
              <a:srgbClr val="9FD9D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8" name="Google Shape;318;ge3c6e7bdf1_0_126"/>
            <p:cNvSpPr txBox="1"/>
            <p:nvPr/>
          </p:nvSpPr>
          <p:spPr>
            <a:xfrm>
              <a:off x="321710" y="63086"/>
              <a:ext cx="8300231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Certificate is earned rather than Bachelor’s degree</a:t>
              </a:r>
              <a:endParaRPr sz="4600" b="1" i="0" u="none" strike="noStrike" cap="none" dirty="0">
                <a:solidFill>
                  <a:srgbClr val="003F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9" name="Google Shape;319;ge3c6e7bdf1_0_126"/>
          <p:cNvGrpSpPr/>
          <p:nvPr/>
        </p:nvGrpSpPr>
        <p:grpSpPr>
          <a:xfrm>
            <a:off x="10442727" y="11122774"/>
            <a:ext cx="8699100" cy="2346534"/>
            <a:chOff x="0" y="0"/>
            <a:chExt cx="8699100" cy="3507000"/>
          </a:xfrm>
        </p:grpSpPr>
        <p:sp>
          <p:nvSpPr>
            <p:cNvPr id="320" name="Google Shape;320;ge3c6e7bdf1_0_126"/>
            <p:cNvSpPr/>
            <p:nvPr/>
          </p:nvSpPr>
          <p:spPr>
            <a:xfrm>
              <a:off x="0" y="536558"/>
              <a:ext cx="8699100" cy="2433900"/>
            </a:xfrm>
            <a:prstGeom prst="roundRect">
              <a:avLst>
                <a:gd name="adj" fmla="val 10807"/>
              </a:avLst>
            </a:prstGeom>
            <a:solidFill>
              <a:srgbClr val="9FD9D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ge3c6e7bdf1_0_126"/>
            <p:cNvSpPr txBox="1"/>
            <p:nvPr/>
          </p:nvSpPr>
          <p:spPr>
            <a:xfrm>
              <a:off x="175457" y="0"/>
              <a:ext cx="8446483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Employment preparation is a priority.</a:t>
              </a:r>
              <a:endParaRPr sz="4600" b="1" i="0" u="none" strike="noStrike" cap="none" dirty="0">
                <a:solidFill>
                  <a:srgbClr val="003F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162;ge3c6e7bdf1_0_273">
            <a:extLst>
              <a:ext uri="{FF2B5EF4-FFF2-40B4-BE49-F238E27FC236}">
                <a16:creationId xmlns:a16="http://schemas.microsoft.com/office/drawing/2014/main" id="{E1EF1494-908A-8D49-A50B-F04686E1DA1D}"/>
              </a:ext>
            </a:extLst>
          </p:cNvPr>
          <p:cNvSpPr txBox="1">
            <a:spLocks/>
          </p:cNvSpPr>
          <p:nvPr/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500"/>
              <a:buFont typeface="Helvetica Neue"/>
              <a:buNone/>
              <a:defRPr sz="8500" b="1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>
              <a:buSzPct val="1000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Inclusive Service Components</a:t>
            </a:r>
            <a:endParaRPr lang="en-US" sz="11600" dirty="0">
              <a:latin typeface="Martel Sans"/>
              <a:ea typeface="Martel Sans"/>
              <a:cs typeface="Martel Sans"/>
              <a:sym typeface="Martel Sans"/>
            </a:endParaRPr>
          </a:p>
        </p:txBody>
      </p:sp>
      <p:grpSp>
        <p:nvGrpSpPr>
          <p:cNvPr id="32" name="Google Shape;301;ge3c6e7bdf1_0_126">
            <a:extLst>
              <a:ext uri="{FF2B5EF4-FFF2-40B4-BE49-F238E27FC236}">
                <a16:creationId xmlns:a16="http://schemas.microsoft.com/office/drawing/2014/main" id="{18D88308-A5A9-DB4E-A933-05DE31344B7C}"/>
              </a:ext>
            </a:extLst>
          </p:cNvPr>
          <p:cNvGrpSpPr/>
          <p:nvPr/>
        </p:nvGrpSpPr>
        <p:grpSpPr>
          <a:xfrm>
            <a:off x="10317613" y="3090598"/>
            <a:ext cx="12224336" cy="2663336"/>
            <a:chOff x="-34479" y="-1010015"/>
            <a:chExt cx="19545542" cy="3980475"/>
          </a:xfrm>
        </p:grpSpPr>
        <p:sp>
          <p:nvSpPr>
            <p:cNvPr id="33" name="Google Shape;302;ge3c6e7bdf1_0_126">
              <a:extLst>
                <a:ext uri="{FF2B5EF4-FFF2-40B4-BE49-F238E27FC236}">
                  <a16:creationId xmlns:a16="http://schemas.microsoft.com/office/drawing/2014/main" id="{5FDE9100-4236-6D4B-BE00-D7E255A2D2C1}"/>
                </a:ext>
              </a:extLst>
            </p:cNvPr>
            <p:cNvSpPr/>
            <p:nvPr/>
          </p:nvSpPr>
          <p:spPr>
            <a:xfrm>
              <a:off x="-1" y="-1010015"/>
              <a:ext cx="19511064" cy="3980475"/>
            </a:xfrm>
            <a:prstGeom prst="roundRect">
              <a:avLst>
                <a:gd name="adj" fmla="val 10807"/>
              </a:avLst>
            </a:prstGeom>
            <a:solidFill>
              <a:srgbClr val="9FD9DE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303;ge3c6e7bdf1_0_126">
              <a:extLst>
                <a:ext uri="{FF2B5EF4-FFF2-40B4-BE49-F238E27FC236}">
                  <a16:creationId xmlns:a16="http://schemas.microsoft.com/office/drawing/2014/main" id="{C09AF650-40E6-8340-A23A-1879D60F6E71}"/>
                </a:ext>
              </a:extLst>
            </p:cNvPr>
            <p:cNvSpPr txBox="1"/>
            <p:nvPr/>
          </p:nvSpPr>
          <p:spPr>
            <a:xfrm>
              <a:off x="-34479" y="-594494"/>
              <a:ext cx="19545540" cy="3507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500"/>
                <a:buFont typeface="Martel Sans Light"/>
                <a:buNone/>
              </a:pPr>
              <a:r>
                <a:rPr lang="en-US" sz="4600" b="1" dirty="0">
                  <a:solidFill>
                    <a:srgbClr val="003F4D"/>
                  </a:solidFill>
                  <a:latin typeface="Martel Sans Light"/>
                  <a:ea typeface="Martel Sans Light"/>
                  <a:cs typeface="Martel Sans Light"/>
                  <a:sym typeface="Martel Sans Light"/>
                </a:rPr>
                <a:t>Access to Federal Financial Aid at designated Comprehensive Transition and Postsecondary Programs </a:t>
              </a:r>
              <a:endParaRPr sz="4600" b="1" i="0" u="none" strike="noStrike" cap="none" dirty="0">
                <a:solidFill>
                  <a:srgbClr val="003F4D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3" name="Google Shape;393;gd53ccf40ff_0_349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gd53ccf40ff_0_349"/>
          <p:cNvSpPr txBox="1"/>
          <p:nvPr/>
        </p:nvSpPr>
        <p:spPr>
          <a:xfrm>
            <a:off x="2950350" y="5013400"/>
            <a:ext cx="18267001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Conclusion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5" name="Google Shape;395;gd53ccf40ff_0_3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6" name="Google Shape;396;gd53ccf40ff_0_349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23866727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>
            <a:spLocks noGrp="1"/>
          </p:cNvSpPr>
          <p:nvPr>
            <p:ph type="ctrTitle" idx="4294967295"/>
          </p:nvPr>
        </p:nvSpPr>
        <p:spPr>
          <a:xfrm>
            <a:off x="1206498" y="1300705"/>
            <a:ext cx="21971004" cy="25589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r>
              <a:rPr lang="en-US" sz="9000" b="0" dirty="0">
                <a:latin typeface="Martel Sans" pitchFamily="2" charset="77"/>
                <a:cs typeface="Martel Sans" pitchFamily="2" charset="77"/>
              </a:rPr>
              <a:t>Next Steps</a:t>
            </a:r>
          </a:p>
        </p:txBody>
      </p:sp>
      <p:pic>
        <p:nvPicPr>
          <p:cNvPr id="109" name="Google Shape;109;p3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0" name="Google Shape;110;p3"/>
          <p:cNvCxnSpPr/>
          <p:nvPr/>
        </p:nvCxnSpPr>
        <p:spPr>
          <a:xfrm>
            <a:off x="769622" y="3859635"/>
            <a:ext cx="22844755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6" name="Google Shape;116;gd53ccf40ff_0_305">
            <a:extLst>
              <a:ext uri="{FF2B5EF4-FFF2-40B4-BE49-F238E27FC236}">
                <a16:creationId xmlns:a16="http://schemas.microsoft.com/office/drawing/2014/main" id="{E13721BF-F353-1F4A-A635-F1F097AF33CA}"/>
              </a:ext>
            </a:extLst>
          </p:cNvPr>
          <p:cNvSpPr txBox="1">
            <a:spLocks/>
          </p:cNvSpPr>
          <p:nvPr/>
        </p:nvSpPr>
        <p:spPr>
          <a:xfrm>
            <a:off x="1206498" y="4274242"/>
            <a:ext cx="21176424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Next module: Preparing All Students for College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Module credit: Google Form linked in video description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r>
              <a:rPr lang="en-US" sz="6000" dirty="0">
                <a:latin typeface="Martel Sans" pitchFamily="2" charset="77"/>
                <a:cs typeface="Martel Sans" pitchFamily="2" charset="77"/>
              </a:rPr>
              <a:t> </a:t>
            </a: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857250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1771650" lvl="2" indent="-85725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SzPts val="3500"/>
              <a:buNone/>
            </a:pPr>
            <a:endParaRPr lang="en-US" sz="60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246295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ge3c6e7bdf1_0_282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26829"/>
            <a:ext cx="24383998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ge3c6e7bdf1_0_282"/>
          <p:cNvSpPr txBox="1"/>
          <p:nvPr/>
        </p:nvSpPr>
        <p:spPr>
          <a:xfrm>
            <a:off x="659125" y="5013300"/>
            <a:ext cx="24827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9700" b="1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Schools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8" name="Google Shape;328;ge3c6e7bdf1_0_2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" name="Google Shape;329;ge3c6e7bdf1_0_282"/>
          <p:cNvCxnSpPr/>
          <p:nvPr/>
        </p:nvCxnSpPr>
        <p:spPr>
          <a:xfrm>
            <a:off x="7361436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e3c6e7bdf1_0_289"/>
          <p:cNvSpPr txBox="1">
            <a:spLocks noGrp="1"/>
          </p:cNvSpPr>
          <p:nvPr>
            <p:ph type="ctrTitle" idx="4294967295"/>
          </p:nvPr>
        </p:nvSpPr>
        <p:spPr>
          <a:xfrm>
            <a:off x="1206498" y="860127"/>
            <a:ext cx="21971100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rmAutofit fontScale="90000"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artel Sans"/>
              <a:buNone/>
            </a:pPr>
            <a:r>
              <a:rPr lang="en-US" sz="11600">
                <a:latin typeface="Martel Sans"/>
                <a:ea typeface="Martel Sans"/>
                <a:cs typeface="Martel Sans"/>
                <a:sym typeface="Martel Sans"/>
              </a:rPr>
              <a:t>University of Northern Colorado </a:t>
            </a:r>
            <a:endParaRPr sz="11600" b="1" i="0" u="none" strike="noStrike" cap="none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335" name="Google Shape;335;ge3c6e7bdf1_0_289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6" name="Google Shape;336;ge3c6e7bdf1_0_289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" name="Google Shape;116;gd53ccf40ff_0_305">
            <a:extLst>
              <a:ext uri="{FF2B5EF4-FFF2-40B4-BE49-F238E27FC236}">
                <a16:creationId xmlns:a16="http://schemas.microsoft.com/office/drawing/2014/main" id="{6CEC6E21-B5BD-B941-A3F8-38BE01ED4C50}"/>
              </a:ext>
            </a:extLst>
          </p:cNvPr>
          <p:cNvSpPr txBox="1">
            <a:spLocks/>
          </p:cNvSpPr>
          <p:nvPr/>
        </p:nvSpPr>
        <p:spPr>
          <a:xfrm>
            <a:off x="1206498" y="4473024"/>
            <a:ext cx="21972840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GOAL – Go On And Learn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Greeley, Colorado 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 err="1">
                <a:latin typeface="Martel Sans" pitchFamily="2" charset="77"/>
                <a:cs typeface="Martel Sans" pitchFamily="2" charset="77"/>
                <a:hlinkClick r:id="rId4"/>
              </a:rPr>
              <a:t>www.unco.edu</a:t>
            </a:r>
            <a:r>
              <a:rPr lang="en-US" sz="5200" dirty="0">
                <a:latin typeface="Martel Sans" pitchFamily="2" charset="77"/>
                <a:cs typeface="Martel Sans" pitchFamily="2" charset="77"/>
                <a:hlinkClick r:id="rId4"/>
              </a:rPr>
              <a:t>/</a:t>
            </a:r>
            <a:r>
              <a:rPr lang="en-US" sz="5200" dirty="0" err="1">
                <a:latin typeface="Martel Sans" pitchFamily="2" charset="77"/>
                <a:cs typeface="Martel Sans" pitchFamily="2" charset="77"/>
                <a:hlinkClick r:id="rId4"/>
              </a:rPr>
              <a:t>unc</a:t>
            </a:r>
            <a:r>
              <a:rPr lang="en-US" sz="5200" dirty="0">
                <a:latin typeface="Martel Sans" pitchFamily="2" charset="77"/>
                <a:cs typeface="Martel Sans" pitchFamily="2" charset="77"/>
                <a:hlinkClick r:id="rId4"/>
              </a:rPr>
              <a:t>-goal</a:t>
            </a: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0" indent="0">
              <a:lnSpc>
                <a:spcPct val="177142"/>
              </a:lnSpc>
              <a:spcBef>
                <a:spcPts val="0"/>
              </a:spcBef>
              <a:buSzPts val="3500"/>
              <a:buFont typeface="Helvetica Neue"/>
              <a:buNone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BAE8F17-E82B-164D-AF82-CCE353272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84628" y="4473024"/>
            <a:ext cx="10853043" cy="37048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e3c6e7bdf1_0_289"/>
          <p:cNvSpPr txBox="1">
            <a:spLocks noGrp="1"/>
          </p:cNvSpPr>
          <p:nvPr>
            <p:ph type="ctrTitle" idx="4294967295"/>
          </p:nvPr>
        </p:nvSpPr>
        <p:spPr>
          <a:xfrm>
            <a:off x="1206497" y="860127"/>
            <a:ext cx="23972159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artel Sans"/>
              <a:buNone/>
            </a:pPr>
            <a:r>
              <a:rPr lang="en-US" sz="9000" dirty="0">
                <a:latin typeface="Martel Sans"/>
                <a:ea typeface="Martel Sans"/>
                <a:cs typeface="Martel Sans"/>
                <a:sym typeface="Martel Sans"/>
              </a:rPr>
              <a:t>University of Colorado Colorado Springs</a:t>
            </a:r>
            <a:endParaRPr sz="90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335" name="Google Shape;335;ge3c6e7bdf1_0_289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6" name="Google Shape;336;ge3c6e7bdf1_0_289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" name="Google Shape;116;gd53ccf40ff_0_305">
            <a:extLst>
              <a:ext uri="{FF2B5EF4-FFF2-40B4-BE49-F238E27FC236}">
                <a16:creationId xmlns:a16="http://schemas.microsoft.com/office/drawing/2014/main" id="{6CEC6E21-B5BD-B941-A3F8-38BE01ED4C50}"/>
              </a:ext>
            </a:extLst>
          </p:cNvPr>
          <p:cNvSpPr txBox="1">
            <a:spLocks/>
          </p:cNvSpPr>
          <p:nvPr/>
        </p:nvSpPr>
        <p:spPr>
          <a:xfrm>
            <a:off x="1206497" y="4462332"/>
            <a:ext cx="21972840" cy="46924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Office of Inclusive Services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Colorado Springs, Colorado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  <a:hlinkClick r:id="rId4"/>
              </a:rPr>
              <a:t>https://</a:t>
            </a:r>
            <a:r>
              <a:rPr lang="en-US" sz="5200" dirty="0" err="1">
                <a:latin typeface="Martel Sans" pitchFamily="2" charset="77"/>
                <a:cs typeface="Martel Sans" pitchFamily="2" charset="77"/>
                <a:hlinkClick r:id="rId4"/>
              </a:rPr>
              <a:t>inclusiveservices.uccs.edu</a:t>
            </a:r>
            <a:r>
              <a:rPr lang="en-US" sz="5200" dirty="0">
                <a:latin typeface="Martel Sans" pitchFamily="2" charset="77"/>
                <a:cs typeface="Martel Sans" pitchFamily="2" charset="77"/>
                <a:hlinkClick r:id="rId4"/>
              </a:rPr>
              <a:t>/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26495-F7F3-6241-9157-2F0FA4A42F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02012" y="4653212"/>
            <a:ext cx="8035775" cy="4310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09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e3c6e7bdf1_0_289"/>
          <p:cNvSpPr txBox="1">
            <a:spLocks noGrp="1"/>
          </p:cNvSpPr>
          <p:nvPr>
            <p:ph type="ctrTitle" idx="4294967295"/>
          </p:nvPr>
        </p:nvSpPr>
        <p:spPr>
          <a:xfrm>
            <a:off x="1206497" y="860127"/>
            <a:ext cx="23972159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b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Martel Sans"/>
              <a:buNone/>
            </a:pPr>
            <a:r>
              <a:rPr lang="en-US" sz="9000" dirty="0">
                <a:latin typeface="Martel Sans"/>
                <a:ea typeface="Martel Sans"/>
                <a:cs typeface="Martel Sans"/>
                <a:sym typeface="Martel Sans"/>
              </a:rPr>
              <a:t>Arapahoe Community College</a:t>
            </a:r>
            <a:endParaRPr sz="9000" b="1" i="0" u="none" strike="noStrike" cap="none" dirty="0">
              <a:solidFill>
                <a:srgbClr val="000000"/>
              </a:solidFill>
              <a:latin typeface="Martel Sans"/>
              <a:ea typeface="Martel Sans"/>
              <a:cs typeface="Martel Sans"/>
              <a:sym typeface="Martel Sans"/>
            </a:endParaRPr>
          </a:p>
        </p:txBody>
      </p:sp>
      <p:pic>
        <p:nvPicPr>
          <p:cNvPr id="335" name="Google Shape;335;ge3c6e7bdf1_0_289" descr="IN-logo-Spruc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60763" y="11294092"/>
            <a:ext cx="3126942" cy="156178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6" name="Google Shape;336;ge3c6e7bdf1_0_289"/>
          <p:cNvCxnSpPr/>
          <p:nvPr/>
        </p:nvCxnSpPr>
        <p:spPr>
          <a:xfrm>
            <a:off x="742950" y="2825965"/>
            <a:ext cx="228447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  <p:sp>
        <p:nvSpPr>
          <p:cNvPr id="7" name="Google Shape;116;gd53ccf40ff_0_305">
            <a:extLst>
              <a:ext uri="{FF2B5EF4-FFF2-40B4-BE49-F238E27FC236}">
                <a16:creationId xmlns:a16="http://schemas.microsoft.com/office/drawing/2014/main" id="{6CEC6E21-B5BD-B941-A3F8-38BE01ED4C50}"/>
              </a:ext>
            </a:extLst>
          </p:cNvPr>
          <p:cNvSpPr txBox="1">
            <a:spLocks/>
          </p:cNvSpPr>
          <p:nvPr/>
        </p:nvSpPr>
        <p:spPr>
          <a:xfrm>
            <a:off x="1206497" y="4260604"/>
            <a:ext cx="13587189" cy="9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603504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603503" algn="l" rtl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rgbClr val="000000"/>
              </a:buClr>
              <a:buSzPts val="5904"/>
              <a:buFont typeface="Helvetica Neue"/>
              <a:buChar char="•"/>
              <a:defRPr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Elevate at ACC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</a:rPr>
              <a:t>Littleton, Colorado</a:t>
            </a: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endParaRPr lang="en-US" sz="5200" dirty="0">
              <a:latin typeface="Martel Sans" pitchFamily="2" charset="77"/>
              <a:cs typeface="Martel Sans" pitchFamily="2" charset="77"/>
            </a:endParaRPr>
          </a:p>
          <a:p>
            <a:pPr marL="685800" indent="-685800">
              <a:lnSpc>
                <a:spcPct val="100000"/>
              </a:lnSpc>
              <a:spcBef>
                <a:spcPts val="0"/>
              </a:spcBef>
              <a:buSzPts val="3500"/>
            </a:pPr>
            <a:r>
              <a:rPr lang="en-US" sz="5200" dirty="0">
                <a:latin typeface="Martel Sans" pitchFamily="2" charset="77"/>
                <a:cs typeface="Martel Sans" pitchFamily="2" charset="77"/>
                <a:hlinkClick r:id="rId4"/>
              </a:rPr>
              <a:t>https://</a:t>
            </a:r>
            <a:r>
              <a:rPr lang="en-US" sz="5200" dirty="0" err="1">
                <a:latin typeface="Martel Sans" pitchFamily="2" charset="77"/>
                <a:cs typeface="Martel Sans" pitchFamily="2" charset="77"/>
                <a:hlinkClick r:id="rId4"/>
              </a:rPr>
              <a:t>www.arapahoe.edu</a:t>
            </a:r>
            <a:r>
              <a:rPr lang="en-US" sz="5200" dirty="0">
                <a:latin typeface="Martel Sans" pitchFamily="2" charset="77"/>
                <a:cs typeface="Martel Sans" pitchFamily="2" charset="77"/>
                <a:hlinkClick r:id="rId4"/>
              </a:rPr>
              <a:t>/advising-support/disability-access-services/elevate-acc</a:t>
            </a: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/>
          </a:p>
          <a:p>
            <a:pPr marL="685800" indent="-685800">
              <a:lnSpc>
                <a:spcPct val="177142"/>
              </a:lnSpc>
              <a:spcBef>
                <a:spcPts val="0"/>
              </a:spcBef>
              <a:buSzPts val="3500"/>
            </a:pPr>
            <a:endParaRPr lang="en-US" sz="5200" dirty="0">
              <a:solidFill>
                <a:srgbClr val="212121"/>
              </a:solidFill>
              <a:latin typeface="Martel Sans Light"/>
              <a:ea typeface="Martel Sans Light"/>
              <a:cs typeface="Martel Sans Light"/>
              <a:sym typeface="Martel Sans Ligh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EAF1B3-D8B4-BA4C-A191-A5DFD1A9C6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46828" y="3259310"/>
            <a:ext cx="5812971" cy="660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39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" name="Google Shape;385;gd53ccf40ff_0_336" descr="IN-logo-Color-on-Spruce-01.jpg"/>
          <p:cNvPicPr preferRelativeResize="0"/>
          <p:nvPr/>
        </p:nvPicPr>
        <p:blipFill rotWithShape="1">
          <a:blip r:embed="rId3">
            <a:alphaModFix/>
          </a:blip>
          <a:srcRect b="69845"/>
          <a:stretch/>
        </p:blipFill>
        <p:spPr>
          <a:xfrm>
            <a:off x="0" y="-53667"/>
            <a:ext cx="24383999" cy="13769666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gd53ccf40ff_0_336"/>
          <p:cNvSpPr txBox="1"/>
          <p:nvPr/>
        </p:nvSpPr>
        <p:spPr>
          <a:xfrm>
            <a:off x="3582413" y="5013300"/>
            <a:ext cx="17219172" cy="18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Font typeface="Martel Sans"/>
              <a:buNone/>
            </a:pPr>
            <a:r>
              <a:rPr lang="en-US" sz="10000" b="1" i="0" u="none" strike="noStrike" cap="none" dirty="0">
                <a:solidFill>
                  <a:schemeClr val="lt1"/>
                </a:solidFill>
                <a:latin typeface="Martel Sans"/>
                <a:ea typeface="Martel Sans"/>
                <a:cs typeface="Martel Sans"/>
                <a:sym typeface="Martel Sans"/>
              </a:rPr>
              <a:t>Pillars of College Inclusion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7" name="Google Shape;387;gd53ccf40ff_0_3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169522" y="11277600"/>
            <a:ext cx="3253089" cy="16192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8" name="Google Shape;388;gd53ccf40ff_0_336"/>
          <p:cNvCxnSpPr/>
          <p:nvPr/>
        </p:nvCxnSpPr>
        <p:spPr>
          <a:xfrm>
            <a:off x="6480811" y="6858000"/>
            <a:ext cx="11422500" cy="0"/>
          </a:xfrm>
          <a:prstGeom prst="straightConnector1">
            <a:avLst/>
          </a:prstGeom>
          <a:noFill/>
          <a:ln w="60325" cap="flat" cmpd="sng">
            <a:solidFill>
              <a:srgbClr val="FFC000"/>
            </a:solidFill>
            <a:prstDash val="solid"/>
            <a:miter lim="4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1071</Words>
  <Application>Microsoft Macintosh PowerPoint</Application>
  <PresentationFormat>Custom</PresentationFormat>
  <Paragraphs>314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Arial</vt:lpstr>
      <vt:lpstr>Martel Sans Light</vt:lpstr>
      <vt:lpstr>Helvetica Neue</vt:lpstr>
      <vt:lpstr>Martel Sans</vt:lpstr>
      <vt:lpstr>21_BasicWhite</vt:lpstr>
      <vt:lpstr>PowerPoint Presentation</vt:lpstr>
      <vt:lpstr>Section Three Objectives</vt:lpstr>
      <vt:lpstr>PowerPoint Presentation</vt:lpstr>
      <vt:lpstr>PowerPoint Presentation</vt:lpstr>
      <vt:lpstr>PowerPoint Presentation</vt:lpstr>
      <vt:lpstr>University of Northern Colorado </vt:lpstr>
      <vt:lpstr>University of Colorado Colorado Springs</vt:lpstr>
      <vt:lpstr>Arapahoe Community College</vt:lpstr>
      <vt:lpstr>PowerPoint Presentation</vt:lpstr>
      <vt:lpstr>PowerPoint Presentation</vt:lpstr>
      <vt:lpstr> What is the entry criteria for inclusive higher education? </vt:lpstr>
      <vt:lpstr>How long do students typically attend college when enrolled in inclusive services?</vt:lpstr>
      <vt:lpstr>What is the application timeline like for inclusive services? </vt:lpstr>
      <vt:lpstr>Who is the ideal student? </vt:lpstr>
      <vt:lpstr>PowerPoint Presentation</vt:lpstr>
      <vt:lpstr>Which classes do students take if they are receiving support from inclusive services?</vt:lpstr>
      <vt:lpstr>What degree do students get if they access inclusive services?</vt:lpstr>
      <vt:lpstr>Tell me more about the Comprehensive Higher Education certificate.  What is it exactly?</vt:lpstr>
      <vt:lpstr>Do students receive grades? </vt:lpstr>
      <vt:lpstr>How do professors know how to modify classes appropriately if they’ve never taught students with ID before?</vt:lpstr>
      <vt:lpstr>PowerPoint Presentation</vt:lpstr>
      <vt:lpstr>Will I have a job on campus? What will that look like? What are the supports like? </vt:lpstr>
      <vt:lpstr>PowerPoint Presentation</vt:lpstr>
      <vt:lpstr>What is a peer mentor? </vt:lpstr>
      <vt:lpstr>When it comes to support, what is expected of parents? </vt:lpstr>
      <vt:lpstr>PowerPoint Presentation</vt:lpstr>
      <vt:lpstr>If I choose to live on campus, what sort of support will I receive? </vt:lpstr>
      <vt:lpstr>Do parents need to live near campus? </vt:lpstr>
      <vt:lpstr>Does someone check-in on students during free time or unstructured time or weekends? What happens outside of regular 9-5 hours? </vt:lpstr>
      <vt:lpstr>What if I have a particular medical need, mobility need, or something else that has me worried about my ability to live away from home? </vt:lpstr>
      <vt:lpstr>PowerPoint Presentation</vt:lpstr>
      <vt:lpstr>What are the costs associated with college?</vt:lpstr>
      <vt:lpstr>Are there any options to help pay for college?</vt:lpstr>
      <vt:lpstr>PowerPoint Presentation</vt:lpstr>
      <vt:lpstr>Campus Visits</vt:lpstr>
      <vt:lpstr>At School Options</vt:lpstr>
      <vt:lpstr>College Awareness Resources</vt:lpstr>
      <vt:lpstr>Other Ideas</vt:lpstr>
      <vt:lpstr>Multiple Identities</vt:lpstr>
      <vt:lpstr>PowerPoint Presentation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Shelby Bates</cp:lastModifiedBy>
  <cp:revision>47</cp:revision>
  <dcterms:modified xsi:type="dcterms:W3CDTF">2021-07-14T23:18:19Z</dcterms:modified>
</cp:coreProperties>
</file>