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9" r:id="rId4"/>
    <p:sldId id="272" r:id="rId5"/>
    <p:sldId id="271" r:id="rId6"/>
    <p:sldId id="273" r:id="rId7"/>
    <p:sldId id="260" r:id="rId8"/>
    <p:sldId id="262" r:id="rId9"/>
    <p:sldId id="263" r:id="rId10"/>
    <p:sldId id="264"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p:restoredTop sz="94620"/>
  </p:normalViewPr>
  <p:slideViewPr>
    <p:cSldViewPr snapToGrid="0" snapToObjects="1">
      <p:cViewPr varScale="1">
        <p:scale>
          <a:sx n="51" d="100"/>
          <a:sy n="51" d="100"/>
        </p:scale>
        <p:origin x="208" y="14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5FDFF-38F4-2C41-8C66-3E6AE67BB0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87C0AA-5B89-074D-A0C3-1F0C12C734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4852E6-989C-E543-A363-34C7B6A17852}"/>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40D9B8E2-FD88-A14E-A487-74814CCD68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04DFE8-B75A-574D-8366-D20E83A12E0D}"/>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2622136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2FE29-88E1-EA48-A45D-E7FDCAB18B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966830-A269-624B-8162-8DE9F71BEC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BA12F7-9AC1-244C-9084-E43A1FAEB811}"/>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EAA302B1-E6D2-6D44-A8D2-F1763CB19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2FBAC9-3DD5-194B-AF11-D4CD342AC0A9}"/>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228258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408454-929A-1A4D-BEF7-D2DB1971A4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81E054-5CB8-5E48-B339-9F0CB2DD74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800A30-527B-B442-AF6B-6F1887DDA8F5}"/>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27235949-C77B-C047-8EF1-C88908A100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C6DC3A-5728-7247-B0FD-2D3E04C8F520}"/>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58859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93671187"/>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Author and Date</a:t>
            </a:r>
          </a:p>
        </p:txBody>
      </p:sp>
      <p:sp>
        <p:nvSpPr>
          <p:cNvPr id="12" name="Presentation Title"/>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Presentation Title</a:t>
            </a:r>
          </a:p>
        </p:txBody>
      </p:sp>
      <p:sp>
        <p:nvSpPr>
          <p:cNvPr id="13" name="Body Level One…"/>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81835592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94CDF-3D96-964A-9CA7-B7DD2AED4B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B0B1A3-AA3A-C64F-AE48-59E2BAFE2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A09E49-F26C-6840-A497-22AEC47EA242}"/>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3140404F-BD0A-B34C-8030-473351310E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DBD9E9-4C27-BF43-8C8F-18ACAB2606CC}"/>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240375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21CBD-86D5-9E44-983A-87CF38920A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65CE28-EA85-2744-B7FF-E593CE7A7E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14E04D-4A02-8047-93C0-49D8F071C32A}"/>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3FDD8788-0738-5B4B-A0DC-679F3816C2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977EC4-C778-0A49-AFF5-FF0CA7B761C4}"/>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1996229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91452-85C1-0F40-9C0A-418A40F8BF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3FA6B-6D45-E14E-903B-A70775BC5C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709C48-FB0F-6C46-A4C3-C3B1FC42F5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7979EA-5B5C-9046-B320-DD5B0B8DE5B9}"/>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6" name="Footer Placeholder 5">
            <a:extLst>
              <a:ext uri="{FF2B5EF4-FFF2-40B4-BE49-F238E27FC236}">
                <a16:creationId xmlns:a16="http://schemas.microsoft.com/office/drawing/2014/main" id="{23716033-36EF-1248-B969-B559449266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DE3F46-10FB-7F40-A9B2-1A2464F8A3F0}"/>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1614708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8B9C6-872A-C844-8CF6-1C3EAA5FFE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D6C76B-BCB6-2E49-9090-021C18A938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99FA19-1A82-1B43-AA82-9D16FD631F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F71B1-D21C-3C44-94C3-FDAC1BC675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B88692-8CAE-FE43-82D1-E2772D3ADA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DAD766-7D9F-E349-92CD-351FE41DFD1A}"/>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8" name="Footer Placeholder 7">
            <a:extLst>
              <a:ext uri="{FF2B5EF4-FFF2-40B4-BE49-F238E27FC236}">
                <a16:creationId xmlns:a16="http://schemas.microsoft.com/office/drawing/2014/main" id="{F843A4B3-97AD-7544-8116-7E8D440815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1A21CC-8005-7B4A-8AB8-AE440DFB5CB8}"/>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1233648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BEA07-5968-984D-A253-FF2292F314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ABA934-F34F-5C4F-855F-82055E460C3D}"/>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4" name="Footer Placeholder 3">
            <a:extLst>
              <a:ext uri="{FF2B5EF4-FFF2-40B4-BE49-F238E27FC236}">
                <a16:creationId xmlns:a16="http://schemas.microsoft.com/office/drawing/2014/main" id="{0190C12A-9B6A-A348-AD10-DCC471EBA3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AC2166-3C5E-0447-978A-5890945A791C}"/>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3539273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9D965C-D99D-AE43-878E-EDB1F60615C6}"/>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3" name="Footer Placeholder 2">
            <a:extLst>
              <a:ext uri="{FF2B5EF4-FFF2-40B4-BE49-F238E27FC236}">
                <a16:creationId xmlns:a16="http://schemas.microsoft.com/office/drawing/2014/main" id="{3570CDEC-0137-9F4B-A8A4-DDBA470CAE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5E9B73-F824-C246-AFFA-3EA1C5EA8D3E}"/>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3816539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21F6-F65F-3F4E-B252-464BA11B8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852806-1D73-1B4C-9EE0-129DF27E73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EFDD0F-4AE4-0541-9100-85E0AD763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3DEB75-9BCB-884A-BF61-AA1BCF05DFB7}"/>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6" name="Footer Placeholder 5">
            <a:extLst>
              <a:ext uri="{FF2B5EF4-FFF2-40B4-BE49-F238E27FC236}">
                <a16:creationId xmlns:a16="http://schemas.microsoft.com/office/drawing/2014/main" id="{E84EF5E0-F1CE-8744-AE82-8C5B4E165D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8BAF6-A683-C641-AD06-00DD7AF63D2F}"/>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253396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7D8F7-6B35-7C4A-994E-168E396B2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C90A46-B173-E749-89B2-C8332E9F46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51672F-B4A7-6A42-975C-3D1703F5FD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F63D39-2FBB-9F4D-98DC-BBBC92F22A8C}"/>
              </a:ext>
            </a:extLst>
          </p:cNvPr>
          <p:cNvSpPr>
            <a:spLocks noGrp="1"/>
          </p:cNvSpPr>
          <p:nvPr>
            <p:ph type="dt" sz="half" idx="10"/>
          </p:nvPr>
        </p:nvSpPr>
        <p:spPr/>
        <p:txBody>
          <a:bodyPr/>
          <a:lstStyle/>
          <a:p>
            <a:fld id="{5A92926A-12BD-C44A-B2DC-5B28F63647F7}" type="datetimeFigureOut">
              <a:rPr lang="en-US" smtClean="0"/>
              <a:t>7/15/21</a:t>
            </a:fld>
            <a:endParaRPr lang="en-US"/>
          </a:p>
        </p:txBody>
      </p:sp>
      <p:sp>
        <p:nvSpPr>
          <p:cNvPr id="6" name="Footer Placeholder 5">
            <a:extLst>
              <a:ext uri="{FF2B5EF4-FFF2-40B4-BE49-F238E27FC236}">
                <a16:creationId xmlns:a16="http://schemas.microsoft.com/office/drawing/2014/main" id="{4FE2D9B6-2D74-EF4F-AE7C-CD9C2A158E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9A5B60-3F49-404B-9987-5E3A1C758147}"/>
              </a:ext>
            </a:extLst>
          </p:cNvPr>
          <p:cNvSpPr>
            <a:spLocks noGrp="1"/>
          </p:cNvSpPr>
          <p:nvPr>
            <p:ph type="sldNum" sz="quarter" idx="12"/>
          </p:nvPr>
        </p:nvSpPr>
        <p:spPr/>
        <p:txBody>
          <a:bodyPr/>
          <a:lstStyle/>
          <a:p>
            <a:fld id="{3791A016-EAC3-064B-8779-BD8181A00D58}" type="slidenum">
              <a:rPr lang="en-US" smtClean="0"/>
              <a:t>‹#›</a:t>
            </a:fld>
            <a:endParaRPr lang="en-US"/>
          </a:p>
        </p:txBody>
      </p:sp>
    </p:spTree>
    <p:extLst>
      <p:ext uri="{BB962C8B-B14F-4D97-AF65-F5344CB8AC3E}">
        <p14:creationId xmlns:p14="http://schemas.microsoft.com/office/powerpoint/2010/main" val="196778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2EBBB-EBDE-B04C-86EB-6CCA4041BA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BF9356-102C-324B-B5A2-8AC73F912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428FCD-6978-2F41-A7ED-A90D36C941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92926A-12BD-C44A-B2DC-5B28F63647F7}" type="datetimeFigureOut">
              <a:rPr lang="en-US" smtClean="0"/>
              <a:t>7/15/21</a:t>
            </a:fld>
            <a:endParaRPr lang="en-US"/>
          </a:p>
        </p:txBody>
      </p:sp>
      <p:sp>
        <p:nvSpPr>
          <p:cNvPr id="5" name="Footer Placeholder 4">
            <a:extLst>
              <a:ext uri="{FF2B5EF4-FFF2-40B4-BE49-F238E27FC236}">
                <a16:creationId xmlns:a16="http://schemas.microsoft.com/office/drawing/2014/main" id="{E651DE0E-BDA6-124F-AB71-6CEF665AEB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500547-3DB3-5C4C-8E86-6FA686ED19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1A016-EAC3-064B-8779-BD8181A00D58}" type="slidenum">
              <a:rPr lang="en-US" smtClean="0"/>
              <a:t>‹#›</a:t>
            </a:fld>
            <a:endParaRPr lang="en-US"/>
          </a:p>
        </p:txBody>
      </p:sp>
    </p:spTree>
    <p:extLst>
      <p:ext uri="{BB962C8B-B14F-4D97-AF65-F5344CB8AC3E}">
        <p14:creationId xmlns:p14="http://schemas.microsoft.com/office/powerpoint/2010/main" val="2431081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B96AC4A-CA02-DF47-AF1E-82586754A9F5}"/>
              </a:ext>
            </a:extLst>
          </p:cNvPr>
          <p:cNvPicPr>
            <a:picLocks noChangeAspect="1"/>
          </p:cNvPicPr>
          <p:nvPr/>
        </p:nvPicPr>
        <p:blipFill rotWithShape="1">
          <a:blip r:embed="rId2"/>
          <a:srcRect l="5556" r="5556"/>
          <a:stretch/>
        </p:blipFill>
        <p:spPr>
          <a:xfrm>
            <a:off x="0" y="0"/>
            <a:ext cx="12192000" cy="6858000"/>
          </a:xfrm>
          <a:prstGeom prst="rect">
            <a:avLst/>
          </a:prstGeom>
        </p:spPr>
      </p:pic>
      <p:sp>
        <p:nvSpPr>
          <p:cNvPr id="5" name="Reflect on the benefits of inclusive higher education.">
            <a:extLst>
              <a:ext uri="{FF2B5EF4-FFF2-40B4-BE49-F238E27FC236}">
                <a16:creationId xmlns:a16="http://schemas.microsoft.com/office/drawing/2014/main" id="{13B571BD-A7DB-BA4C-85DB-3DB9E459BD22}"/>
              </a:ext>
            </a:extLst>
          </p:cNvPr>
          <p:cNvSpPr txBox="1"/>
          <p:nvPr/>
        </p:nvSpPr>
        <p:spPr>
          <a:xfrm>
            <a:off x="1777747" y="634242"/>
            <a:ext cx="8636531" cy="10977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25400" tIns="25400" rIns="25400" bIns="25400" anchor="ctr">
            <a:spAutoFit/>
          </a:bodyPr>
          <a:lstStyle>
            <a:lvl1pPr algn="l" defTabSz="825500">
              <a:defRPr sz="2700">
                <a:solidFill>
                  <a:srgbClr val="212121"/>
                </a:solidFill>
                <a:latin typeface="Martel Sans Light"/>
                <a:ea typeface="Martel Sans Light"/>
                <a:cs typeface="Martel Sans Light"/>
                <a:sym typeface="Martel Sans Light"/>
              </a:defRPr>
            </a:lvl1pPr>
          </a:lstStyle>
          <a:p>
            <a:pPr algn="ctr"/>
            <a:r>
              <a:rPr lang="en-US" sz="3400" b="1" dirty="0">
                <a:solidFill>
                  <a:schemeClr val="bg1"/>
                </a:solidFill>
              </a:rPr>
              <a:t>Section 1: </a:t>
            </a:r>
          </a:p>
          <a:p>
            <a:pPr algn="ctr"/>
            <a:r>
              <a:rPr lang="en-US" sz="3400" b="1" dirty="0">
                <a:solidFill>
                  <a:schemeClr val="bg1"/>
                </a:solidFill>
              </a:rPr>
              <a:t>Students with Intellectual Disabilities in College</a:t>
            </a:r>
          </a:p>
        </p:txBody>
      </p:sp>
    </p:spTree>
    <p:extLst>
      <p:ext uri="{BB962C8B-B14F-4D97-AF65-F5344CB8AC3E}">
        <p14:creationId xmlns:p14="http://schemas.microsoft.com/office/powerpoint/2010/main" val="396465255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Reflection Question 4</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Consider the ways we do or do not encourage students with intellectual disability to pursue college. What message do you think is sent to students by these actions?</a:t>
            </a:r>
          </a:p>
        </p:txBody>
      </p:sp>
    </p:spTree>
    <p:extLst>
      <p:ext uri="{BB962C8B-B14F-4D97-AF65-F5344CB8AC3E}">
        <p14:creationId xmlns:p14="http://schemas.microsoft.com/office/powerpoint/2010/main" val="1704125420"/>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Next Modules</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Section 2: History of Inclusive Higher Education in Colorado</a:t>
            </a:r>
          </a:p>
          <a:p>
            <a:r>
              <a:rPr lang="en-US" sz="3200" dirty="0"/>
              <a:t>Section 3: Colleges in Colorado Offering Inclusive Higher Education </a:t>
            </a:r>
          </a:p>
          <a:p>
            <a:r>
              <a:rPr lang="en-US" sz="3200" dirty="0"/>
              <a:t>Section 4: Preparing ALL K-12 students for College</a:t>
            </a:r>
          </a:p>
          <a:p>
            <a:r>
              <a:rPr lang="en-US" sz="3200" dirty="0"/>
              <a:t>Section 5: You are not alone: Resources and partnerships for college &amp; transition planning </a:t>
            </a:r>
          </a:p>
        </p:txBody>
      </p:sp>
    </p:spTree>
    <p:extLst>
      <p:ext uri="{BB962C8B-B14F-4D97-AF65-F5344CB8AC3E}">
        <p14:creationId xmlns:p14="http://schemas.microsoft.com/office/powerpoint/2010/main" val="4256554737"/>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Section One Objectives</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11" name="Learn about inclusive higher education as a philosophy and civil rights issue.">
            <a:extLst>
              <a:ext uri="{FF2B5EF4-FFF2-40B4-BE49-F238E27FC236}">
                <a16:creationId xmlns:a16="http://schemas.microsoft.com/office/drawing/2014/main" id="{CBB0EA9F-B4F2-FC44-9274-4C652E838CA6}"/>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Learn about inclusive higher education as a philosophy and social justice issue. </a:t>
            </a:r>
          </a:p>
          <a:p>
            <a:endParaRPr lang="en-US" sz="3200" dirty="0"/>
          </a:p>
          <a:p>
            <a:r>
              <a:rPr lang="en-US" sz="3200" dirty="0"/>
              <a:t>Meet students who access inclusive higher education supports. </a:t>
            </a:r>
          </a:p>
          <a:p>
            <a:endParaRPr lang="en-US" sz="3200" dirty="0"/>
          </a:p>
          <a:p>
            <a:r>
              <a:rPr lang="en-US" sz="3200" dirty="0"/>
              <a:t>Reflect on the benefits of inclusive higher education. </a:t>
            </a:r>
          </a:p>
        </p:txBody>
      </p:sp>
    </p:spTree>
    <p:extLst>
      <p:ext uri="{BB962C8B-B14F-4D97-AF65-F5344CB8AC3E}">
        <p14:creationId xmlns:p14="http://schemas.microsoft.com/office/powerpoint/2010/main" val="2088196736"/>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11"/>
                                        </p:tgtEl>
                                        <p:attrNameLst>
                                          <p:attrName>style.visibility</p:attrName>
                                        </p:attrNameLst>
                                      </p:cBhvr>
                                      <p:to>
                                        <p:strVal val="visible"/>
                                      </p:to>
                                    </p:set>
                                    <p:anim calcmode="lin" valueType="num">
                                      <p:cBhvr>
                                        <p:cTn id="7" dur="1000" fill="hold"/>
                                        <p:tgtEl>
                                          <p:spTgt spid="11"/>
                                        </p:tgtEl>
                                        <p:attrNameLst>
                                          <p:attrName>ppt_x</p:attrName>
                                        </p:attrNameLst>
                                      </p:cBhvr>
                                      <p:tavLst>
                                        <p:tav tm="0">
                                          <p:val>
                                            <p:strVal val="0-#ppt_w/2"/>
                                          </p:val>
                                        </p:tav>
                                        <p:tav tm="100000">
                                          <p:val>
                                            <p:strVal val="#ppt_x"/>
                                          </p:val>
                                        </p:tav>
                                      </p:tavLst>
                                    </p:anim>
                                    <p:anim calcmode="lin" valueType="num">
                                      <p:cBhvr>
                                        <p:cTn id="8" dur="10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Pause for Reflection</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What are your impressions or experiences regarding the next steps after high school for a student with an intellectual disability? </a:t>
            </a:r>
          </a:p>
          <a:p>
            <a:endParaRPr lang="en-US" sz="3200" dirty="0"/>
          </a:p>
          <a:p>
            <a:r>
              <a:rPr lang="en-US" sz="3200" dirty="0"/>
              <a:t>You are encouraged to write down your thoughts. You will be asked to reflect back on them at the end of the module. </a:t>
            </a:r>
          </a:p>
          <a:p>
            <a:endParaRPr lang="en-US" sz="3200" dirty="0"/>
          </a:p>
        </p:txBody>
      </p:sp>
    </p:spTree>
    <p:extLst>
      <p:ext uri="{BB962C8B-B14F-4D97-AF65-F5344CB8AC3E}">
        <p14:creationId xmlns:p14="http://schemas.microsoft.com/office/powerpoint/2010/main" val="785222062"/>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pic>
        <p:nvPicPr>
          <p:cNvPr id="8" name="Picture 7">
            <a:extLst>
              <a:ext uri="{FF2B5EF4-FFF2-40B4-BE49-F238E27FC236}">
                <a16:creationId xmlns:a16="http://schemas.microsoft.com/office/drawing/2014/main" id="{0E0788D4-0009-7147-9E2F-53AEDC15DD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5574" y="649315"/>
            <a:ext cx="7180852" cy="5559369"/>
          </a:xfrm>
          <a:prstGeom prst="ellipse">
            <a:avLst/>
          </a:prstGeom>
          <a:ln w="63500"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9959172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Completing this Module</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11" name="Learn about inclusive higher education as a philosophy and civil rights issue.">
            <a:extLst>
              <a:ext uri="{FF2B5EF4-FFF2-40B4-BE49-F238E27FC236}">
                <a16:creationId xmlns:a16="http://schemas.microsoft.com/office/drawing/2014/main" id="{CBB0EA9F-B4F2-FC44-9274-4C652E838CA6}"/>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Watch the “Rethinking College” film by Think College</a:t>
            </a:r>
          </a:p>
          <a:p>
            <a:endParaRPr lang="en-US" sz="3200" dirty="0"/>
          </a:p>
          <a:p>
            <a:r>
              <a:rPr lang="en-US" sz="3200" dirty="0"/>
              <a:t>Complete reflection questions in Google Form </a:t>
            </a:r>
          </a:p>
          <a:p>
            <a:endParaRPr lang="en-US" sz="3200" dirty="0"/>
          </a:p>
          <a:p>
            <a:r>
              <a:rPr lang="en-US" sz="3200" dirty="0"/>
              <a:t>Links in video description </a:t>
            </a:r>
          </a:p>
        </p:txBody>
      </p:sp>
    </p:spTree>
    <p:extLst>
      <p:ext uri="{BB962C8B-B14F-4D97-AF65-F5344CB8AC3E}">
        <p14:creationId xmlns:p14="http://schemas.microsoft.com/office/powerpoint/2010/main" val="427454078"/>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11"/>
                                        </p:tgtEl>
                                        <p:attrNameLst>
                                          <p:attrName>style.visibility</p:attrName>
                                        </p:attrNameLst>
                                      </p:cBhvr>
                                      <p:to>
                                        <p:strVal val="visible"/>
                                      </p:to>
                                    </p:set>
                                    <p:anim calcmode="lin" valueType="num">
                                      <p:cBhvr>
                                        <p:cTn id="7" dur="1000" fill="hold"/>
                                        <p:tgtEl>
                                          <p:spTgt spid="11"/>
                                        </p:tgtEl>
                                        <p:attrNameLst>
                                          <p:attrName>ppt_x</p:attrName>
                                        </p:attrNameLst>
                                      </p:cBhvr>
                                      <p:tavLst>
                                        <p:tav tm="0">
                                          <p:val>
                                            <p:strVal val="0-#ppt_w/2"/>
                                          </p:val>
                                        </p:tav>
                                        <p:tav tm="100000">
                                          <p:val>
                                            <p:strVal val="#ppt_x"/>
                                          </p:val>
                                        </p:tav>
                                      </p:tavLst>
                                    </p:anim>
                                    <p:anim calcmode="lin" valueType="num">
                                      <p:cBhvr>
                                        <p:cTn id="8" dur="10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“Rethinking College” video</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3200" dirty="0"/>
          </a:p>
        </p:txBody>
      </p:sp>
      <p:sp>
        <p:nvSpPr>
          <p:cNvPr id="6" name="Learn about inclusive higher education as a philosophy and civil rights issue.">
            <a:extLst>
              <a:ext uri="{FF2B5EF4-FFF2-40B4-BE49-F238E27FC236}">
                <a16:creationId xmlns:a16="http://schemas.microsoft.com/office/drawing/2014/main" id="{7434F30D-5EBC-4B48-B4A9-C7A25385F2A6}"/>
              </a:ext>
            </a:extLst>
          </p:cNvPr>
          <p:cNvSpPr txBox="1">
            <a:spLocks/>
          </p:cNvSpPr>
          <p:nvPr/>
        </p:nvSpPr>
        <p:spPr>
          <a:xfrm>
            <a:off x="617905" y="2035008"/>
            <a:ext cx="10412045"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Link to video in the video description section, typically found underneath the video. </a:t>
            </a:r>
          </a:p>
          <a:p>
            <a:endParaRPr lang="en-US" sz="3200" dirty="0"/>
          </a:p>
          <a:p>
            <a:r>
              <a:rPr lang="en-US" sz="3200" dirty="0"/>
              <a:t>https://thinkcollege.net/resources/rethinking-college</a:t>
            </a:r>
          </a:p>
          <a:p>
            <a:endParaRPr lang="en-US" sz="3200" dirty="0"/>
          </a:p>
          <a:p>
            <a:r>
              <a:rPr lang="en-US" sz="3200" dirty="0"/>
              <a:t>Scroll to the bottom of the webpage to see an option that says “Play the movie” </a:t>
            </a:r>
          </a:p>
        </p:txBody>
      </p:sp>
    </p:spTree>
    <p:extLst>
      <p:ext uri="{BB962C8B-B14F-4D97-AF65-F5344CB8AC3E}">
        <p14:creationId xmlns:p14="http://schemas.microsoft.com/office/powerpoint/2010/main" val="3230429500"/>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nodePh="1">
                                  <p:stCondLst>
                                    <p:cond delay="0"/>
                                  </p:stCondLst>
                                  <p:endCondLst>
                                    <p:cond evt="begin" delay="0">
                                      <p:tn val="5"/>
                                    </p:cond>
                                  </p:end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6"/>
                                        </p:tgtEl>
                                        <p:attrNameLst>
                                          <p:attrName>style.visibility</p:attrName>
                                        </p:attrNameLst>
                                      </p:cBhvr>
                                      <p:to>
                                        <p:strVal val="visible"/>
                                      </p:to>
                                    </p:set>
                                    <p:anim calcmode="lin" valueType="num">
                                      <p:cBhvr>
                                        <p:cTn id="13" dur="1000" fill="hold"/>
                                        <p:tgtEl>
                                          <p:spTgt spid="6"/>
                                        </p:tgtEl>
                                        <p:attrNameLst>
                                          <p:attrName>ppt_x</p:attrName>
                                        </p:attrNameLst>
                                      </p:cBhvr>
                                      <p:tavLst>
                                        <p:tav tm="0">
                                          <p:val>
                                            <p:strVal val="0-#ppt_w/2"/>
                                          </p:val>
                                        </p:tav>
                                        <p:tav tm="100000">
                                          <p:val>
                                            <p:strVal val="#ppt_x"/>
                                          </p:val>
                                        </p:tav>
                                      </p:tavLst>
                                    </p:anim>
                                    <p:anim calcmode="lin" valueType="num">
                                      <p:cBhvr>
                                        <p:cTn id="14"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P spid="6"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Reflection Question 1</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In the film, Madeleine Will, a disability advocate, reflects on how far we have come in the treatment of people with disabilities: “In the past 50 years, the blink of an eye in the course of human history, we have come to see how misguided we were.” How does postsecondary education fit in this change in perspective?  </a:t>
            </a:r>
          </a:p>
        </p:txBody>
      </p:sp>
    </p:spTree>
    <p:extLst>
      <p:ext uri="{BB962C8B-B14F-4D97-AF65-F5344CB8AC3E}">
        <p14:creationId xmlns:p14="http://schemas.microsoft.com/office/powerpoint/2010/main" val="405904645"/>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Reflection Question 2</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Many people in the film speak positively about including students with intellectual disability in college. What do you think others might say who have concerns about including this population? How might those concerns be addressed?</a:t>
            </a:r>
          </a:p>
        </p:txBody>
      </p:sp>
    </p:spTree>
    <p:extLst>
      <p:ext uri="{BB962C8B-B14F-4D97-AF65-F5344CB8AC3E}">
        <p14:creationId xmlns:p14="http://schemas.microsoft.com/office/powerpoint/2010/main" val="989697314"/>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ection One Objectives"/>
          <p:cNvSpPr txBox="1">
            <a:spLocks noGrp="1"/>
          </p:cNvSpPr>
          <p:nvPr>
            <p:ph type="ctrTitle"/>
          </p:nvPr>
        </p:nvSpPr>
        <p:spPr>
          <a:xfrm>
            <a:off x="600670" y="571500"/>
            <a:ext cx="10985502" cy="1223996"/>
          </a:xfrm>
          <a:prstGeom prst="rect">
            <a:avLst/>
          </a:prstGeom>
        </p:spPr>
        <p:txBody>
          <a:bodyPr/>
          <a:lstStyle>
            <a:lvl1pPr>
              <a:defRPr b="0">
                <a:latin typeface="Martel Sans Bold"/>
                <a:ea typeface="Martel Sans Bold"/>
                <a:cs typeface="Martel Sans Bold"/>
                <a:sym typeface="Martel Sans Bold"/>
              </a:defRPr>
            </a:lvl1pPr>
          </a:lstStyle>
          <a:p>
            <a:r>
              <a:rPr lang="en-US" dirty="0"/>
              <a:t>Reflection Question 3</a:t>
            </a:r>
            <a:endParaRPr dirty="0"/>
          </a:p>
        </p:txBody>
      </p:sp>
      <p:pic>
        <p:nvPicPr>
          <p:cNvPr id="158" name="IN-logo-Spruce.png" descr="IN-logo-Spruce.png"/>
          <p:cNvPicPr>
            <a:picLocks noChangeAspect="1"/>
          </p:cNvPicPr>
          <p:nvPr/>
        </p:nvPicPr>
        <p:blipFill>
          <a:blip r:embed="rId2"/>
          <a:stretch>
            <a:fillRect/>
          </a:stretch>
        </p:blipFill>
        <p:spPr>
          <a:xfrm>
            <a:off x="9931400" y="5597536"/>
            <a:ext cx="1900553" cy="949249"/>
          </a:xfrm>
          <a:prstGeom prst="rect">
            <a:avLst/>
          </a:prstGeom>
          <a:ln w="12700">
            <a:miter lim="400000"/>
          </a:ln>
        </p:spPr>
      </p:pic>
      <p:cxnSp>
        <p:nvCxnSpPr>
          <p:cNvPr id="3" name="Straight Connector 2">
            <a:extLst>
              <a:ext uri="{FF2B5EF4-FFF2-40B4-BE49-F238E27FC236}">
                <a16:creationId xmlns:a16="http://schemas.microsoft.com/office/drawing/2014/main" id="{DF89FAFD-72EF-2940-A106-90D92F9E6A26}"/>
              </a:ext>
            </a:extLst>
          </p:cNvPr>
          <p:cNvCxnSpPr/>
          <p:nvPr/>
        </p:nvCxnSpPr>
        <p:spPr>
          <a:xfrm>
            <a:off x="617906" y="1795496"/>
            <a:ext cx="10812095" cy="0"/>
          </a:xfrm>
          <a:prstGeom prst="line">
            <a:avLst/>
          </a:prstGeom>
          <a:ln w="95250">
            <a:solidFill>
              <a:srgbClr val="FFC000"/>
            </a:solidFill>
          </a:ln>
        </p:spPr>
        <p:style>
          <a:lnRef idx="1">
            <a:schemeClr val="dk1"/>
          </a:lnRef>
          <a:fillRef idx="0">
            <a:schemeClr val="dk1"/>
          </a:fillRef>
          <a:effectRef idx="0">
            <a:schemeClr val="dk1"/>
          </a:effectRef>
          <a:fontRef idx="minor">
            <a:schemeClr val="tx1"/>
          </a:fontRef>
        </p:style>
      </p:cxnSp>
      <p:sp>
        <p:nvSpPr>
          <p:cNvPr id="5" name="Learn about inclusive higher education as a philosophy and civil rights issue.">
            <a:extLst>
              <a:ext uri="{FF2B5EF4-FFF2-40B4-BE49-F238E27FC236}">
                <a16:creationId xmlns:a16="http://schemas.microsoft.com/office/drawing/2014/main" id="{21F07FEA-5538-0A4A-973D-098C2058C8EE}"/>
              </a:ext>
            </a:extLst>
          </p:cNvPr>
          <p:cNvSpPr txBox="1">
            <a:spLocks/>
          </p:cNvSpPr>
          <p:nvPr/>
        </p:nvSpPr>
        <p:spPr>
          <a:xfrm>
            <a:off x="539711" y="2035008"/>
            <a:ext cx="10490240" cy="984484"/>
          </a:xfrm>
          <a:prstGeom prst="rect">
            <a:avLst/>
          </a:prstGeom>
        </p:spPr>
        <p:txBody>
          <a:bodyPr vert="horz" lIns="91440" tIns="45720" rIns="91440" bIns="45720" rtlCol="0">
            <a:noAutofit/>
          </a:bodyPr>
          <a:lstStyle>
            <a:lvl1pPr marL="0" indent="0" algn="l" defTabSz="457200" rtl="0" eaLnBrk="1" latinLnBrk="0" hangingPunct="1">
              <a:lnSpc>
                <a:spcPct val="100000"/>
              </a:lnSpc>
              <a:spcBef>
                <a:spcPts val="0"/>
              </a:spcBef>
              <a:buSzTx/>
              <a:buFont typeface="Arial" panose="020B0604020202020204" pitchFamily="34" charset="0"/>
              <a:buNone/>
              <a:defRPr sz="2700" b="0" kern="1200">
                <a:solidFill>
                  <a:srgbClr val="212121"/>
                </a:solidFill>
                <a:latin typeface="Martel Sans Light"/>
                <a:ea typeface="Martel Sans Light"/>
                <a:cs typeface="Martel Sans Light"/>
                <a:sym typeface="Martel Sans Light"/>
              </a:defRPr>
            </a:lvl1pPr>
            <a:lvl2pPr marL="0" indent="2286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2pPr>
            <a:lvl3pPr marL="0" indent="4572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3pPr>
            <a:lvl4pPr marL="0" indent="6858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4pPr>
            <a:lvl5pPr marL="0" indent="914400" algn="l" defTabSz="412750" rtl="0" eaLnBrk="1" latinLnBrk="0" hangingPunct="1">
              <a:lnSpc>
                <a:spcPct val="100000"/>
              </a:lnSpc>
              <a:spcBef>
                <a:spcPts val="0"/>
              </a:spcBef>
              <a:buSzTx/>
              <a:buFont typeface="Arial" panose="020B0604020202020204" pitchFamily="34" charset="0"/>
              <a:buNone/>
              <a:defRPr sz="275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Do you think that college students without disabilities benefit from these inclusive initiatives? Why or why not?</a:t>
            </a:r>
          </a:p>
        </p:txBody>
      </p:sp>
    </p:spTree>
    <p:extLst>
      <p:ext uri="{BB962C8B-B14F-4D97-AF65-F5344CB8AC3E}">
        <p14:creationId xmlns:p14="http://schemas.microsoft.com/office/powerpoint/2010/main" val="381720638"/>
      </p:ext>
    </p:extLst>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0-#ppt_w/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dvAuto="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374</Words>
  <Application>Microsoft Macintosh PowerPoint</Application>
  <PresentationFormat>Widescreen</PresentationFormat>
  <Paragraphs>37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Martel Sans Bold</vt:lpstr>
      <vt:lpstr>Martel Sans Light</vt:lpstr>
      <vt:lpstr>Arial</vt:lpstr>
      <vt:lpstr>Calibri</vt:lpstr>
      <vt:lpstr>Calibri Light</vt:lpstr>
      <vt:lpstr>Office Theme</vt:lpstr>
      <vt:lpstr>PowerPoint Presentation</vt:lpstr>
      <vt:lpstr>Section One Objectives</vt:lpstr>
      <vt:lpstr>Pause for Reflection</vt:lpstr>
      <vt:lpstr>PowerPoint Presentation</vt:lpstr>
      <vt:lpstr>Completing this Module</vt:lpstr>
      <vt:lpstr>“Rethinking College” video</vt:lpstr>
      <vt:lpstr>Reflection Question 1</vt:lpstr>
      <vt:lpstr>Reflection Question 2</vt:lpstr>
      <vt:lpstr>Reflection Question 3</vt:lpstr>
      <vt:lpstr>Reflection Question 4</vt:lpstr>
      <vt:lpstr>Next Modules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Shelby Bates</dc:creator>
  <cp:lastModifiedBy>Shelby Bates</cp:lastModifiedBy>
  <cp:revision>21</cp:revision>
  <dcterms:created xsi:type="dcterms:W3CDTF">2021-03-03T17:33:19Z</dcterms:created>
  <dcterms:modified xsi:type="dcterms:W3CDTF">2021-07-15T14:44:44Z</dcterms:modified>
</cp:coreProperties>
</file>