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7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320" r:id="rId9"/>
    <p:sldId id="328" r:id="rId10"/>
    <p:sldId id="263" r:id="rId11"/>
    <p:sldId id="319" r:id="rId12"/>
    <p:sldId id="330" r:id="rId13"/>
    <p:sldId id="329" r:id="rId14"/>
    <p:sldId id="331" r:id="rId15"/>
    <p:sldId id="318" r:id="rId16"/>
    <p:sldId id="317" r:id="rId17"/>
    <p:sldId id="335" r:id="rId18"/>
    <p:sldId id="334" r:id="rId19"/>
    <p:sldId id="333" r:id="rId20"/>
    <p:sldId id="332" r:id="rId21"/>
    <p:sldId id="316" r:id="rId22"/>
    <p:sldId id="264" r:id="rId23"/>
    <p:sldId id="265" r:id="rId24"/>
    <p:sldId id="266" r:id="rId25"/>
    <p:sldId id="267" r:id="rId26"/>
    <p:sldId id="321" r:id="rId27"/>
    <p:sldId id="322" r:id="rId28"/>
    <p:sldId id="270" r:id="rId29"/>
    <p:sldId id="323" r:id="rId30"/>
    <p:sldId id="324" r:id="rId31"/>
    <p:sldId id="325" r:id="rId32"/>
    <p:sldId id="274" r:id="rId33"/>
    <p:sldId id="326" r:id="rId34"/>
    <p:sldId id="327" r:id="rId35"/>
    <p:sldId id="277" r:id="rId36"/>
    <p:sldId id="278" r:id="rId37"/>
    <p:sldId id="279" r:id="rId38"/>
    <p:sldId id="280" r:id="rId39"/>
    <p:sldId id="281" r:id="rId40"/>
    <p:sldId id="282" r:id="rId41"/>
    <p:sldId id="283" r:id="rId42"/>
    <p:sldId id="284" r:id="rId43"/>
    <p:sldId id="285" r:id="rId44"/>
    <p:sldId id="286" r:id="rId45"/>
    <p:sldId id="287" r:id="rId46"/>
    <p:sldId id="288" r:id="rId47"/>
    <p:sldId id="289" r:id="rId48"/>
    <p:sldId id="290" r:id="rId49"/>
    <p:sldId id="291" r:id="rId50"/>
    <p:sldId id="292" r:id="rId51"/>
    <p:sldId id="293" r:id="rId52"/>
    <p:sldId id="294" r:id="rId53"/>
    <p:sldId id="295" r:id="rId54"/>
    <p:sldId id="296" r:id="rId55"/>
    <p:sldId id="297" r:id="rId56"/>
    <p:sldId id="298" r:id="rId57"/>
    <p:sldId id="299" r:id="rId58"/>
    <p:sldId id="300" r:id="rId59"/>
    <p:sldId id="301" r:id="rId60"/>
    <p:sldId id="302" r:id="rId61"/>
    <p:sldId id="303" r:id="rId62"/>
    <p:sldId id="304" r:id="rId63"/>
    <p:sldId id="305" r:id="rId64"/>
    <p:sldId id="306" r:id="rId65"/>
    <p:sldId id="307" r:id="rId66"/>
    <p:sldId id="308" r:id="rId67"/>
    <p:sldId id="309" r:id="rId68"/>
    <p:sldId id="310" r:id="rId69"/>
  </p:sldIdLst>
  <p:sldSz cx="24384000" cy="13716000"/>
  <p:notesSz cx="6858000" cy="9144000"/>
  <p:embeddedFontLst>
    <p:embeddedFont>
      <p:font typeface="Helvetica Neue" panose="02000503000000020004" pitchFamily="2" charset="0"/>
      <p:regular r:id="rId71"/>
      <p:bold r:id="rId72"/>
      <p:italic r:id="rId73"/>
      <p:boldItalic r:id="rId74"/>
    </p:embeddedFont>
    <p:embeddedFont>
      <p:font typeface="Martel Sans" pitchFamily="2" charset="77"/>
      <p:regular r:id="rId75"/>
      <p:bold r:id="rId76"/>
    </p:embeddedFont>
    <p:embeddedFont>
      <p:font typeface="Martel Sans Light" pitchFamily="2" charset="77"/>
      <p:regular r:id="rId77"/>
      <p:bold r:id="rId7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9" roundtripDataSignature="AMtx7mgSQkXl0LdGss3R/oMthUGAs2N63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D1D6"/>
    <a:srgbClr val="0D3D3A"/>
    <a:srgbClr val="F7BF15"/>
    <a:srgbClr val="2B2A29"/>
    <a:srgbClr val="08C6A8"/>
    <a:srgbClr val="08B0AB"/>
    <a:srgbClr val="00BC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48"/>
    <p:restoredTop sz="94620"/>
  </p:normalViewPr>
  <p:slideViewPr>
    <p:cSldViewPr snapToGrid="0" snapToObjects="1">
      <p:cViewPr varScale="1">
        <p:scale>
          <a:sx n="51" d="100"/>
          <a:sy n="51" d="100"/>
        </p:scale>
        <p:origin x="464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4.fntdata"/><Relationship Id="rId79" Type="http://customschemas.google.com/relationships/presentationmetadata" Target="meta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2.fntdata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font" Target="fonts/font5.fntdata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3.fntdata"/><Relationship Id="rId78" Type="http://schemas.openxmlformats.org/officeDocument/2006/relationships/font" Target="fonts/font8.fntdata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6.fntdata"/><Relationship Id="rId7" Type="http://schemas.openxmlformats.org/officeDocument/2006/relationships/slide" Target="slides/slide6.xml"/><Relationship Id="rId71" Type="http://schemas.openxmlformats.org/officeDocument/2006/relationships/font" Target="fonts/font1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" name="Google Shape;7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d53ccf40ff_0_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gd53ccf40ff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d53ccf40ff_0_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gd53ccf40ff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55102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e16c822333_0_2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3" name="Google Shape;533;ge16c822333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0764131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e16c822333_0_2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3" name="Google Shape;533;ge16c822333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892472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e16c822333_0_2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3" name="Google Shape;533;ge16c822333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0776532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d53ccf40ff_0_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gd53ccf40ff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610076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d53ccf40ff_0_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gd53ccf40ff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09846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e16c822333_0_2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3" name="Google Shape;533;ge16c822333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8030961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e16c822333_0_2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3" name="Google Shape;533;ge16c822333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0302549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e16c822333_0_2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3" name="Google Shape;533;ge16c822333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991085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d53ccf40ff_0_29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" name="Google Shape;76;gd53ccf40ff_0_2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e16c822333_0_2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3" name="Google Shape;533;ge16c822333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1854624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d53ccf40ff_0_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gd53ccf40ff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456388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d53ccf40ff_0_33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4" name="Google Shape;154;gd53ccf40ff_0_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d53ccf40ff_0_34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2" name="Google Shape;162;gd53ccf40ff_0_3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d53ccf40ff_0_35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0" name="Google Shape;170;gd53ccf40ff_0_3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d53ccf40ff_0_4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0" name="Google Shape;180;gd53ccf40ff_0_4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d53ccf40ff_0_4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0" name="Google Shape;180;gd53ccf40ff_0_4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9003078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d53ccf40ff_0_4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0" name="Google Shape;180;gd53ccf40ff_0_4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92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d53ccf40ff_0_53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9" name="Google Shape;229;gd53ccf40ff_0_5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d53ccf40ff_0_53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9" name="Google Shape;229;gd53ccf40ff_0_5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707882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4" name="Google Shape;8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d53ccf40ff_0_53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9" name="Google Shape;229;gd53ccf40ff_0_5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2205183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d53ccf40ff_0_53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9" name="Google Shape;229;gd53ccf40ff_0_5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47598366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e16c822333_0_1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9" name="Google Shape;289;ge16c822333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e16c822333_0_1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9" name="Google Shape;289;ge16c822333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14073267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e16c822333_0_1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9" name="Google Shape;289;ge16c822333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4246156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d53ccf40ff_0_57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8" name="Google Shape;328;gd53ccf40ff_0_5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d53ccf40ff_0_5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6" name="Google Shape;336;gd53ccf40ff_0_5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d5bba17c75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1" name="Google Shape;351;gd5bba17c7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d5bba17c75_0_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7" name="Google Shape;357;gd5bba17c7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d5bba17c75_0_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4" name="Google Shape;364;gd5bba17c75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" name="Google Shape;91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e26facccd2_0_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0" name="Google Shape;370;ge26facccd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d5bba17c75_0_4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7" name="Google Shape;377;gd5bba17c7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e26facccd2_0_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3" name="Google Shape;383;ge26facccd2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d5bba17c75_0_4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1" name="Google Shape;391;gd5bba17c75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d5bba17c75_0_5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7" name="Google Shape;397;gd5bba17c75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d5bba17c75_0_6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4" name="Google Shape;404;gd5bba17c75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d5bba17c75_0_7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0" name="Google Shape;410;gd5bba17c75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d5bba17c75_0_7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8" name="Google Shape;418;gd5bba17c75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d5bba17c75_0_8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4" name="Google Shape;424;gd5bba17c75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d5bba17c75_0_8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1" name="Google Shape;431;gd5bba17c75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d53ccf40ff_0_29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gd53ccf40ff_0_2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d5bba17c75_0_9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7" name="Google Shape;437;gd5bba17c75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d53ccf40ff_0_16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gd53ccf40ff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dbf40c546d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gdbf40c546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d53ccf40ff_0_17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gd53ccf40ff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dbf40c546d_0_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gdbf40c546d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d53ccf40ff_0_18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gd53ccf40ff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dbf40c546d_0_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gdbf40c546d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d53ccf40ff_0_18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gd53ccf40ff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dbf40c546d_0_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gdbf40c546d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d53ccf40ff_0_19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gd53ccf40ff_0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d53ccf40ff_0_3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gd53ccf40ff_0_3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dbf40c546d_0_3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gdbf40c546d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d53ccf40ff_0_19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gd53ccf40ff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dbf40c546d_0_3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gdbf40c546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e16c822333_0_20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5" name="Google Shape;525;ge16c822333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e16c822333_0_2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3" name="Google Shape;533;ge16c822333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e16c822333_0_2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1" name="Google Shape;541;ge16c822333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e16c822333_0_2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9" name="Google Shape;549;ge16c822333_0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d53ccf40ff_0_20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gd53ccf40ff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d53ccf40ff_0_2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gd53ccf40ff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d53ccf40ff_0_3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5" name="Google Shape;115;gd53ccf40ff_0_3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d53ccf40ff_0_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gd53ccf40ff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246055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e16c822333_0_2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3" name="Google Shape;533;ge16c822333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861180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Fact">
  <p:cSld name="Big Fac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4"/>
          <p:cNvSpPr txBox="1">
            <a:spLocks noGrp="1"/>
          </p:cNvSpPr>
          <p:nvPr>
            <p:ph type="body" idx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body" idx="2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4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5"/>
          <p:cNvSpPr txBox="1">
            <a:spLocks noGrp="1"/>
          </p:cNvSpPr>
          <p:nvPr>
            <p:ph type="body" idx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body" idx="2"/>
          </p:nvPr>
        </p:nvSpPr>
        <p:spPr>
          <a:xfrm>
            <a:off x="1753923" y="4939860"/>
            <a:ext cx="20876153" cy="383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3 Up">
  <p:cSld name="Photo - 3 Up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6"/>
          <p:cNvSpPr>
            <a:spLocks noGrp="1"/>
          </p:cNvSpPr>
          <p:nvPr>
            <p:ph type="pic" idx="2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1" name="Google Shape;61;p16"/>
          <p:cNvSpPr>
            <a:spLocks noGrp="1"/>
          </p:cNvSpPr>
          <p:nvPr>
            <p:ph type="pic" idx="3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2" name="Google Shape;62;p16"/>
          <p:cNvSpPr>
            <a:spLocks noGrp="1"/>
          </p:cNvSpPr>
          <p:nvPr>
            <p:ph type="pic" idx="4"/>
          </p:nvPr>
        </p:nvSpPr>
        <p:spPr>
          <a:xfrm>
            <a:off x="-139700" y="495300"/>
            <a:ext cx="16611600" cy="12458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">
  <p:cSld name="Photo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7"/>
          <p:cNvSpPr>
            <a:spLocks noGrp="1"/>
          </p:cNvSpPr>
          <p:nvPr>
            <p:ph type="pic" idx="2"/>
          </p:nvPr>
        </p:nvSpPr>
        <p:spPr>
          <a:xfrm>
            <a:off x="-1333500" y="-5524500"/>
            <a:ext cx="27051001" cy="21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8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6"/>
          <p:cNvSpPr txBox="1">
            <a:spLocks noGrp="1"/>
          </p:cNvSpPr>
          <p:nvPr>
            <p:ph type="body" idx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"/>
          <p:cNvSpPr txBox="1">
            <a:spLocks noGrp="1"/>
          </p:cNvSpPr>
          <p:nvPr>
            <p:ph type="body" idx="2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6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">
  <p:cSld name="Title &amp; Photo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"/>
          <p:cNvSpPr>
            <a:spLocks noGrp="1"/>
          </p:cNvSpPr>
          <p:nvPr>
            <p:ph type="pic" idx="2"/>
          </p:nvPr>
        </p:nvSpPr>
        <p:spPr>
          <a:xfrm>
            <a:off x="-1155700" y="-1295400"/>
            <a:ext cx="26746199" cy="1601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body" idx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3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 Alt">
  <p:cSld name="Title &amp; Photo Al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>
            <a:spLocks noGrp="1"/>
          </p:cNvSpPr>
          <p:nvPr>
            <p:ph type="pic" idx="2"/>
          </p:nvPr>
        </p:nvSpPr>
        <p:spPr>
          <a:xfrm>
            <a:off x="10972800" y="-203200"/>
            <a:ext cx="12144836" cy="141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title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body" idx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sldNum" idx="1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">
  <p:cSld name="Bullet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ullets &amp; Photo">
  <p:cSld name="Title, Bullets &amp; Photo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0"/>
          <p:cNvSpPr>
            <a:spLocks noGrp="1"/>
          </p:cNvSpPr>
          <p:nvPr>
            <p:ph type="pic" idx="3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2pPr>
            <a:lvl3pPr marL="1371600" lvl="2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3pPr>
            <a:lvl4pPr marL="1828800" lvl="3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4pPr>
            <a:lvl5pPr marL="2286000" lvl="4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ement">
  <p:cSld name="Stateme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 txBox="1">
            <a:spLocks noGrp="1"/>
          </p:cNvSpPr>
          <p:nvPr>
            <p:ph type="body" idx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" descr="IN-logo-Color-on-Spruce-0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625712" y="-53667"/>
            <a:ext cx="27635424" cy="1382346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79;gd53ccf40ff_0_291">
            <a:extLst>
              <a:ext uri="{FF2B5EF4-FFF2-40B4-BE49-F238E27FC236}">
                <a16:creationId xmlns:a16="http://schemas.microsoft.com/office/drawing/2014/main" id="{5705FB7B-731C-7C41-AE8B-218F9631699D}"/>
              </a:ext>
            </a:extLst>
          </p:cNvPr>
          <p:cNvSpPr txBox="1"/>
          <p:nvPr/>
        </p:nvSpPr>
        <p:spPr>
          <a:xfrm>
            <a:off x="0" y="1435213"/>
            <a:ext cx="24827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9700" b="1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Section 2: History and Comparison of Disability Services in Colorado</a:t>
            </a:r>
            <a:endParaRPr lang="en-US"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5" name="Google Shape;125;gd53ccf40ff_0_19"/>
          <p:cNvCxnSpPr/>
          <p:nvPr/>
        </p:nvCxnSpPr>
        <p:spPr>
          <a:xfrm>
            <a:off x="1686017" y="6223000"/>
            <a:ext cx="20564400" cy="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27" name="Google Shape;127;gd53ccf40ff_0_19"/>
          <p:cNvSpPr/>
          <p:nvPr/>
        </p:nvSpPr>
        <p:spPr>
          <a:xfrm>
            <a:off x="5012161" y="4279046"/>
            <a:ext cx="1108134" cy="60658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0" y="6520"/>
                </a:lnTo>
                <a:lnTo>
                  <a:pt x="10800" y="13043"/>
                </a:lnTo>
                <a:lnTo>
                  <a:pt x="18745" y="8243"/>
                </a:lnTo>
                <a:lnTo>
                  <a:pt x="18745" y="10509"/>
                </a:lnTo>
                <a:cubicBezTo>
                  <a:pt x="18606" y="10673"/>
                  <a:pt x="18515" y="10958"/>
                  <a:pt x="18515" y="11282"/>
                </a:cubicBezTo>
                <a:cubicBezTo>
                  <a:pt x="18515" y="11519"/>
                  <a:pt x="18563" y="11733"/>
                  <a:pt x="18644" y="11896"/>
                </a:cubicBezTo>
                <a:cubicBezTo>
                  <a:pt x="18499" y="12008"/>
                  <a:pt x="18399" y="12270"/>
                  <a:pt x="18399" y="12574"/>
                </a:cubicBezTo>
                <a:lnTo>
                  <a:pt x="18399" y="21301"/>
                </a:lnTo>
                <a:cubicBezTo>
                  <a:pt x="18553" y="21484"/>
                  <a:pt x="18772" y="21600"/>
                  <a:pt x="19018" y="21600"/>
                </a:cubicBezTo>
                <a:cubicBezTo>
                  <a:pt x="19264" y="21600"/>
                  <a:pt x="19483" y="21484"/>
                  <a:pt x="19637" y="21301"/>
                </a:cubicBezTo>
                <a:lnTo>
                  <a:pt x="19637" y="12556"/>
                </a:lnTo>
                <a:cubicBezTo>
                  <a:pt x="19637" y="12255"/>
                  <a:pt x="19538" y="11998"/>
                  <a:pt x="19396" y="11887"/>
                </a:cubicBezTo>
                <a:cubicBezTo>
                  <a:pt x="19474" y="11725"/>
                  <a:pt x="19523" y="11515"/>
                  <a:pt x="19523" y="11282"/>
                </a:cubicBezTo>
                <a:cubicBezTo>
                  <a:pt x="19523" y="10958"/>
                  <a:pt x="19430" y="10673"/>
                  <a:pt x="19292" y="10509"/>
                </a:cubicBezTo>
                <a:lnTo>
                  <a:pt x="19292" y="7913"/>
                </a:lnTo>
                <a:lnTo>
                  <a:pt x="21600" y="6520"/>
                </a:lnTo>
                <a:lnTo>
                  <a:pt x="10800" y="0"/>
                </a:lnTo>
                <a:close/>
                <a:moveTo>
                  <a:pt x="10819" y="5598"/>
                </a:moveTo>
                <a:cubicBezTo>
                  <a:pt x="11223" y="5598"/>
                  <a:pt x="11551" y="5819"/>
                  <a:pt x="11551" y="6091"/>
                </a:cubicBezTo>
                <a:cubicBezTo>
                  <a:pt x="11551" y="6364"/>
                  <a:pt x="11223" y="6584"/>
                  <a:pt x="10819" y="6584"/>
                </a:cubicBezTo>
                <a:cubicBezTo>
                  <a:pt x="10414" y="6584"/>
                  <a:pt x="10084" y="6364"/>
                  <a:pt x="10084" y="6091"/>
                </a:cubicBezTo>
                <a:cubicBezTo>
                  <a:pt x="10084" y="5819"/>
                  <a:pt x="10414" y="5598"/>
                  <a:pt x="10819" y="5598"/>
                </a:cubicBezTo>
                <a:close/>
                <a:moveTo>
                  <a:pt x="16068" y="10691"/>
                </a:moveTo>
                <a:lnTo>
                  <a:pt x="10800" y="13872"/>
                </a:lnTo>
                <a:lnTo>
                  <a:pt x="5535" y="10694"/>
                </a:lnTo>
                <a:cubicBezTo>
                  <a:pt x="4861" y="12240"/>
                  <a:pt x="4431" y="14116"/>
                  <a:pt x="4188" y="16122"/>
                </a:cubicBezTo>
                <a:cubicBezTo>
                  <a:pt x="6908" y="16652"/>
                  <a:pt x="9240" y="18095"/>
                  <a:pt x="10748" y="20074"/>
                </a:cubicBezTo>
                <a:cubicBezTo>
                  <a:pt x="12275" y="18069"/>
                  <a:pt x="14648" y="16613"/>
                  <a:pt x="17413" y="16101"/>
                </a:cubicBezTo>
                <a:cubicBezTo>
                  <a:pt x="17170" y="14102"/>
                  <a:pt x="16740" y="12232"/>
                  <a:pt x="16068" y="106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0" name="Google Shape;130;gd53ccf40ff_0_19"/>
          <p:cNvSpPr/>
          <p:nvPr/>
        </p:nvSpPr>
        <p:spPr>
          <a:xfrm>
            <a:off x="3974500" y="5511526"/>
            <a:ext cx="3147000" cy="4243200"/>
          </a:xfrm>
          <a:prstGeom prst="rect">
            <a:avLst/>
          </a:prstGeom>
          <a:solidFill>
            <a:srgbClr val="8FD1D6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00BCB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3" name="Google Shape;133;gd53ccf40ff_0_19"/>
          <p:cNvSpPr txBox="1"/>
          <p:nvPr/>
        </p:nvSpPr>
        <p:spPr>
          <a:xfrm>
            <a:off x="3882762" y="5837683"/>
            <a:ext cx="3284100" cy="22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Section 504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 of the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 Rehabilitation </a:t>
            </a:r>
            <a:endParaRPr sz="3500" b="1" i="0" u="none" strike="noStrike" cap="none" dirty="0">
              <a:solidFill>
                <a:srgbClr val="0D3D3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Act</a:t>
            </a:r>
            <a:r>
              <a:rPr lang="en-US" sz="24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 </a:t>
            </a:r>
            <a:endParaRPr b="1" dirty="0">
              <a:solidFill>
                <a:srgbClr val="0D3D3A"/>
              </a:solidFill>
            </a:endParaRPr>
          </a:p>
        </p:txBody>
      </p:sp>
      <p:sp>
        <p:nvSpPr>
          <p:cNvPr id="141" name="Google Shape;141;gd53ccf40ff_0_19"/>
          <p:cNvSpPr/>
          <p:nvPr/>
        </p:nvSpPr>
        <p:spPr>
          <a:xfrm>
            <a:off x="171300" y="5464395"/>
            <a:ext cx="3604800" cy="4243200"/>
          </a:xfrm>
          <a:prstGeom prst="rect">
            <a:avLst/>
          </a:prstGeom>
          <a:solidFill>
            <a:srgbClr val="8FD1D6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 dirty="0">
              <a:solidFill>
                <a:srgbClr val="00BCBA"/>
              </a:solidFill>
              <a:highlight>
                <a:srgbClr val="00BCBA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2" name="Google Shape;142;gd53ccf40ff_0_19"/>
          <p:cNvSpPr/>
          <p:nvPr/>
        </p:nvSpPr>
        <p:spPr>
          <a:xfrm>
            <a:off x="1279694" y="4279046"/>
            <a:ext cx="1108080" cy="60658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0" y="6520"/>
                </a:lnTo>
                <a:lnTo>
                  <a:pt x="10800" y="13043"/>
                </a:lnTo>
                <a:lnTo>
                  <a:pt x="18745" y="8243"/>
                </a:lnTo>
                <a:lnTo>
                  <a:pt x="18745" y="10509"/>
                </a:lnTo>
                <a:cubicBezTo>
                  <a:pt x="18606" y="10673"/>
                  <a:pt x="18515" y="10958"/>
                  <a:pt x="18515" y="11282"/>
                </a:cubicBezTo>
                <a:cubicBezTo>
                  <a:pt x="18515" y="11519"/>
                  <a:pt x="18563" y="11733"/>
                  <a:pt x="18644" y="11896"/>
                </a:cubicBezTo>
                <a:cubicBezTo>
                  <a:pt x="18499" y="12008"/>
                  <a:pt x="18399" y="12270"/>
                  <a:pt x="18399" y="12574"/>
                </a:cubicBezTo>
                <a:lnTo>
                  <a:pt x="18399" y="21301"/>
                </a:lnTo>
                <a:cubicBezTo>
                  <a:pt x="18553" y="21484"/>
                  <a:pt x="18772" y="21600"/>
                  <a:pt x="19018" y="21600"/>
                </a:cubicBezTo>
                <a:cubicBezTo>
                  <a:pt x="19264" y="21600"/>
                  <a:pt x="19483" y="21484"/>
                  <a:pt x="19637" y="21301"/>
                </a:cubicBezTo>
                <a:lnTo>
                  <a:pt x="19637" y="12556"/>
                </a:lnTo>
                <a:cubicBezTo>
                  <a:pt x="19637" y="12255"/>
                  <a:pt x="19538" y="11998"/>
                  <a:pt x="19396" y="11887"/>
                </a:cubicBezTo>
                <a:cubicBezTo>
                  <a:pt x="19474" y="11725"/>
                  <a:pt x="19523" y="11515"/>
                  <a:pt x="19523" y="11282"/>
                </a:cubicBezTo>
                <a:cubicBezTo>
                  <a:pt x="19523" y="10958"/>
                  <a:pt x="19430" y="10673"/>
                  <a:pt x="19292" y="10509"/>
                </a:cubicBezTo>
                <a:lnTo>
                  <a:pt x="19292" y="7913"/>
                </a:lnTo>
                <a:lnTo>
                  <a:pt x="21600" y="6520"/>
                </a:lnTo>
                <a:lnTo>
                  <a:pt x="10800" y="0"/>
                </a:lnTo>
                <a:close/>
                <a:moveTo>
                  <a:pt x="10819" y="5598"/>
                </a:moveTo>
                <a:cubicBezTo>
                  <a:pt x="11223" y="5598"/>
                  <a:pt x="11551" y="5819"/>
                  <a:pt x="11551" y="6091"/>
                </a:cubicBezTo>
                <a:cubicBezTo>
                  <a:pt x="11551" y="6364"/>
                  <a:pt x="11223" y="6584"/>
                  <a:pt x="10819" y="6584"/>
                </a:cubicBezTo>
                <a:cubicBezTo>
                  <a:pt x="10414" y="6584"/>
                  <a:pt x="10084" y="6364"/>
                  <a:pt x="10084" y="6091"/>
                </a:cubicBezTo>
                <a:cubicBezTo>
                  <a:pt x="10084" y="5819"/>
                  <a:pt x="10414" y="5598"/>
                  <a:pt x="10819" y="5598"/>
                </a:cubicBezTo>
                <a:close/>
                <a:moveTo>
                  <a:pt x="16068" y="10691"/>
                </a:moveTo>
                <a:lnTo>
                  <a:pt x="10800" y="13872"/>
                </a:lnTo>
                <a:lnTo>
                  <a:pt x="5535" y="10694"/>
                </a:lnTo>
                <a:cubicBezTo>
                  <a:pt x="4861" y="12240"/>
                  <a:pt x="4431" y="14116"/>
                  <a:pt x="4188" y="16122"/>
                </a:cubicBezTo>
                <a:cubicBezTo>
                  <a:pt x="6908" y="16652"/>
                  <a:pt x="9240" y="18095"/>
                  <a:pt x="10748" y="20074"/>
                </a:cubicBezTo>
                <a:cubicBezTo>
                  <a:pt x="12275" y="18069"/>
                  <a:pt x="14648" y="16613"/>
                  <a:pt x="17413" y="16101"/>
                </a:cubicBezTo>
                <a:cubicBezTo>
                  <a:pt x="17170" y="14102"/>
                  <a:pt x="16740" y="12232"/>
                  <a:pt x="16068" y="106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3" name="Google Shape;143;gd53ccf40ff_0_19"/>
          <p:cNvSpPr txBox="1"/>
          <p:nvPr/>
        </p:nvSpPr>
        <p:spPr>
          <a:xfrm>
            <a:off x="108493" y="5837683"/>
            <a:ext cx="3728400" cy="1718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Degrees from specialty universities</a:t>
            </a:r>
            <a:endParaRPr b="1" dirty="0">
              <a:solidFill>
                <a:srgbClr val="0D3D3A"/>
              </a:solidFill>
            </a:endParaRPr>
          </a:p>
        </p:txBody>
      </p:sp>
      <p:sp>
        <p:nvSpPr>
          <p:cNvPr id="144" name="Google Shape;144;gd53ccf40ff_0_19"/>
          <p:cNvSpPr txBox="1"/>
          <p:nvPr/>
        </p:nvSpPr>
        <p:spPr>
          <a:xfrm>
            <a:off x="813841" y="3369364"/>
            <a:ext cx="2059883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4800" b="0" i="0" u="none" strike="noStrike" cap="none" dirty="0">
                <a:solidFill>
                  <a:srgbClr val="212121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1880’s</a:t>
            </a:r>
            <a:endParaRPr sz="4800" dirty="0">
              <a:solidFill>
                <a:srgbClr val="212121"/>
              </a:solidFill>
            </a:endParaRPr>
          </a:p>
        </p:txBody>
      </p:sp>
      <p:sp>
        <p:nvSpPr>
          <p:cNvPr id="145" name="Google Shape;145;gd53ccf40ff_0_19"/>
          <p:cNvSpPr txBox="1"/>
          <p:nvPr/>
        </p:nvSpPr>
        <p:spPr>
          <a:xfrm>
            <a:off x="4633529" y="3312249"/>
            <a:ext cx="1865398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4800" b="0" i="0" u="none" strike="noStrike" cap="none" dirty="0">
                <a:solidFill>
                  <a:srgbClr val="212121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1973</a:t>
            </a:r>
            <a:endParaRPr sz="4800" dirty="0">
              <a:solidFill>
                <a:srgbClr val="212121"/>
              </a:solidFill>
            </a:endParaRPr>
          </a:p>
        </p:txBody>
      </p:sp>
      <p:sp>
        <p:nvSpPr>
          <p:cNvPr id="150" name="Google Shape;150;gd53ccf40ff_0_19"/>
          <p:cNvSpPr txBox="1"/>
          <p:nvPr/>
        </p:nvSpPr>
        <p:spPr>
          <a:xfrm>
            <a:off x="171300" y="767400"/>
            <a:ext cx="25046700" cy="13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00" b="1">
                <a:latin typeface="Martel Sans"/>
                <a:ea typeface="Martel Sans"/>
                <a:cs typeface="Martel Sans"/>
                <a:sym typeface="Martel Sans"/>
              </a:rPr>
              <a:t>State and National Landmarks</a:t>
            </a:r>
            <a:endParaRPr sz="100"/>
          </a:p>
        </p:txBody>
      </p:sp>
      <p:cxnSp>
        <p:nvCxnSpPr>
          <p:cNvPr id="151" name="Google Shape;151;gd53ccf40ff_0_19"/>
          <p:cNvCxnSpPr/>
          <p:nvPr/>
        </p:nvCxnSpPr>
        <p:spPr>
          <a:xfrm>
            <a:off x="328225" y="2198240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13" name="Google Shape;119;gd53ccf40ff_0_319" descr="IN-logo-Spruce.png">
            <a:extLst>
              <a:ext uri="{FF2B5EF4-FFF2-40B4-BE49-F238E27FC236}">
                <a16:creationId xmlns:a16="http://schemas.microsoft.com/office/drawing/2014/main" id="{D4BB6481-C9A2-4044-8C6C-B04294265DF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5" name="Google Shape;125;gd53ccf40ff_0_19"/>
          <p:cNvCxnSpPr/>
          <p:nvPr/>
        </p:nvCxnSpPr>
        <p:spPr>
          <a:xfrm>
            <a:off x="1686017" y="6223000"/>
            <a:ext cx="20564400" cy="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27" name="Google Shape;127;gd53ccf40ff_0_19"/>
          <p:cNvSpPr/>
          <p:nvPr/>
        </p:nvSpPr>
        <p:spPr>
          <a:xfrm>
            <a:off x="5012161" y="4279046"/>
            <a:ext cx="1108134" cy="60658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0" y="6520"/>
                </a:lnTo>
                <a:lnTo>
                  <a:pt x="10800" y="13043"/>
                </a:lnTo>
                <a:lnTo>
                  <a:pt x="18745" y="8243"/>
                </a:lnTo>
                <a:lnTo>
                  <a:pt x="18745" y="10509"/>
                </a:lnTo>
                <a:cubicBezTo>
                  <a:pt x="18606" y="10673"/>
                  <a:pt x="18515" y="10958"/>
                  <a:pt x="18515" y="11282"/>
                </a:cubicBezTo>
                <a:cubicBezTo>
                  <a:pt x="18515" y="11519"/>
                  <a:pt x="18563" y="11733"/>
                  <a:pt x="18644" y="11896"/>
                </a:cubicBezTo>
                <a:cubicBezTo>
                  <a:pt x="18499" y="12008"/>
                  <a:pt x="18399" y="12270"/>
                  <a:pt x="18399" y="12574"/>
                </a:cubicBezTo>
                <a:lnTo>
                  <a:pt x="18399" y="21301"/>
                </a:lnTo>
                <a:cubicBezTo>
                  <a:pt x="18553" y="21484"/>
                  <a:pt x="18772" y="21600"/>
                  <a:pt x="19018" y="21600"/>
                </a:cubicBezTo>
                <a:cubicBezTo>
                  <a:pt x="19264" y="21600"/>
                  <a:pt x="19483" y="21484"/>
                  <a:pt x="19637" y="21301"/>
                </a:cubicBezTo>
                <a:lnTo>
                  <a:pt x="19637" y="12556"/>
                </a:lnTo>
                <a:cubicBezTo>
                  <a:pt x="19637" y="12255"/>
                  <a:pt x="19538" y="11998"/>
                  <a:pt x="19396" y="11887"/>
                </a:cubicBezTo>
                <a:cubicBezTo>
                  <a:pt x="19474" y="11725"/>
                  <a:pt x="19523" y="11515"/>
                  <a:pt x="19523" y="11282"/>
                </a:cubicBezTo>
                <a:cubicBezTo>
                  <a:pt x="19523" y="10958"/>
                  <a:pt x="19430" y="10673"/>
                  <a:pt x="19292" y="10509"/>
                </a:cubicBezTo>
                <a:lnTo>
                  <a:pt x="19292" y="7913"/>
                </a:lnTo>
                <a:lnTo>
                  <a:pt x="21600" y="6520"/>
                </a:lnTo>
                <a:lnTo>
                  <a:pt x="10800" y="0"/>
                </a:lnTo>
                <a:close/>
                <a:moveTo>
                  <a:pt x="10819" y="5598"/>
                </a:moveTo>
                <a:cubicBezTo>
                  <a:pt x="11223" y="5598"/>
                  <a:pt x="11551" y="5819"/>
                  <a:pt x="11551" y="6091"/>
                </a:cubicBezTo>
                <a:cubicBezTo>
                  <a:pt x="11551" y="6364"/>
                  <a:pt x="11223" y="6584"/>
                  <a:pt x="10819" y="6584"/>
                </a:cubicBezTo>
                <a:cubicBezTo>
                  <a:pt x="10414" y="6584"/>
                  <a:pt x="10084" y="6364"/>
                  <a:pt x="10084" y="6091"/>
                </a:cubicBezTo>
                <a:cubicBezTo>
                  <a:pt x="10084" y="5819"/>
                  <a:pt x="10414" y="5598"/>
                  <a:pt x="10819" y="5598"/>
                </a:cubicBezTo>
                <a:close/>
                <a:moveTo>
                  <a:pt x="16068" y="10691"/>
                </a:moveTo>
                <a:lnTo>
                  <a:pt x="10800" y="13872"/>
                </a:lnTo>
                <a:lnTo>
                  <a:pt x="5535" y="10694"/>
                </a:lnTo>
                <a:cubicBezTo>
                  <a:pt x="4861" y="12240"/>
                  <a:pt x="4431" y="14116"/>
                  <a:pt x="4188" y="16122"/>
                </a:cubicBezTo>
                <a:cubicBezTo>
                  <a:pt x="6908" y="16652"/>
                  <a:pt x="9240" y="18095"/>
                  <a:pt x="10748" y="20074"/>
                </a:cubicBezTo>
                <a:cubicBezTo>
                  <a:pt x="12275" y="18069"/>
                  <a:pt x="14648" y="16613"/>
                  <a:pt x="17413" y="16101"/>
                </a:cubicBezTo>
                <a:cubicBezTo>
                  <a:pt x="17170" y="14102"/>
                  <a:pt x="16740" y="12232"/>
                  <a:pt x="16068" y="106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0" name="Google Shape;130;gd53ccf40ff_0_19"/>
          <p:cNvSpPr/>
          <p:nvPr/>
        </p:nvSpPr>
        <p:spPr>
          <a:xfrm>
            <a:off x="3974500" y="5511526"/>
            <a:ext cx="3147000" cy="4243200"/>
          </a:xfrm>
          <a:prstGeom prst="rect">
            <a:avLst/>
          </a:prstGeom>
          <a:solidFill>
            <a:srgbClr val="8FD1D6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00BCB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3" name="Google Shape;133;gd53ccf40ff_0_19"/>
          <p:cNvSpPr txBox="1"/>
          <p:nvPr/>
        </p:nvSpPr>
        <p:spPr>
          <a:xfrm>
            <a:off x="3882762" y="5837683"/>
            <a:ext cx="3284100" cy="22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Section 504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 of the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 Rehabilitation </a:t>
            </a:r>
            <a:endParaRPr sz="3500" b="1" i="0" u="none" strike="noStrike" cap="none" dirty="0">
              <a:solidFill>
                <a:srgbClr val="0D3D3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Act</a:t>
            </a:r>
            <a:r>
              <a:rPr lang="en-US" sz="24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 </a:t>
            </a:r>
            <a:endParaRPr b="1" dirty="0">
              <a:solidFill>
                <a:srgbClr val="0D3D3A"/>
              </a:solidFill>
            </a:endParaRPr>
          </a:p>
        </p:txBody>
      </p:sp>
      <p:sp>
        <p:nvSpPr>
          <p:cNvPr id="138" name="Google Shape;138;gd53ccf40ff_0_19"/>
          <p:cNvSpPr/>
          <p:nvPr/>
        </p:nvSpPr>
        <p:spPr>
          <a:xfrm>
            <a:off x="7318900" y="5520074"/>
            <a:ext cx="3464400" cy="4243200"/>
          </a:xfrm>
          <a:prstGeom prst="rect">
            <a:avLst/>
          </a:prstGeom>
          <a:solidFill>
            <a:srgbClr val="8FD1D6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9" name="Google Shape;139;gd53ccf40ff_0_19"/>
          <p:cNvSpPr/>
          <p:nvPr/>
        </p:nvSpPr>
        <p:spPr>
          <a:xfrm>
            <a:off x="8744629" y="4279046"/>
            <a:ext cx="1108134" cy="60658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0" y="6520"/>
                </a:lnTo>
                <a:lnTo>
                  <a:pt x="10800" y="13043"/>
                </a:lnTo>
                <a:lnTo>
                  <a:pt x="18745" y="8243"/>
                </a:lnTo>
                <a:lnTo>
                  <a:pt x="18745" y="10509"/>
                </a:lnTo>
                <a:cubicBezTo>
                  <a:pt x="18606" y="10673"/>
                  <a:pt x="18515" y="10958"/>
                  <a:pt x="18515" y="11282"/>
                </a:cubicBezTo>
                <a:cubicBezTo>
                  <a:pt x="18515" y="11519"/>
                  <a:pt x="18563" y="11733"/>
                  <a:pt x="18644" y="11896"/>
                </a:cubicBezTo>
                <a:cubicBezTo>
                  <a:pt x="18499" y="12008"/>
                  <a:pt x="18399" y="12270"/>
                  <a:pt x="18399" y="12574"/>
                </a:cubicBezTo>
                <a:lnTo>
                  <a:pt x="18399" y="21301"/>
                </a:lnTo>
                <a:cubicBezTo>
                  <a:pt x="18553" y="21484"/>
                  <a:pt x="18772" y="21600"/>
                  <a:pt x="19018" y="21600"/>
                </a:cubicBezTo>
                <a:cubicBezTo>
                  <a:pt x="19264" y="21600"/>
                  <a:pt x="19483" y="21484"/>
                  <a:pt x="19637" y="21301"/>
                </a:cubicBezTo>
                <a:lnTo>
                  <a:pt x="19637" y="12556"/>
                </a:lnTo>
                <a:cubicBezTo>
                  <a:pt x="19637" y="12255"/>
                  <a:pt x="19538" y="11998"/>
                  <a:pt x="19396" y="11887"/>
                </a:cubicBezTo>
                <a:cubicBezTo>
                  <a:pt x="19474" y="11725"/>
                  <a:pt x="19523" y="11515"/>
                  <a:pt x="19523" y="11282"/>
                </a:cubicBezTo>
                <a:cubicBezTo>
                  <a:pt x="19523" y="10958"/>
                  <a:pt x="19430" y="10673"/>
                  <a:pt x="19292" y="10509"/>
                </a:cubicBezTo>
                <a:lnTo>
                  <a:pt x="19292" y="7913"/>
                </a:lnTo>
                <a:lnTo>
                  <a:pt x="21600" y="6520"/>
                </a:lnTo>
                <a:lnTo>
                  <a:pt x="10800" y="0"/>
                </a:lnTo>
                <a:close/>
                <a:moveTo>
                  <a:pt x="10819" y="5598"/>
                </a:moveTo>
                <a:cubicBezTo>
                  <a:pt x="11223" y="5598"/>
                  <a:pt x="11551" y="5819"/>
                  <a:pt x="11551" y="6091"/>
                </a:cubicBezTo>
                <a:cubicBezTo>
                  <a:pt x="11551" y="6364"/>
                  <a:pt x="11223" y="6584"/>
                  <a:pt x="10819" y="6584"/>
                </a:cubicBezTo>
                <a:cubicBezTo>
                  <a:pt x="10414" y="6584"/>
                  <a:pt x="10084" y="6364"/>
                  <a:pt x="10084" y="6091"/>
                </a:cubicBezTo>
                <a:cubicBezTo>
                  <a:pt x="10084" y="5819"/>
                  <a:pt x="10414" y="5598"/>
                  <a:pt x="10819" y="5598"/>
                </a:cubicBezTo>
                <a:close/>
                <a:moveTo>
                  <a:pt x="16068" y="10691"/>
                </a:moveTo>
                <a:lnTo>
                  <a:pt x="10800" y="13872"/>
                </a:lnTo>
                <a:lnTo>
                  <a:pt x="5535" y="10694"/>
                </a:lnTo>
                <a:cubicBezTo>
                  <a:pt x="4861" y="12240"/>
                  <a:pt x="4431" y="14116"/>
                  <a:pt x="4188" y="16122"/>
                </a:cubicBezTo>
                <a:cubicBezTo>
                  <a:pt x="6908" y="16652"/>
                  <a:pt x="9240" y="18095"/>
                  <a:pt x="10748" y="20074"/>
                </a:cubicBezTo>
                <a:cubicBezTo>
                  <a:pt x="12275" y="18069"/>
                  <a:pt x="14648" y="16613"/>
                  <a:pt x="17413" y="16101"/>
                </a:cubicBezTo>
                <a:cubicBezTo>
                  <a:pt x="17170" y="14102"/>
                  <a:pt x="16740" y="12232"/>
                  <a:pt x="16068" y="106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0" name="Google Shape;140;gd53ccf40ff_0_19"/>
          <p:cNvSpPr txBox="1"/>
          <p:nvPr/>
        </p:nvSpPr>
        <p:spPr>
          <a:xfrm>
            <a:off x="7437100" y="5837683"/>
            <a:ext cx="3228000" cy="279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Section II 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Americans 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with 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Disabilities Act</a:t>
            </a:r>
            <a:endParaRPr b="1" dirty="0">
              <a:solidFill>
                <a:srgbClr val="0D3D3A"/>
              </a:solidFill>
            </a:endParaRPr>
          </a:p>
        </p:txBody>
      </p:sp>
      <p:sp>
        <p:nvSpPr>
          <p:cNvPr id="141" name="Google Shape;141;gd53ccf40ff_0_19"/>
          <p:cNvSpPr/>
          <p:nvPr/>
        </p:nvSpPr>
        <p:spPr>
          <a:xfrm>
            <a:off x="171300" y="5464395"/>
            <a:ext cx="3604800" cy="4243200"/>
          </a:xfrm>
          <a:prstGeom prst="rect">
            <a:avLst/>
          </a:prstGeom>
          <a:solidFill>
            <a:srgbClr val="8FD1D6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 dirty="0">
              <a:solidFill>
                <a:srgbClr val="00BCBA"/>
              </a:solidFill>
              <a:highlight>
                <a:srgbClr val="00BCBA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2" name="Google Shape;142;gd53ccf40ff_0_19"/>
          <p:cNvSpPr/>
          <p:nvPr/>
        </p:nvSpPr>
        <p:spPr>
          <a:xfrm>
            <a:off x="1279694" y="4279046"/>
            <a:ext cx="1108080" cy="60658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0" y="6520"/>
                </a:lnTo>
                <a:lnTo>
                  <a:pt x="10800" y="13043"/>
                </a:lnTo>
                <a:lnTo>
                  <a:pt x="18745" y="8243"/>
                </a:lnTo>
                <a:lnTo>
                  <a:pt x="18745" y="10509"/>
                </a:lnTo>
                <a:cubicBezTo>
                  <a:pt x="18606" y="10673"/>
                  <a:pt x="18515" y="10958"/>
                  <a:pt x="18515" y="11282"/>
                </a:cubicBezTo>
                <a:cubicBezTo>
                  <a:pt x="18515" y="11519"/>
                  <a:pt x="18563" y="11733"/>
                  <a:pt x="18644" y="11896"/>
                </a:cubicBezTo>
                <a:cubicBezTo>
                  <a:pt x="18499" y="12008"/>
                  <a:pt x="18399" y="12270"/>
                  <a:pt x="18399" y="12574"/>
                </a:cubicBezTo>
                <a:lnTo>
                  <a:pt x="18399" y="21301"/>
                </a:lnTo>
                <a:cubicBezTo>
                  <a:pt x="18553" y="21484"/>
                  <a:pt x="18772" y="21600"/>
                  <a:pt x="19018" y="21600"/>
                </a:cubicBezTo>
                <a:cubicBezTo>
                  <a:pt x="19264" y="21600"/>
                  <a:pt x="19483" y="21484"/>
                  <a:pt x="19637" y="21301"/>
                </a:cubicBezTo>
                <a:lnTo>
                  <a:pt x="19637" y="12556"/>
                </a:lnTo>
                <a:cubicBezTo>
                  <a:pt x="19637" y="12255"/>
                  <a:pt x="19538" y="11998"/>
                  <a:pt x="19396" y="11887"/>
                </a:cubicBezTo>
                <a:cubicBezTo>
                  <a:pt x="19474" y="11725"/>
                  <a:pt x="19523" y="11515"/>
                  <a:pt x="19523" y="11282"/>
                </a:cubicBezTo>
                <a:cubicBezTo>
                  <a:pt x="19523" y="10958"/>
                  <a:pt x="19430" y="10673"/>
                  <a:pt x="19292" y="10509"/>
                </a:cubicBezTo>
                <a:lnTo>
                  <a:pt x="19292" y="7913"/>
                </a:lnTo>
                <a:lnTo>
                  <a:pt x="21600" y="6520"/>
                </a:lnTo>
                <a:lnTo>
                  <a:pt x="10800" y="0"/>
                </a:lnTo>
                <a:close/>
                <a:moveTo>
                  <a:pt x="10819" y="5598"/>
                </a:moveTo>
                <a:cubicBezTo>
                  <a:pt x="11223" y="5598"/>
                  <a:pt x="11551" y="5819"/>
                  <a:pt x="11551" y="6091"/>
                </a:cubicBezTo>
                <a:cubicBezTo>
                  <a:pt x="11551" y="6364"/>
                  <a:pt x="11223" y="6584"/>
                  <a:pt x="10819" y="6584"/>
                </a:cubicBezTo>
                <a:cubicBezTo>
                  <a:pt x="10414" y="6584"/>
                  <a:pt x="10084" y="6364"/>
                  <a:pt x="10084" y="6091"/>
                </a:cubicBezTo>
                <a:cubicBezTo>
                  <a:pt x="10084" y="5819"/>
                  <a:pt x="10414" y="5598"/>
                  <a:pt x="10819" y="5598"/>
                </a:cubicBezTo>
                <a:close/>
                <a:moveTo>
                  <a:pt x="16068" y="10691"/>
                </a:moveTo>
                <a:lnTo>
                  <a:pt x="10800" y="13872"/>
                </a:lnTo>
                <a:lnTo>
                  <a:pt x="5535" y="10694"/>
                </a:lnTo>
                <a:cubicBezTo>
                  <a:pt x="4861" y="12240"/>
                  <a:pt x="4431" y="14116"/>
                  <a:pt x="4188" y="16122"/>
                </a:cubicBezTo>
                <a:cubicBezTo>
                  <a:pt x="6908" y="16652"/>
                  <a:pt x="9240" y="18095"/>
                  <a:pt x="10748" y="20074"/>
                </a:cubicBezTo>
                <a:cubicBezTo>
                  <a:pt x="12275" y="18069"/>
                  <a:pt x="14648" y="16613"/>
                  <a:pt x="17413" y="16101"/>
                </a:cubicBezTo>
                <a:cubicBezTo>
                  <a:pt x="17170" y="14102"/>
                  <a:pt x="16740" y="12232"/>
                  <a:pt x="16068" y="106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3" name="Google Shape;143;gd53ccf40ff_0_19"/>
          <p:cNvSpPr txBox="1"/>
          <p:nvPr/>
        </p:nvSpPr>
        <p:spPr>
          <a:xfrm>
            <a:off x="108493" y="5837683"/>
            <a:ext cx="3728400" cy="1718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Degrees from specialty universities</a:t>
            </a:r>
            <a:endParaRPr b="1" dirty="0">
              <a:solidFill>
                <a:srgbClr val="0D3D3A"/>
              </a:solidFill>
            </a:endParaRPr>
          </a:p>
        </p:txBody>
      </p:sp>
      <p:sp>
        <p:nvSpPr>
          <p:cNvPr id="144" name="Google Shape;144;gd53ccf40ff_0_19"/>
          <p:cNvSpPr txBox="1"/>
          <p:nvPr/>
        </p:nvSpPr>
        <p:spPr>
          <a:xfrm>
            <a:off x="813841" y="3369364"/>
            <a:ext cx="2059883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4800" b="0" i="0" u="none" strike="noStrike" cap="none" dirty="0">
                <a:solidFill>
                  <a:srgbClr val="212121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1880’s</a:t>
            </a:r>
            <a:endParaRPr sz="4800" dirty="0">
              <a:solidFill>
                <a:srgbClr val="212121"/>
              </a:solidFill>
            </a:endParaRPr>
          </a:p>
        </p:txBody>
      </p:sp>
      <p:sp>
        <p:nvSpPr>
          <p:cNvPr id="145" name="Google Shape;145;gd53ccf40ff_0_19"/>
          <p:cNvSpPr txBox="1"/>
          <p:nvPr/>
        </p:nvSpPr>
        <p:spPr>
          <a:xfrm>
            <a:off x="4633529" y="3312249"/>
            <a:ext cx="1865398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4800" b="0" i="0" u="none" strike="noStrike" cap="none" dirty="0">
                <a:solidFill>
                  <a:srgbClr val="212121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1973</a:t>
            </a:r>
            <a:endParaRPr sz="4800" dirty="0">
              <a:solidFill>
                <a:srgbClr val="212121"/>
              </a:solidFill>
            </a:endParaRPr>
          </a:p>
        </p:txBody>
      </p:sp>
      <p:sp>
        <p:nvSpPr>
          <p:cNvPr id="146" name="Google Shape;146;gd53ccf40ff_0_19"/>
          <p:cNvSpPr txBox="1"/>
          <p:nvPr/>
        </p:nvSpPr>
        <p:spPr>
          <a:xfrm>
            <a:off x="8436305" y="3369364"/>
            <a:ext cx="1865397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4800" b="0" i="0" u="none" strike="noStrike" cap="none" dirty="0">
                <a:solidFill>
                  <a:srgbClr val="212121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1990</a:t>
            </a:r>
            <a:endParaRPr sz="4800" dirty="0">
              <a:solidFill>
                <a:srgbClr val="212121"/>
              </a:solidFill>
            </a:endParaRPr>
          </a:p>
        </p:txBody>
      </p:sp>
      <p:sp>
        <p:nvSpPr>
          <p:cNvPr id="150" name="Google Shape;150;gd53ccf40ff_0_19"/>
          <p:cNvSpPr txBox="1"/>
          <p:nvPr/>
        </p:nvSpPr>
        <p:spPr>
          <a:xfrm>
            <a:off x="171300" y="767400"/>
            <a:ext cx="25046700" cy="13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00" b="1">
                <a:latin typeface="Martel Sans"/>
                <a:ea typeface="Martel Sans"/>
                <a:cs typeface="Martel Sans"/>
                <a:sym typeface="Martel Sans"/>
              </a:rPr>
              <a:t>State and National Landmarks</a:t>
            </a:r>
            <a:endParaRPr sz="100"/>
          </a:p>
        </p:txBody>
      </p:sp>
      <p:cxnSp>
        <p:nvCxnSpPr>
          <p:cNvPr id="151" name="Google Shape;151;gd53ccf40ff_0_19"/>
          <p:cNvCxnSpPr/>
          <p:nvPr/>
        </p:nvCxnSpPr>
        <p:spPr>
          <a:xfrm>
            <a:off x="328225" y="2198240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17" name="Google Shape;119;gd53ccf40ff_0_319" descr="IN-logo-Spruce.png">
            <a:extLst>
              <a:ext uri="{FF2B5EF4-FFF2-40B4-BE49-F238E27FC236}">
                <a16:creationId xmlns:a16="http://schemas.microsoft.com/office/drawing/2014/main" id="{80DB9D57-FF8C-8140-AE72-FCF8D6C933C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0842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e16c822333_0_211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90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Impact of K-12 Inclusion on College</a:t>
            </a:r>
            <a:endParaRPr sz="90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536" name="Google Shape;536;ge16c822333_0_211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2382892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Increasing number of students with disabilities </a:t>
            </a: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with a college dream</a:t>
            </a: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endParaRPr sz="4400" b="0" i="0" u="none" strike="noStrike" cap="none" dirty="0">
              <a:solidFill>
                <a:srgbClr val="000000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537" name="Google Shape;537;ge16c822333_0_211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8" name="Google Shape;538;ge16c822333_0_211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091464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e16c822333_0_211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90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Impact of K-12 Inclusion on College</a:t>
            </a:r>
            <a:endParaRPr sz="90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536" name="Google Shape;536;ge16c822333_0_211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2382892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Increasing number of students with disabilities </a:t>
            </a: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with a college dream</a:t>
            </a: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IDEA offers more provisions for K-12 services than legislation that impacts college disability services </a:t>
            </a: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endParaRPr sz="4400" b="0" i="0" u="none" strike="noStrike" cap="none" dirty="0">
              <a:solidFill>
                <a:srgbClr val="000000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537" name="Google Shape;537;ge16c822333_0_211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8" name="Google Shape;538;ge16c822333_0_211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533579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e16c822333_0_211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90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Impact of K-12 Inclusion on College</a:t>
            </a:r>
            <a:endParaRPr sz="90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536" name="Google Shape;536;ge16c822333_0_211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2382892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Increasing number of students with disabilities </a:t>
            </a: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with a college dream</a:t>
            </a: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IDEA offers more provisions for K-12 services than legislation that impacts college disability services </a:t>
            </a: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Continued barriers for students with intellectual disabilities in college</a:t>
            </a:r>
          </a:p>
          <a:p>
            <a:pPr lvl="2" indent="-457200">
              <a:lnSpc>
                <a:spcPct val="177142"/>
              </a:lnSpc>
              <a:spcBef>
                <a:spcPts val="0"/>
              </a:spcBef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Entry criteria</a:t>
            </a:r>
          </a:p>
          <a:p>
            <a:pPr lvl="2" indent="-457200">
              <a:lnSpc>
                <a:spcPct val="177142"/>
              </a:lnSpc>
              <a:spcBef>
                <a:spcPts val="0"/>
              </a:spcBef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Lack of modifications </a:t>
            </a:r>
          </a:p>
          <a:p>
            <a:pPr lvl="2" indent="-457200">
              <a:lnSpc>
                <a:spcPct val="177142"/>
              </a:lnSpc>
              <a:spcBef>
                <a:spcPts val="0"/>
              </a:spcBef>
              <a:buClr>
                <a:srgbClr val="212121"/>
              </a:buClr>
              <a:buSzPts val="5800"/>
              <a:buFont typeface="Martel Sans Light"/>
              <a:buChar char="•"/>
            </a:pPr>
            <a:endParaRPr lang="en-US" sz="52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endParaRPr sz="4400" b="0" i="0" u="none" strike="noStrike" cap="none" dirty="0">
              <a:solidFill>
                <a:srgbClr val="000000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537" name="Google Shape;537;ge16c822333_0_211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8" name="Google Shape;538;ge16c822333_0_211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3642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5" name="Google Shape;125;gd53ccf40ff_0_19"/>
          <p:cNvCxnSpPr/>
          <p:nvPr/>
        </p:nvCxnSpPr>
        <p:spPr>
          <a:xfrm>
            <a:off x="1686017" y="6223000"/>
            <a:ext cx="20564400" cy="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26" name="Google Shape;126;gd53ccf40ff_0_19"/>
          <p:cNvSpPr/>
          <p:nvPr/>
        </p:nvSpPr>
        <p:spPr>
          <a:xfrm>
            <a:off x="12994206" y="4304398"/>
            <a:ext cx="1015470" cy="5558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0" y="6520"/>
                </a:lnTo>
                <a:lnTo>
                  <a:pt x="10800" y="13043"/>
                </a:lnTo>
                <a:lnTo>
                  <a:pt x="18745" y="8243"/>
                </a:lnTo>
                <a:lnTo>
                  <a:pt x="18745" y="10509"/>
                </a:lnTo>
                <a:cubicBezTo>
                  <a:pt x="18606" y="10673"/>
                  <a:pt x="18515" y="10958"/>
                  <a:pt x="18515" y="11282"/>
                </a:cubicBezTo>
                <a:cubicBezTo>
                  <a:pt x="18515" y="11519"/>
                  <a:pt x="18563" y="11733"/>
                  <a:pt x="18643" y="11896"/>
                </a:cubicBezTo>
                <a:cubicBezTo>
                  <a:pt x="18499" y="12008"/>
                  <a:pt x="18399" y="12270"/>
                  <a:pt x="18399" y="12574"/>
                </a:cubicBezTo>
                <a:lnTo>
                  <a:pt x="18399" y="21301"/>
                </a:lnTo>
                <a:cubicBezTo>
                  <a:pt x="18553" y="21484"/>
                  <a:pt x="18772" y="21600"/>
                  <a:pt x="19018" y="21600"/>
                </a:cubicBezTo>
                <a:cubicBezTo>
                  <a:pt x="19264" y="21600"/>
                  <a:pt x="19483" y="21484"/>
                  <a:pt x="19637" y="21301"/>
                </a:cubicBezTo>
                <a:lnTo>
                  <a:pt x="19637" y="12556"/>
                </a:lnTo>
                <a:cubicBezTo>
                  <a:pt x="19637" y="12255"/>
                  <a:pt x="19538" y="11998"/>
                  <a:pt x="19396" y="11887"/>
                </a:cubicBezTo>
                <a:cubicBezTo>
                  <a:pt x="19474" y="11725"/>
                  <a:pt x="19523" y="11515"/>
                  <a:pt x="19523" y="11282"/>
                </a:cubicBezTo>
                <a:cubicBezTo>
                  <a:pt x="19523" y="10958"/>
                  <a:pt x="19430" y="10673"/>
                  <a:pt x="19291" y="10509"/>
                </a:cubicBezTo>
                <a:lnTo>
                  <a:pt x="19291" y="7913"/>
                </a:lnTo>
                <a:lnTo>
                  <a:pt x="21600" y="6520"/>
                </a:lnTo>
                <a:lnTo>
                  <a:pt x="10800" y="0"/>
                </a:lnTo>
                <a:close/>
                <a:moveTo>
                  <a:pt x="10819" y="5598"/>
                </a:moveTo>
                <a:cubicBezTo>
                  <a:pt x="11223" y="5598"/>
                  <a:pt x="11551" y="5819"/>
                  <a:pt x="11551" y="6091"/>
                </a:cubicBezTo>
                <a:cubicBezTo>
                  <a:pt x="11551" y="6364"/>
                  <a:pt x="11223" y="6584"/>
                  <a:pt x="10819" y="6584"/>
                </a:cubicBezTo>
                <a:cubicBezTo>
                  <a:pt x="10414" y="6584"/>
                  <a:pt x="10084" y="6364"/>
                  <a:pt x="10085" y="6091"/>
                </a:cubicBezTo>
                <a:cubicBezTo>
                  <a:pt x="10085" y="5819"/>
                  <a:pt x="10414" y="5598"/>
                  <a:pt x="10819" y="5598"/>
                </a:cubicBezTo>
                <a:close/>
                <a:moveTo>
                  <a:pt x="16068" y="10691"/>
                </a:moveTo>
                <a:lnTo>
                  <a:pt x="10800" y="13872"/>
                </a:lnTo>
                <a:lnTo>
                  <a:pt x="5535" y="10694"/>
                </a:lnTo>
                <a:cubicBezTo>
                  <a:pt x="4861" y="12240"/>
                  <a:pt x="4431" y="14116"/>
                  <a:pt x="4188" y="16122"/>
                </a:cubicBezTo>
                <a:cubicBezTo>
                  <a:pt x="6908" y="16652"/>
                  <a:pt x="9240" y="18095"/>
                  <a:pt x="10748" y="20074"/>
                </a:cubicBezTo>
                <a:cubicBezTo>
                  <a:pt x="12275" y="18069"/>
                  <a:pt x="14648" y="16613"/>
                  <a:pt x="17413" y="16101"/>
                </a:cubicBezTo>
                <a:cubicBezTo>
                  <a:pt x="17170" y="14102"/>
                  <a:pt x="16740" y="12232"/>
                  <a:pt x="16068" y="106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7" name="Google Shape;127;gd53ccf40ff_0_19"/>
          <p:cNvSpPr/>
          <p:nvPr/>
        </p:nvSpPr>
        <p:spPr>
          <a:xfrm>
            <a:off x="5012161" y="4279046"/>
            <a:ext cx="1108134" cy="60658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0" y="6520"/>
                </a:lnTo>
                <a:lnTo>
                  <a:pt x="10800" y="13043"/>
                </a:lnTo>
                <a:lnTo>
                  <a:pt x="18745" y="8243"/>
                </a:lnTo>
                <a:lnTo>
                  <a:pt x="18745" y="10509"/>
                </a:lnTo>
                <a:cubicBezTo>
                  <a:pt x="18606" y="10673"/>
                  <a:pt x="18515" y="10958"/>
                  <a:pt x="18515" y="11282"/>
                </a:cubicBezTo>
                <a:cubicBezTo>
                  <a:pt x="18515" y="11519"/>
                  <a:pt x="18563" y="11733"/>
                  <a:pt x="18644" y="11896"/>
                </a:cubicBezTo>
                <a:cubicBezTo>
                  <a:pt x="18499" y="12008"/>
                  <a:pt x="18399" y="12270"/>
                  <a:pt x="18399" y="12574"/>
                </a:cubicBezTo>
                <a:lnTo>
                  <a:pt x="18399" y="21301"/>
                </a:lnTo>
                <a:cubicBezTo>
                  <a:pt x="18553" y="21484"/>
                  <a:pt x="18772" y="21600"/>
                  <a:pt x="19018" y="21600"/>
                </a:cubicBezTo>
                <a:cubicBezTo>
                  <a:pt x="19264" y="21600"/>
                  <a:pt x="19483" y="21484"/>
                  <a:pt x="19637" y="21301"/>
                </a:cubicBezTo>
                <a:lnTo>
                  <a:pt x="19637" y="12556"/>
                </a:lnTo>
                <a:cubicBezTo>
                  <a:pt x="19637" y="12255"/>
                  <a:pt x="19538" y="11998"/>
                  <a:pt x="19396" y="11887"/>
                </a:cubicBezTo>
                <a:cubicBezTo>
                  <a:pt x="19474" y="11725"/>
                  <a:pt x="19523" y="11515"/>
                  <a:pt x="19523" y="11282"/>
                </a:cubicBezTo>
                <a:cubicBezTo>
                  <a:pt x="19523" y="10958"/>
                  <a:pt x="19430" y="10673"/>
                  <a:pt x="19292" y="10509"/>
                </a:cubicBezTo>
                <a:lnTo>
                  <a:pt x="19292" y="7913"/>
                </a:lnTo>
                <a:lnTo>
                  <a:pt x="21600" y="6520"/>
                </a:lnTo>
                <a:lnTo>
                  <a:pt x="10800" y="0"/>
                </a:lnTo>
                <a:close/>
                <a:moveTo>
                  <a:pt x="10819" y="5598"/>
                </a:moveTo>
                <a:cubicBezTo>
                  <a:pt x="11223" y="5598"/>
                  <a:pt x="11551" y="5819"/>
                  <a:pt x="11551" y="6091"/>
                </a:cubicBezTo>
                <a:cubicBezTo>
                  <a:pt x="11551" y="6364"/>
                  <a:pt x="11223" y="6584"/>
                  <a:pt x="10819" y="6584"/>
                </a:cubicBezTo>
                <a:cubicBezTo>
                  <a:pt x="10414" y="6584"/>
                  <a:pt x="10084" y="6364"/>
                  <a:pt x="10084" y="6091"/>
                </a:cubicBezTo>
                <a:cubicBezTo>
                  <a:pt x="10084" y="5819"/>
                  <a:pt x="10414" y="5598"/>
                  <a:pt x="10819" y="5598"/>
                </a:cubicBezTo>
                <a:close/>
                <a:moveTo>
                  <a:pt x="16068" y="10691"/>
                </a:moveTo>
                <a:lnTo>
                  <a:pt x="10800" y="13872"/>
                </a:lnTo>
                <a:lnTo>
                  <a:pt x="5535" y="10694"/>
                </a:lnTo>
                <a:cubicBezTo>
                  <a:pt x="4861" y="12240"/>
                  <a:pt x="4431" y="14116"/>
                  <a:pt x="4188" y="16122"/>
                </a:cubicBezTo>
                <a:cubicBezTo>
                  <a:pt x="6908" y="16652"/>
                  <a:pt x="9240" y="18095"/>
                  <a:pt x="10748" y="20074"/>
                </a:cubicBezTo>
                <a:cubicBezTo>
                  <a:pt x="12275" y="18069"/>
                  <a:pt x="14648" y="16613"/>
                  <a:pt x="17413" y="16101"/>
                </a:cubicBezTo>
                <a:cubicBezTo>
                  <a:pt x="17170" y="14102"/>
                  <a:pt x="16740" y="12232"/>
                  <a:pt x="16068" y="106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9" name="Google Shape;129;gd53ccf40ff_0_19"/>
          <p:cNvSpPr/>
          <p:nvPr/>
        </p:nvSpPr>
        <p:spPr>
          <a:xfrm>
            <a:off x="10980650" y="5511526"/>
            <a:ext cx="4839300" cy="4243200"/>
          </a:xfrm>
          <a:prstGeom prst="rect">
            <a:avLst/>
          </a:prstGeom>
          <a:solidFill>
            <a:srgbClr val="8FD1D6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0" name="Google Shape;130;gd53ccf40ff_0_19"/>
          <p:cNvSpPr/>
          <p:nvPr/>
        </p:nvSpPr>
        <p:spPr>
          <a:xfrm>
            <a:off x="3974500" y="5511526"/>
            <a:ext cx="3147000" cy="4243200"/>
          </a:xfrm>
          <a:prstGeom prst="rect">
            <a:avLst/>
          </a:prstGeom>
          <a:solidFill>
            <a:srgbClr val="8FD1D6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00BCB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3" name="Google Shape;133;gd53ccf40ff_0_19"/>
          <p:cNvSpPr txBox="1"/>
          <p:nvPr/>
        </p:nvSpPr>
        <p:spPr>
          <a:xfrm>
            <a:off x="3882762" y="5837683"/>
            <a:ext cx="3284100" cy="22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Section 504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 of the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 Rehabilitation </a:t>
            </a:r>
            <a:endParaRPr sz="3500" b="1" i="0" u="none" strike="noStrike" cap="none" dirty="0">
              <a:solidFill>
                <a:srgbClr val="0D3D3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Act</a:t>
            </a:r>
            <a:r>
              <a:rPr lang="en-US" sz="24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 </a:t>
            </a:r>
            <a:endParaRPr b="1" dirty="0">
              <a:solidFill>
                <a:srgbClr val="0D3D3A"/>
              </a:solidFill>
            </a:endParaRPr>
          </a:p>
        </p:txBody>
      </p:sp>
      <p:sp>
        <p:nvSpPr>
          <p:cNvPr id="134" name="Google Shape;134;gd53ccf40ff_0_19"/>
          <p:cNvSpPr txBox="1"/>
          <p:nvPr/>
        </p:nvSpPr>
        <p:spPr>
          <a:xfrm>
            <a:off x="10935338" y="5837683"/>
            <a:ext cx="4955700" cy="3334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Federal 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Reauthorization of 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Higher Education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Opportunity </a:t>
            </a: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Act </a:t>
            </a:r>
            <a:b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</a:b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&amp;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 Think College</a:t>
            </a:r>
            <a:endParaRPr b="1" dirty="0">
              <a:solidFill>
                <a:srgbClr val="0D3D3A"/>
              </a:solidFill>
            </a:endParaRPr>
          </a:p>
        </p:txBody>
      </p:sp>
      <p:sp>
        <p:nvSpPr>
          <p:cNvPr id="138" name="Google Shape;138;gd53ccf40ff_0_19"/>
          <p:cNvSpPr/>
          <p:nvPr/>
        </p:nvSpPr>
        <p:spPr>
          <a:xfrm>
            <a:off x="7318900" y="5520074"/>
            <a:ext cx="3464400" cy="4243200"/>
          </a:xfrm>
          <a:prstGeom prst="rect">
            <a:avLst/>
          </a:prstGeom>
          <a:solidFill>
            <a:srgbClr val="8FD1D6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9" name="Google Shape;139;gd53ccf40ff_0_19"/>
          <p:cNvSpPr/>
          <p:nvPr/>
        </p:nvSpPr>
        <p:spPr>
          <a:xfrm>
            <a:off x="8744629" y="4279046"/>
            <a:ext cx="1108134" cy="60658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0" y="6520"/>
                </a:lnTo>
                <a:lnTo>
                  <a:pt x="10800" y="13043"/>
                </a:lnTo>
                <a:lnTo>
                  <a:pt x="18745" y="8243"/>
                </a:lnTo>
                <a:lnTo>
                  <a:pt x="18745" y="10509"/>
                </a:lnTo>
                <a:cubicBezTo>
                  <a:pt x="18606" y="10673"/>
                  <a:pt x="18515" y="10958"/>
                  <a:pt x="18515" y="11282"/>
                </a:cubicBezTo>
                <a:cubicBezTo>
                  <a:pt x="18515" y="11519"/>
                  <a:pt x="18563" y="11733"/>
                  <a:pt x="18644" y="11896"/>
                </a:cubicBezTo>
                <a:cubicBezTo>
                  <a:pt x="18499" y="12008"/>
                  <a:pt x="18399" y="12270"/>
                  <a:pt x="18399" y="12574"/>
                </a:cubicBezTo>
                <a:lnTo>
                  <a:pt x="18399" y="21301"/>
                </a:lnTo>
                <a:cubicBezTo>
                  <a:pt x="18553" y="21484"/>
                  <a:pt x="18772" y="21600"/>
                  <a:pt x="19018" y="21600"/>
                </a:cubicBezTo>
                <a:cubicBezTo>
                  <a:pt x="19264" y="21600"/>
                  <a:pt x="19483" y="21484"/>
                  <a:pt x="19637" y="21301"/>
                </a:cubicBezTo>
                <a:lnTo>
                  <a:pt x="19637" y="12556"/>
                </a:lnTo>
                <a:cubicBezTo>
                  <a:pt x="19637" y="12255"/>
                  <a:pt x="19538" y="11998"/>
                  <a:pt x="19396" y="11887"/>
                </a:cubicBezTo>
                <a:cubicBezTo>
                  <a:pt x="19474" y="11725"/>
                  <a:pt x="19523" y="11515"/>
                  <a:pt x="19523" y="11282"/>
                </a:cubicBezTo>
                <a:cubicBezTo>
                  <a:pt x="19523" y="10958"/>
                  <a:pt x="19430" y="10673"/>
                  <a:pt x="19292" y="10509"/>
                </a:cubicBezTo>
                <a:lnTo>
                  <a:pt x="19292" y="7913"/>
                </a:lnTo>
                <a:lnTo>
                  <a:pt x="21600" y="6520"/>
                </a:lnTo>
                <a:lnTo>
                  <a:pt x="10800" y="0"/>
                </a:lnTo>
                <a:close/>
                <a:moveTo>
                  <a:pt x="10819" y="5598"/>
                </a:moveTo>
                <a:cubicBezTo>
                  <a:pt x="11223" y="5598"/>
                  <a:pt x="11551" y="5819"/>
                  <a:pt x="11551" y="6091"/>
                </a:cubicBezTo>
                <a:cubicBezTo>
                  <a:pt x="11551" y="6364"/>
                  <a:pt x="11223" y="6584"/>
                  <a:pt x="10819" y="6584"/>
                </a:cubicBezTo>
                <a:cubicBezTo>
                  <a:pt x="10414" y="6584"/>
                  <a:pt x="10084" y="6364"/>
                  <a:pt x="10084" y="6091"/>
                </a:cubicBezTo>
                <a:cubicBezTo>
                  <a:pt x="10084" y="5819"/>
                  <a:pt x="10414" y="5598"/>
                  <a:pt x="10819" y="5598"/>
                </a:cubicBezTo>
                <a:close/>
                <a:moveTo>
                  <a:pt x="16068" y="10691"/>
                </a:moveTo>
                <a:lnTo>
                  <a:pt x="10800" y="13872"/>
                </a:lnTo>
                <a:lnTo>
                  <a:pt x="5535" y="10694"/>
                </a:lnTo>
                <a:cubicBezTo>
                  <a:pt x="4861" y="12240"/>
                  <a:pt x="4431" y="14116"/>
                  <a:pt x="4188" y="16122"/>
                </a:cubicBezTo>
                <a:cubicBezTo>
                  <a:pt x="6908" y="16652"/>
                  <a:pt x="9240" y="18095"/>
                  <a:pt x="10748" y="20074"/>
                </a:cubicBezTo>
                <a:cubicBezTo>
                  <a:pt x="12275" y="18069"/>
                  <a:pt x="14648" y="16613"/>
                  <a:pt x="17413" y="16101"/>
                </a:cubicBezTo>
                <a:cubicBezTo>
                  <a:pt x="17170" y="14102"/>
                  <a:pt x="16740" y="12232"/>
                  <a:pt x="16068" y="106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0" name="Google Shape;140;gd53ccf40ff_0_19"/>
          <p:cNvSpPr txBox="1"/>
          <p:nvPr/>
        </p:nvSpPr>
        <p:spPr>
          <a:xfrm>
            <a:off x="7437100" y="5837683"/>
            <a:ext cx="3228000" cy="279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Section II 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Americans 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with 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Disabilities Act</a:t>
            </a:r>
            <a:endParaRPr b="1" dirty="0">
              <a:solidFill>
                <a:srgbClr val="0D3D3A"/>
              </a:solidFill>
            </a:endParaRPr>
          </a:p>
        </p:txBody>
      </p:sp>
      <p:sp>
        <p:nvSpPr>
          <p:cNvPr id="141" name="Google Shape;141;gd53ccf40ff_0_19"/>
          <p:cNvSpPr/>
          <p:nvPr/>
        </p:nvSpPr>
        <p:spPr>
          <a:xfrm>
            <a:off x="171300" y="5464395"/>
            <a:ext cx="3604800" cy="4243200"/>
          </a:xfrm>
          <a:prstGeom prst="rect">
            <a:avLst/>
          </a:prstGeom>
          <a:solidFill>
            <a:srgbClr val="8FD1D6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 dirty="0">
              <a:solidFill>
                <a:srgbClr val="00BCBA"/>
              </a:solidFill>
              <a:highlight>
                <a:srgbClr val="00BCBA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2" name="Google Shape;142;gd53ccf40ff_0_19"/>
          <p:cNvSpPr/>
          <p:nvPr/>
        </p:nvSpPr>
        <p:spPr>
          <a:xfrm>
            <a:off x="1279694" y="4279046"/>
            <a:ext cx="1108080" cy="60658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0" y="6520"/>
                </a:lnTo>
                <a:lnTo>
                  <a:pt x="10800" y="13043"/>
                </a:lnTo>
                <a:lnTo>
                  <a:pt x="18745" y="8243"/>
                </a:lnTo>
                <a:lnTo>
                  <a:pt x="18745" y="10509"/>
                </a:lnTo>
                <a:cubicBezTo>
                  <a:pt x="18606" y="10673"/>
                  <a:pt x="18515" y="10958"/>
                  <a:pt x="18515" y="11282"/>
                </a:cubicBezTo>
                <a:cubicBezTo>
                  <a:pt x="18515" y="11519"/>
                  <a:pt x="18563" y="11733"/>
                  <a:pt x="18644" y="11896"/>
                </a:cubicBezTo>
                <a:cubicBezTo>
                  <a:pt x="18499" y="12008"/>
                  <a:pt x="18399" y="12270"/>
                  <a:pt x="18399" y="12574"/>
                </a:cubicBezTo>
                <a:lnTo>
                  <a:pt x="18399" y="21301"/>
                </a:lnTo>
                <a:cubicBezTo>
                  <a:pt x="18553" y="21484"/>
                  <a:pt x="18772" y="21600"/>
                  <a:pt x="19018" y="21600"/>
                </a:cubicBezTo>
                <a:cubicBezTo>
                  <a:pt x="19264" y="21600"/>
                  <a:pt x="19483" y="21484"/>
                  <a:pt x="19637" y="21301"/>
                </a:cubicBezTo>
                <a:lnTo>
                  <a:pt x="19637" y="12556"/>
                </a:lnTo>
                <a:cubicBezTo>
                  <a:pt x="19637" y="12255"/>
                  <a:pt x="19538" y="11998"/>
                  <a:pt x="19396" y="11887"/>
                </a:cubicBezTo>
                <a:cubicBezTo>
                  <a:pt x="19474" y="11725"/>
                  <a:pt x="19523" y="11515"/>
                  <a:pt x="19523" y="11282"/>
                </a:cubicBezTo>
                <a:cubicBezTo>
                  <a:pt x="19523" y="10958"/>
                  <a:pt x="19430" y="10673"/>
                  <a:pt x="19292" y="10509"/>
                </a:cubicBezTo>
                <a:lnTo>
                  <a:pt x="19292" y="7913"/>
                </a:lnTo>
                <a:lnTo>
                  <a:pt x="21600" y="6520"/>
                </a:lnTo>
                <a:lnTo>
                  <a:pt x="10800" y="0"/>
                </a:lnTo>
                <a:close/>
                <a:moveTo>
                  <a:pt x="10819" y="5598"/>
                </a:moveTo>
                <a:cubicBezTo>
                  <a:pt x="11223" y="5598"/>
                  <a:pt x="11551" y="5819"/>
                  <a:pt x="11551" y="6091"/>
                </a:cubicBezTo>
                <a:cubicBezTo>
                  <a:pt x="11551" y="6364"/>
                  <a:pt x="11223" y="6584"/>
                  <a:pt x="10819" y="6584"/>
                </a:cubicBezTo>
                <a:cubicBezTo>
                  <a:pt x="10414" y="6584"/>
                  <a:pt x="10084" y="6364"/>
                  <a:pt x="10084" y="6091"/>
                </a:cubicBezTo>
                <a:cubicBezTo>
                  <a:pt x="10084" y="5819"/>
                  <a:pt x="10414" y="5598"/>
                  <a:pt x="10819" y="5598"/>
                </a:cubicBezTo>
                <a:close/>
                <a:moveTo>
                  <a:pt x="16068" y="10691"/>
                </a:moveTo>
                <a:lnTo>
                  <a:pt x="10800" y="13872"/>
                </a:lnTo>
                <a:lnTo>
                  <a:pt x="5535" y="10694"/>
                </a:lnTo>
                <a:cubicBezTo>
                  <a:pt x="4861" y="12240"/>
                  <a:pt x="4431" y="14116"/>
                  <a:pt x="4188" y="16122"/>
                </a:cubicBezTo>
                <a:cubicBezTo>
                  <a:pt x="6908" y="16652"/>
                  <a:pt x="9240" y="18095"/>
                  <a:pt x="10748" y="20074"/>
                </a:cubicBezTo>
                <a:cubicBezTo>
                  <a:pt x="12275" y="18069"/>
                  <a:pt x="14648" y="16613"/>
                  <a:pt x="17413" y="16101"/>
                </a:cubicBezTo>
                <a:cubicBezTo>
                  <a:pt x="17170" y="14102"/>
                  <a:pt x="16740" y="12232"/>
                  <a:pt x="16068" y="106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3" name="Google Shape;143;gd53ccf40ff_0_19"/>
          <p:cNvSpPr txBox="1"/>
          <p:nvPr/>
        </p:nvSpPr>
        <p:spPr>
          <a:xfrm>
            <a:off x="108493" y="5837683"/>
            <a:ext cx="3728400" cy="1718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Degrees from specialty universities</a:t>
            </a:r>
            <a:endParaRPr b="1" dirty="0">
              <a:solidFill>
                <a:srgbClr val="0D3D3A"/>
              </a:solidFill>
            </a:endParaRPr>
          </a:p>
        </p:txBody>
      </p:sp>
      <p:sp>
        <p:nvSpPr>
          <p:cNvPr id="144" name="Google Shape;144;gd53ccf40ff_0_19"/>
          <p:cNvSpPr txBox="1"/>
          <p:nvPr/>
        </p:nvSpPr>
        <p:spPr>
          <a:xfrm>
            <a:off x="813841" y="3369364"/>
            <a:ext cx="2059883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4800" b="0" i="0" u="none" strike="noStrike" cap="none" dirty="0">
                <a:solidFill>
                  <a:srgbClr val="212121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1880’s</a:t>
            </a:r>
            <a:endParaRPr sz="4800" dirty="0">
              <a:solidFill>
                <a:srgbClr val="212121"/>
              </a:solidFill>
            </a:endParaRPr>
          </a:p>
        </p:txBody>
      </p:sp>
      <p:sp>
        <p:nvSpPr>
          <p:cNvPr id="145" name="Google Shape;145;gd53ccf40ff_0_19"/>
          <p:cNvSpPr txBox="1"/>
          <p:nvPr/>
        </p:nvSpPr>
        <p:spPr>
          <a:xfrm>
            <a:off x="4633529" y="3312249"/>
            <a:ext cx="1865398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4800" b="0" i="0" u="none" strike="noStrike" cap="none" dirty="0">
                <a:solidFill>
                  <a:srgbClr val="212121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1973</a:t>
            </a:r>
            <a:endParaRPr sz="4800" dirty="0">
              <a:solidFill>
                <a:srgbClr val="212121"/>
              </a:solidFill>
            </a:endParaRPr>
          </a:p>
        </p:txBody>
      </p:sp>
      <p:sp>
        <p:nvSpPr>
          <p:cNvPr id="146" name="Google Shape;146;gd53ccf40ff_0_19"/>
          <p:cNvSpPr txBox="1"/>
          <p:nvPr/>
        </p:nvSpPr>
        <p:spPr>
          <a:xfrm>
            <a:off x="8436305" y="3369364"/>
            <a:ext cx="1865397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4800" b="0" i="0" u="none" strike="noStrike" cap="none" dirty="0">
                <a:solidFill>
                  <a:srgbClr val="212121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1990</a:t>
            </a:r>
            <a:endParaRPr sz="4800" dirty="0">
              <a:solidFill>
                <a:srgbClr val="212121"/>
              </a:solidFill>
            </a:endParaRPr>
          </a:p>
        </p:txBody>
      </p:sp>
      <p:sp>
        <p:nvSpPr>
          <p:cNvPr id="147" name="Google Shape;147;gd53ccf40ff_0_19"/>
          <p:cNvSpPr txBox="1"/>
          <p:nvPr/>
        </p:nvSpPr>
        <p:spPr>
          <a:xfrm>
            <a:off x="12733425" y="3369364"/>
            <a:ext cx="1537032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4800" b="0" i="0" u="none" strike="noStrike" cap="none" dirty="0">
                <a:solidFill>
                  <a:srgbClr val="212121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2008</a:t>
            </a:r>
            <a:endParaRPr sz="4800" dirty="0">
              <a:solidFill>
                <a:srgbClr val="212121"/>
              </a:solidFill>
            </a:endParaRPr>
          </a:p>
        </p:txBody>
      </p:sp>
      <p:sp>
        <p:nvSpPr>
          <p:cNvPr id="150" name="Google Shape;150;gd53ccf40ff_0_19"/>
          <p:cNvSpPr txBox="1"/>
          <p:nvPr/>
        </p:nvSpPr>
        <p:spPr>
          <a:xfrm>
            <a:off x="171300" y="767400"/>
            <a:ext cx="25046700" cy="13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00" b="1">
                <a:latin typeface="Martel Sans"/>
                <a:ea typeface="Martel Sans"/>
                <a:cs typeface="Martel Sans"/>
                <a:sym typeface="Martel Sans"/>
              </a:rPr>
              <a:t>State and National Landmarks</a:t>
            </a:r>
            <a:endParaRPr sz="100"/>
          </a:p>
        </p:txBody>
      </p:sp>
      <p:cxnSp>
        <p:nvCxnSpPr>
          <p:cNvPr id="151" name="Google Shape;151;gd53ccf40ff_0_19"/>
          <p:cNvCxnSpPr/>
          <p:nvPr/>
        </p:nvCxnSpPr>
        <p:spPr>
          <a:xfrm>
            <a:off x="328225" y="2198240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21" name="Google Shape;119;gd53ccf40ff_0_319" descr="IN-logo-Spruce.png">
            <a:extLst>
              <a:ext uri="{FF2B5EF4-FFF2-40B4-BE49-F238E27FC236}">
                <a16:creationId xmlns:a16="http://schemas.microsoft.com/office/drawing/2014/main" id="{478AD1FC-B9BD-0645-B405-AB40C3BA15B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6688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5" name="Google Shape;125;gd53ccf40ff_0_19"/>
          <p:cNvCxnSpPr/>
          <p:nvPr/>
        </p:nvCxnSpPr>
        <p:spPr>
          <a:xfrm>
            <a:off x="1686017" y="6223000"/>
            <a:ext cx="20564400" cy="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26" name="Google Shape;126;gd53ccf40ff_0_19"/>
          <p:cNvSpPr/>
          <p:nvPr/>
        </p:nvSpPr>
        <p:spPr>
          <a:xfrm>
            <a:off x="12994206" y="4304398"/>
            <a:ext cx="1015470" cy="5558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0" y="6520"/>
                </a:lnTo>
                <a:lnTo>
                  <a:pt x="10800" y="13043"/>
                </a:lnTo>
                <a:lnTo>
                  <a:pt x="18745" y="8243"/>
                </a:lnTo>
                <a:lnTo>
                  <a:pt x="18745" y="10509"/>
                </a:lnTo>
                <a:cubicBezTo>
                  <a:pt x="18606" y="10673"/>
                  <a:pt x="18515" y="10958"/>
                  <a:pt x="18515" y="11282"/>
                </a:cubicBezTo>
                <a:cubicBezTo>
                  <a:pt x="18515" y="11519"/>
                  <a:pt x="18563" y="11733"/>
                  <a:pt x="18643" y="11896"/>
                </a:cubicBezTo>
                <a:cubicBezTo>
                  <a:pt x="18499" y="12008"/>
                  <a:pt x="18399" y="12270"/>
                  <a:pt x="18399" y="12574"/>
                </a:cubicBezTo>
                <a:lnTo>
                  <a:pt x="18399" y="21301"/>
                </a:lnTo>
                <a:cubicBezTo>
                  <a:pt x="18553" y="21484"/>
                  <a:pt x="18772" y="21600"/>
                  <a:pt x="19018" y="21600"/>
                </a:cubicBezTo>
                <a:cubicBezTo>
                  <a:pt x="19264" y="21600"/>
                  <a:pt x="19483" y="21484"/>
                  <a:pt x="19637" y="21301"/>
                </a:cubicBezTo>
                <a:lnTo>
                  <a:pt x="19637" y="12556"/>
                </a:lnTo>
                <a:cubicBezTo>
                  <a:pt x="19637" y="12255"/>
                  <a:pt x="19538" y="11998"/>
                  <a:pt x="19396" y="11887"/>
                </a:cubicBezTo>
                <a:cubicBezTo>
                  <a:pt x="19474" y="11725"/>
                  <a:pt x="19523" y="11515"/>
                  <a:pt x="19523" y="11282"/>
                </a:cubicBezTo>
                <a:cubicBezTo>
                  <a:pt x="19523" y="10958"/>
                  <a:pt x="19430" y="10673"/>
                  <a:pt x="19291" y="10509"/>
                </a:cubicBezTo>
                <a:lnTo>
                  <a:pt x="19291" y="7913"/>
                </a:lnTo>
                <a:lnTo>
                  <a:pt x="21600" y="6520"/>
                </a:lnTo>
                <a:lnTo>
                  <a:pt x="10800" y="0"/>
                </a:lnTo>
                <a:close/>
                <a:moveTo>
                  <a:pt x="10819" y="5598"/>
                </a:moveTo>
                <a:cubicBezTo>
                  <a:pt x="11223" y="5598"/>
                  <a:pt x="11551" y="5819"/>
                  <a:pt x="11551" y="6091"/>
                </a:cubicBezTo>
                <a:cubicBezTo>
                  <a:pt x="11551" y="6364"/>
                  <a:pt x="11223" y="6584"/>
                  <a:pt x="10819" y="6584"/>
                </a:cubicBezTo>
                <a:cubicBezTo>
                  <a:pt x="10414" y="6584"/>
                  <a:pt x="10084" y="6364"/>
                  <a:pt x="10085" y="6091"/>
                </a:cubicBezTo>
                <a:cubicBezTo>
                  <a:pt x="10085" y="5819"/>
                  <a:pt x="10414" y="5598"/>
                  <a:pt x="10819" y="5598"/>
                </a:cubicBezTo>
                <a:close/>
                <a:moveTo>
                  <a:pt x="16068" y="10691"/>
                </a:moveTo>
                <a:lnTo>
                  <a:pt x="10800" y="13872"/>
                </a:lnTo>
                <a:lnTo>
                  <a:pt x="5535" y="10694"/>
                </a:lnTo>
                <a:cubicBezTo>
                  <a:pt x="4861" y="12240"/>
                  <a:pt x="4431" y="14116"/>
                  <a:pt x="4188" y="16122"/>
                </a:cubicBezTo>
                <a:cubicBezTo>
                  <a:pt x="6908" y="16652"/>
                  <a:pt x="9240" y="18095"/>
                  <a:pt x="10748" y="20074"/>
                </a:cubicBezTo>
                <a:cubicBezTo>
                  <a:pt x="12275" y="18069"/>
                  <a:pt x="14648" y="16613"/>
                  <a:pt x="17413" y="16101"/>
                </a:cubicBezTo>
                <a:cubicBezTo>
                  <a:pt x="17170" y="14102"/>
                  <a:pt x="16740" y="12232"/>
                  <a:pt x="16068" y="106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7" name="Google Shape;127;gd53ccf40ff_0_19"/>
          <p:cNvSpPr/>
          <p:nvPr/>
        </p:nvSpPr>
        <p:spPr>
          <a:xfrm>
            <a:off x="5012161" y="4279046"/>
            <a:ext cx="1108134" cy="60658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0" y="6520"/>
                </a:lnTo>
                <a:lnTo>
                  <a:pt x="10800" y="13043"/>
                </a:lnTo>
                <a:lnTo>
                  <a:pt x="18745" y="8243"/>
                </a:lnTo>
                <a:lnTo>
                  <a:pt x="18745" y="10509"/>
                </a:lnTo>
                <a:cubicBezTo>
                  <a:pt x="18606" y="10673"/>
                  <a:pt x="18515" y="10958"/>
                  <a:pt x="18515" y="11282"/>
                </a:cubicBezTo>
                <a:cubicBezTo>
                  <a:pt x="18515" y="11519"/>
                  <a:pt x="18563" y="11733"/>
                  <a:pt x="18644" y="11896"/>
                </a:cubicBezTo>
                <a:cubicBezTo>
                  <a:pt x="18499" y="12008"/>
                  <a:pt x="18399" y="12270"/>
                  <a:pt x="18399" y="12574"/>
                </a:cubicBezTo>
                <a:lnTo>
                  <a:pt x="18399" y="21301"/>
                </a:lnTo>
                <a:cubicBezTo>
                  <a:pt x="18553" y="21484"/>
                  <a:pt x="18772" y="21600"/>
                  <a:pt x="19018" y="21600"/>
                </a:cubicBezTo>
                <a:cubicBezTo>
                  <a:pt x="19264" y="21600"/>
                  <a:pt x="19483" y="21484"/>
                  <a:pt x="19637" y="21301"/>
                </a:cubicBezTo>
                <a:lnTo>
                  <a:pt x="19637" y="12556"/>
                </a:lnTo>
                <a:cubicBezTo>
                  <a:pt x="19637" y="12255"/>
                  <a:pt x="19538" y="11998"/>
                  <a:pt x="19396" y="11887"/>
                </a:cubicBezTo>
                <a:cubicBezTo>
                  <a:pt x="19474" y="11725"/>
                  <a:pt x="19523" y="11515"/>
                  <a:pt x="19523" y="11282"/>
                </a:cubicBezTo>
                <a:cubicBezTo>
                  <a:pt x="19523" y="10958"/>
                  <a:pt x="19430" y="10673"/>
                  <a:pt x="19292" y="10509"/>
                </a:cubicBezTo>
                <a:lnTo>
                  <a:pt x="19292" y="7913"/>
                </a:lnTo>
                <a:lnTo>
                  <a:pt x="21600" y="6520"/>
                </a:lnTo>
                <a:lnTo>
                  <a:pt x="10800" y="0"/>
                </a:lnTo>
                <a:close/>
                <a:moveTo>
                  <a:pt x="10819" y="5598"/>
                </a:moveTo>
                <a:cubicBezTo>
                  <a:pt x="11223" y="5598"/>
                  <a:pt x="11551" y="5819"/>
                  <a:pt x="11551" y="6091"/>
                </a:cubicBezTo>
                <a:cubicBezTo>
                  <a:pt x="11551" y="6364"/>
                  <a:pt x="11223" y="6584"/>
                  <a:pt x="10819" y="6584"/>
                </a:cubicBezTo>
                <a:cubicBezTo>
                  <a:pt x="10414" y="6584"/>
                  <a:pt x="10084" y="6364"/>
                  <a:pt x="10084" y="6091"/>
                </a:cubicBezTo>
                <a:cubicBezTo>
                  <a:pt x="10084" y="5819"/>
                  <a:pt x="10414" y="5598"/>
                  <a:pt x="10819" y="5598"/>
                </a:cubicBezTo>
                <a:close/>
                <a:moveTo>
                  <a:pt x="16068" y="10691"/>
                </a:moveTo>
                <a:lnTo>
                  <a:pt x="10800" y="13872"/>
                </a:lnTo>
                <a:lnTo>
                  <a:pt x="5535" y="10694"/>
                </a:lnTo>
                <a:cubicBezTo>
                  <a:pt x="4861" y="12240"/>
                  <a:pt x="4431" y="14116"/>
                  <a:pt x="4188" y="16122"/>
                </a:cubicBezTo>
                <a:cubicBezTo>
                  <a:pt x="6908" y="16652"/>
                  <a:pt x="9240" y="18095"/>
                  <a:pt x="10748" y="20074"/>
                </a:cubicBezTo>
                <a:cubicBezTo>
                  <a:pt x="12275" y="18069"/>
                  <a:pt x="14648" y="16613"/>
                  <a:pt x="17413" y="16101"/>
                </a:cubicBezTo>
                <a:cubicBezTo>
                  <a:pt x="17170" y="14102"/>
                  <a:pt x="16740" y="12232"/>
                  <a:pt x="16068" y="106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0" name="Google Shape;130;gd53ccf40ff_0_19"/>
          <p:cNvSpPr/>
          <p:nvPr/>
        </p:nvSpPr>
        <p:spPr>
          <a:xfrm>
            <a:off x="3974500" y="5511526"/>
            <a:ext cx="3147000" cy="4243200"/>
          </a:xfrm>
          <a:prstGeom prst="rect">
            <a:avLst/>
          </a:prstGeom>
          <a:solidFill>
            <a:srgbClr val="8FD1D6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00BCB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3" name="Google Shape;133;gd53ccf40ff_0_19"/>
          <p:cNvSpPr txBox="1"/>
          <p:nvPr/>
        </p:nvSpPr>
        <p:spPr>
          <a:xfrm>
            <a:off x="3882762" y="5837683"/>
            <a:ext cx="3284100" cy="22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Section 504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 of the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 Rehabilitation </a:t>
            </a:r>
            <a:endParaRPr sz="3500" b="1" i="0" u="none" strike="noStrike" cap="none" dirty="0">
              <a:solidFill>
                <a:srgbClr val="0D3D3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Act</a:t>
            </a:r>
            <a:r>
              <a:rPr lang="en-US" sz="24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 </a:t>
            </a:r>
            <a:endParaRPr b="1" dirty="0">
              <a:solidFill>
                <a:srgbClr val="0D3D3A"/>
              </a:solidFill>
            </a:endParaRPr>
          </a:p>
        </p:txBody>
      </p:sp>
      <p:sp>
        <p:nvSpPr>
          <p:cNvPr id="135" name="Google Shape;135;gd53ccf40ff_0_19"/>
          <p:cNvSpPr/>
          <p:nvPr/>
        </p:nvSpPr>
        <p:spPr>
          <a:xfrm>
            <a:off x="16026075" y="5511526"/>
            <a:ext cx="3962400" cy="4243200"/>
          </a:xfrm>
          <a:prstGeom prst="rect">
            <a:avLst/>
          </a:prstGeom>
          <a:solidFill>
            <a:srgbClr val="8FD1D6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6" name="Google Shape;136;gd53ccf40ff_0_19"/>
          <p:cNvSpPr/>
          <p:nvPr/>
        </p:nvSpPr>
        <p:spPr>
          <a:xfrm>
            <a:off x="17499509" y="4304398"/>
            <a:ext cx="1015470" cy="5558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0" y="6520"/>
                </a:lnTo>
                <a:lnTo>
                  <a:pt x="10800" y="13043"/>
                </a:lnTo>
                <a:lnTo>
                  <a:pt x="18745" y="8243"/>
                </a:lnTo>
                <a:lnTo>
                  <a:pt x="18745" y="10509"/>
                </a:lnTo>
                <a:cubicBezTo>
                  <a:pt x="18606" y="10673"/>
                  <a:pt x="18515" y="10958"/>
                  <a:pt x="18515" y="11282"/>
                </a:cubicBezTo>
                <a:cubicBezTo>
                  <a:pt x="18515" y="11519"/>
                  <a:pt x="18563" y="11733"/>
                  <a:pt x="18643" y="11896"/>
                </a:cubicBezTo>
                <a:cubicBezTo>
                  <a:pt x="18499" y="12008"/>
                  <a:pt x="18399" y="12270"/>
                  <a:pt x="18399" y="12574"/>
                </a:cubicBezTo>
                <a:lnTo>
                  <a:pt x="18399" y="21301"/>
                </a:lnTo>
                <a:cubicBezTo>
                  <a:pt x="18553" y="21484"/>
                  <a:pt x="18772" y="21600"/>
                  <a:pt x="19018" y="21600"/>
                </a:cubicBezTo>
                <a:cubicBezTo>
                  <a:pt x="19264" y="21600"/>
                  <a:pt x="19483" y="21484"/>
                  <a:pt x="19637" y="21301"/>
                </a:cubicBezTo>
                <a:lnTo>
                  <a:pt x="19637" y="12556"/>
                </a:lnTo>
                <a:cubicBezTo>
                  <a:pt x="19637" y="12255"/>
                  <a:pt x="19538" y="11998"/>
                  <a:pt x="19396" y="11887"/>
                </a:cubicBezTo>
                <a:cubicBezTo>
                  <a:pt x="19474" y="11725"/>
                  <a:pt x="19523" y="11515"/>
                  <a:pt x="19523" y="11282"/>
                </a:cubicBezTo>
                <a:cubicBezTo>
                  <a:pt x="19523" y="10958"/>
                  <a:pt x="19430" y="10673"/>
                  <a:pt x="19291" y="10509"/>
                </a:cubicBezTo>
                <a:lnTo>
                  <a:pt x="19291" y="7913"/>
                </a:lnTo>
                <a:lnTo>
                  <a:pt x="21600" y="6520"/>
                </a:lnTo>
                <a:lnTo>
                  <a:pt x="10800" y="0"/>
                </a:lnTo>
                <a:close/>
                <a:moveTo>
                  <a:pt x="10819" y="5598"/>
                </a:moveTo>
                <a:cubicBezTo>
                  <a:pt x="11223" y="5598"/>
                  <a:pt x="11551" y="5819"/>
                  <a:pt x="11551" y="6091"/>
                </a:cubicBezTo>
                <a:cubicBezTo>
                  <a:pt x="11551" y="6364"/>
                  <a:pt x="11223" y="6584"/>
                  <a:pt x="10819" y="6584"/>
                </a:cubicBezTo>
                <a:cubicBezTo>
                  <a:pt x="10414" y="6584"/>
                  <a:pt x="10084" y="6364"/>
                  <a:pt x="10085" y="6091"/>
                </a:cubicBezTo>
                <a:cubicBezTo>
                  <a:pt x="10085" y="5819"/>
                  <a:pt x="10414" y="5598"/>
                  <a:pt x="10819" y="5598"/>
                </a:cubicBezTo>
                <a:close/>
                <a:moveTo>
                  <a:pt x="16068" y="10691"/>
                </a:moveTo>
                <a:lnTo>
                  <a:pt x="10800" y="13872"/>
                </a:lnTo>
                <a:lnTo>
                  <a:pt x="5535" y="10694"/>
                </a:lnTo>
                <a:cubicBezTo>
                  <a:pt x="4861" y="12240"/>
                  <a:pt x="4431" y="14116"/>
                  <a:pt x="4188" y="16122"/>
                </a:cubicBezTo>
                <a:cubicBezTo>
                  <a:pt x="6908" y="16652"/>
                  <a:pt x="9240" y="18095"/>
                  <a:pt x="10748" y="20074"/>
                </a:cubicBezTo>
                <a:cubicBezTo>
                  <a:pt x="12275" y="18069"/>
                  <a:pt x="14648" y="16613"/>
                  <a:pt x="17413" y="16101"/>
                </a:cubicBezTo>
                <a:cubicBezTo>
                  <a:pt x="17170" y="14102"/>
                  <a:pt x="16740" y="12232"/>
                  <a:pt x="16068" y="106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7" name="Google Shape;137;gd53ccf40ff_0_19"/>
          <p:cNvSpPr txBox="1"/>
          <p:nvPr/>
        </p:nvSpPr>
        <p:spPr>
          <a:xfrm>
            <a:off x="16204844" y="5832442"/>
            <a:ext cx="3604800" cy="22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Colorado Senate Bill 196: 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Inclusive Higher Education Act </a:t>
            </a:r>
            <a:endParaRPr b="1" dirty="0">
              <a:solidFill>
                <a:srgbClr val="0D3D3A"/>
              </a:solidFill>
            </a:endParaRPr>
          </a:p>
        </p:txBody>
      </p:sp>
      <p:sp>
        <p:nvSpPr>
          <p:cNvPr id="138" name="Google Shape;138;gd53ccf40ff_0_19"/>
          <p:cNvSpPr/>
          <p:nvPr/>
        </p:nvSpPr>
        <p:spPr>
          <a:xfrm>
            <a:off x="7318900" y="5520074"/>
            <a:ext cx="3464400" cy="4243200"/>
          </a:xfrm>
          <a:prstGeom prst="rect">
            <a:avLst/>
          </a:prstGeom>
          <a:solidFill>
            <a:srgbClr val="8FD1D6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9" name="Google Shape;139;gd53ccf40ff_0_19"/>
          <p:cNvSpPr/>
          <p:nvPr/>
        </p:nvSpPr>
        <p:spPr>
          <a:xfrm>
            <a:off x="8744629" y="4279046"/>
            <a:ext cx="1108134" cy="60658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0" y="6520"/>
                </a:lnTo>
                <a:lnTo>
                  <a:pt x="10800" y="13043"/>
                </a:lnTo>
                <a:lnTo>
                  <a:pt x="18745" y="8243"/>
                </a:lnTo>
                <a:lnTo>
                  <a:pt x="18745" y="10509"/>
                </a:lnTo>
                <a:cubicBezTo>
                  <a:pt x="18606" y="10673"/>
                  <a:pt x="18515" y="10958"/>
                  <a:pt x="18515" y="11282"/>
                </a:cubicBezTo>
                <a:cubicBezTo>
                  <a:pt x="18515" y="11519"/>
                  <a:pt x="18563" y="11733"/>
                  <a:pt x="18644" y="11896"/>
                </a:cubicBezTo>
                <a:cubicBezTo>
                  <a:pt x="18499" y="12008"/>
                  <a:pt x="18399" y="12270"/>
                  <a:pt x="18399" y="12574"/>
                </a:cubicBezTo>
                <a:lnTo>
                  <a:pt x="18399" y="21301"/>
                </a:lnTo>
                <a:cubicBezTo>
                  <a:pt x="18553" y="21484"/>
                  <a:pt x="18772" y="21600"/>
                  <a:pt x="19018" y="21600"/>
                </a:cubicBezTo>
                <a:cubicBezTo>
                  <a:pt x="19264" y="21600"/>
                  <a:pt x="19483" y="21484"/>
                  <a:pt x="19637" y="21301"/>
                </a:cubicBezTo>
                <a:lnTo>
                  <a:pt x="19637" y="12556"/>
                </a:lnTo>
                <a:cubicBezTo>
                  <a:pt x="19637" y="12255"/>
                  <a:pt x="19538" y="11998"/>
                  <a:pt x="19396" y="11887"/>
                </a:cubicBezTo>
                <a:cubicBezTo>
                  <a:pt x="19474" y="11725"/>
                  <a:pt x="19523" y="11515"/>
                  <a:pt x="19523" y="11282"/>
                </a:cubicBezTo>
                <a:cubicBezTo>
                  <a:pt x="19523" y="10958"/>
                  <a:pt x="19430" y="10673"/>
                  <a:pt x="19292" y="10509"/>
                </a:cubicBezTo>
                <a:lnTo>
                  <a:pt x="19292" y="7913"/>
                </a:lnTo>
                <a:lnTo>
                  <a:pt x="21600" y="6520"/>
                </a:lnTo>
                <a:lnTo>
                  <a:pt x="10800" y="0"/>
                </a:lnTo>
                <a:close/>
                <a:moveTo>
                  <a:pt x="10819" y="5598"/>
                </a:moveTo>
                <a:cubicBezTo>
                  <a:pt x="11223" y="5598"/>
                  <a:pt x="11551" y="5819"/>
                  <a:pt x="11551" y="6091"/>
                </a:cubicBezTo>
                <a:cubicBezTo>
                  <a:pt x="11551" y="6364"/>
                  <a:pt x="11223" y="6584"/>
                  <a:pt x="10819" y="6584"/>
                </a:cubicBezTo>
                <a:cubicBezTo>
                  <a:pt x="10414" y="6584"/>
                  <a:pt x="10084" y="6364"/>
                  <a:pt x="10084" y="6091"/>
                </a:cubicBezTo>
                <a:cubicBezTo>
                  <a:pt x="10084" y="5819"/>
                  <a:pt x="10414" y="5598"/>
                  <a:pt x="10819" y="5598"/>
                </a:cubicBezTo>
                <a:close/>
                <a:moveTo>
                  <a:pt x="16068" y="10691"/>
                </a:moveTo>
                <a:lnTo>
                  <a:pt x="10800" y="13872"/>
                </a:lnTo>
                <a:lnTo>
                  <a:pt x="5535" y="10694"/>
                </a:lnTo>
                <a:cubicBezTo>
                  <a:pt x="4861" y="12240"/>
                  <a:pt x="4431" y="14116"/>
                  <a:pt x="4188" y="16122"/>
                </a:cubicBezTo>
                <a:cubicBezTo>
                  <a:pt x="6908" y="16652"/>
                  <a:pt x="9240" y="18095"/>
                  <a:pt x="10748" y="20074"/>
                </a:cubicBezTo>
                <a:cubicBezTo>
                  <a:pt x="12275" y="18069"/>
                  <a:pt x="14648" y="16613"/>
                  <a:pt x="17413" y="16101"/>
                </a:cubicBezTo>
                <a:cubicBezTo>
                  <a:pt x="17170" y="14102"/>
                  <a:pt x="16740" y="12232"/>
                  <a:pt x="16068" y="106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0" name="Google Shape;140;gd53ccf40ff_0_19"/>
          <p:cNvSpPr txBox="1"/>
          <p:nvPr/>
        </p:nvSpPr>
        <p:spPr>
          <a:xfrm>
            <a:off x="7437100" y="5837683"/>
            <a:ext cx="3228000" cy="279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Section II 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Americans 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with 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Disabilities Act</a:t>
            </a:r>
            <a:endParaRPr b="1" dirty="0">
              <a:solidFill>
                <a:srgbClr val="0D3D3A"/>
              </a:solidFill>
            </a:endParaRPr>
          </a:p>
        </p:txBody>
      </p:sp>
      <p:sp>
        <p:nvSpPr>
          <p:cNvPr id="141" name="Google Shape;141;gd53ccf40ff_0_19"/>
          <p:cNvSpPr/>
          <p:nvPr/>
        </p:nvSpPr>
        <p:spPr>
          <a:xfrm>
            <a:off x="171300" y="5464395"/>
            <a:ext cx="3604800" cy="4243200"/>
          </a:xfrm>
          <a:prstGeom prst="rect">
            <a:avLst/>
          </a:prstGeom>
          <a:solidFill>
            <a:srgbClr val="8FD1D6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 dirty="0">
              <a:solidFill>
                <a:srgbClr val="00BCBA"/>
              </a:solidFill>
              <a:highlight>
                <a:srgbClr val="00BCBA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2" name="Google Shape;142;gd53ccf40ff_0_19"/>
          <p:cNvSpPr/>
          <p:nvPr/>
        </p:nvSpPr>
        <p:spPr>
          <a:xfrm>
            <a:off x="1279694" y="4279046"/>
            <a:ext cx="1108080" cy="60658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0" y="6520"/>
                </a:lnTo>
                <a:lnTo>
                  <a:pt x="10800" y="13043"/>
                </a:lnTo>
                <a:lnTo>
                  <a:pt x="18745" y="8243"/>
                </a:lnTo>
                <a:lnTo>
                  <a:pt x="18745" y="10509"/>
                </a:lnTo>
                <a:cubicBezTo>
                  <a:pt x="18606" y="10673"/>
                  <a:pt x="18515" y="10958"/>
                  <a:pt x="18515" y="11282"/>
                </a:cubicBezTo>
                <a:cubicBezTo>
                  <a:pt x="18515" y="11519"/>
                  <a:pt x="18563" y="11733"/>
                  <a:pt x="18644" y="11896"/>
                </a:cubicBezTo>
                <a:cubicBezTo>
                  <a:pt x="18499" y="12008"/>
                  <a:pt x="18399" y="12270"/>
                  <a:pt x="18399" y="12574"/>
                </a:cubicBezTo>
                <a:lnTo>
                  <a:pt x="18399" y="21301"/>
                </a:lnTo>
                <a:cubicBezTo>
                  <a:pt x="18553" y="21484"/>
                  <a:pt x="18772" y="21600"/>
                  <a:pt x="19018" y="21600"/>
                </a:cubicBezTo>
                <a:cubicBezTo>
                  <a:pt x="19264" y="21600"/>
                  <a:pt x="19483" y="21484"/>
                  <a:pt x="19637" y="21301"/>
                </a:cubicBezTo>
                <a:lnTo>
                  <a:pt x="19637" y="12556"/>
                </a:lnTo>
                <a:cubicBezTo>
                  <a:pt x="19637" y="12255"/>
                  <a:pt x="19538" y="11998"/>
                  <a:pt x="19396" y="11887"/>
                </a:cubicBezTo>
                <a:cubicBezTo>
                  <a:pt x="19474" y="11725"/>
                  <a:pt x="19523" y="11515"/>
                  <a:pt x="19523" y="11282"/>
                </a:cubicBezTo>
                <a:cubicBezTo>
                  <a:pt x="19523" y="10958"/>
                  <a:pt x="19430" y="10673"/>
                  <a:pt x="19292" y="10509"/>
                </a:cubicBezTo>
                <a:lnTo>
                  <a:pt x="19292" y="7913"/>
                </a:lnTo>
                <a:lnTo>
                  <a:pt x="21600" y="6520"/>
                </a:lnTo>
                <a:lnTo>
                  <a:pt x="10800" y="0"/>
                </a:lnTo>
                <a:close/>
                <a:moveTo>
                  <a:pt x="10819" y="5598"/>
                </a:moveTo>
                <a:cubicBezTo>
                  <a:pt x="11223" y="5598"/>
                  <a:pt x="11551" y="5819"/>
                  <a:pt x="11551" y="6091"/>
                </a:cubicBezTo>
                <a:cubicBezTo>
                  <a:pt x="11551" y="6364"/>
                  <a:pt x="11223" y="6584"/>
                  <a:pt x="10819" y="6584"/>
                </a:cubicBezTo>
                <a:cubicBezTo>
                  <a:pt x="10414" y="6584"/>
                  <a:pt x="10084" y="6364"/>
                  <a:pt x="10084" y="6091"/>
                </a:cubicBezTo>
                <a:cubicBezTo>
                  <a:pt x="10084" y="5819"/>
                  <a:pt x="10414" y="5598"/>
                  <a:pt x="10819" y="5598"/>
                </a:cubicBezTo>
                <a:close/>
                <a:moveTo>
                  <a:pt x="16068" y="10691"/>
                </a:moveTo>
                <a:lnTo>
                  <a:pt x="10800" y="13872"/>
                </a:lnTo>
                <a:lnTo>
                  <a:pt x="5535" y="10694"/>
                </a:lnTo>
                <a:cubicBezTo>
                  <a:pt x="4861" y="12240"/>
                  <a:pt x="4431" y="14116"/>
                  <a:pt x="4188" y="16122"/>
                </a:cubicBezTo>
                <a:cubicBezTo>
                  <a:pt x="6908" y="16652"/>
                  <a:pt x="9240" y="18095"/>
                  <a:pt x="10748" y="20074"/>
                </a:cubicBezTo>
                <a:cubicBezTo>
                  <a:pt x="12275" y="18069"/>
                  <a:pt x="14648" y="16613"/>
                  <a:pt x="17413" y="16101"/>
                </a:cubicBezTo>
                <a:cubicBezTo>
                  <a:pt x="17170" y="14102"/>
                  <a:pt x="16740" y="12232"/>
                  <a:pt x="16068" y="106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3" name="Google Shape;143;gd53ccf40ff_0_19"/>
          <p:cNvSpPr txBox="1"/>
          <p:nvPr/>
        </p:nvSpPr>
        <p:spPr>
          <a:xfrm>
            <a:off x="108493" y="5837683"/>
            <a:ext cx="3728400" cy="1718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Degrees from specialty universities</a:t>
            </a:r>
            <a:endParaRPr b="1" dirty="0">
              <a:solidFill>
                <a:srgbClr val="0D3D3A"/>
              </a:solidFill>
            </a:endParaRPr>
          </a:p>
        </p:txBody>
      </p:sp>
      <p:sp>
        <p:nvSpPr>
          <p:cNvPr id="144" name="Google Shape;144;gd53ccf40ff_0_19"/>
          <p:cNvSpPr txBox="1"/>
          <p:nvPr/>
        </p:nvSpPr>
        <p:spPr>
          <a:xfrm>
            <a:off x="813841" y="3369364"/>
            <a:ext cx="2059883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4800" b="0" i="0" u="none" strike="noStrike" cap="none" dirty="0">
                <a:solidFill>
                  <a:srgbClr val="212121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1880’s</a:t>
            </a:r>
            <a:endParaRPr sz="4800" dirty="0">
              <a:solidFill>
                <a:srgbClr val="212121"/>
              </a:solidFill>
            </a:endParaRPr>
          </a:p>
        </p:txBody>
      </p:sp>
      <p:sp>
        <p:nvSpPr>
          <p:cNvPr id="145" name="Google Shape;145;gd53ccf40ff_0_19"/>
          <p:cNvSpPr txBox="1"/>
          <p:nvPr/>
        </p:nvSpPr>
        <p:spPr>
          <a:xfrm>
            <a:off x="4633529" y="3312249"/>
            <a:ext cx="1865398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4800" b="0" i="0" u="none" strike="noStrike" cap="none" dirty="0">
                <a:solidFill>
                  <a:srgbClr val="212121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1973</a:t>
            </a:r>
            <a:endParaRPr sz="4800" dirty="0">
              <a:solidFill>
                <a:srgbClr val="212121"/>
              </a:solidFill>
            </a:endParaRPr>
          </a:p>
        </p:txBody>
      </p:sp>
      <p:sp>
        <p:nvSpPr>
          <p:cNvPr id="146" name="Google Shape;146;gd53ccf40ff_0_19"/>
          <p:cNvSpPr txBox="1"/>
          <p:nvPr/>
        </p:nvSpPr>
        <p:spPr>
          <a:xfrm>
            <a:off x="8436305" y="3369364"/>
            <a:ext cx="1865397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4800" b="0" i="0" u="none" strike="noStrike" cap="none" dirty="0">
                <a:solidFill>
                  <a:srgbClr val="212121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1990</a:t>
            </a:r>
            <a:endParaRPr sz="4800" dirty="0">
              <a:solidFill>
                <a:srgbClr val="212121"/>
              </a:solidFill>
            </a:endParaRPr>
          </a:p>
        </p:txBody>
      </p:sp>
      <p:sp>
        <p:nvSpPr>
          <p:cNvPr id="147" name="Google Shape;147;gd53ccf40ff_0_19"/>
          <p:cNvSpPr txBox="1"/>
          <p:nvPr/>
        </p:nvSpPr>
        <p:spPr>
          <a:xfrm>
            <a:off x="12733425" y="3369364"/>
            <a:ext cx="1537032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4800" b="0" i="0" u="none" strike="noStrike" cap="none" dirty="0">
                <a:solidFill>
                  <a:srgbClr val="212121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2008</a:t>
            </a:r>
            <a:endParaRPr sz="4800" dirty="0">
              <a:solidFill>
                <a:srgbClr val="212121"/>
              </a:solidFill>
            </a:endParaRPr>
          </a:p>
        </p:txBody>
      </p:sp>
      <p:sp>
        <p:nvSpPr>
          <p:cNvPr id="148" name="Google Shape;148;gd53ccf40ff_0_19"/>
          <p:cNvSpPr txBox="1"/>
          <p:nvPr/>
        </p:nvSpPr>
        <p:spPr>
          <a:xfrm>
            <a:off x="17262378" y="3316858"/>
            <a:ext cx="1537032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4800" b="0" i="0" u="none" strike="noStrike" cap="none" dirty="0">
                <a:solidFill>
                  <a:srgbClr val="212121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2016</a:t>
            </a:r>
            <a:endParaRPr sz="4800" dirty="0">
              <a:solidFill>
                <a:srgbClr val="212121"/>
              </a:solidFill>
            </a:endParaRPr>
          </a:p>
        </p:txBody>
      </p:sp>
      <p:sp>
        <p:nvSpPr>
          <p:cNvPr id="150" name="Google Shape;150;gd53ccf40ff_0_19"/>
          <p:cNvSpPr txBox="1"/>
          <p:nvPr/>
        </p:nvSpPr>
        <p:spPr>
          <a:xfrm>
            <a:off x="171300" y="767400"/>
            <a:ext cx="25046700" cy="13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00" b="1">
                <a:latin typeface="Martel Sans"/>
                <a:ea typeface="Martel Sans"/>
                <a:cs typeface="Martel Sans"/>
                <a:sym typeface="Martel Sans"/>
              </a:rPr>
              <a:t>State and National Landmarks</a:t>
            </a:r>
            <a:endParaRPr sz="100"/>
          </a:p>
        </p:txBody>
      </p:sp>
      <p:cxnSp>
        <p:nvCxnSpPr>
          <p:cNvPr id="151" name="Google Shape;151;gd53ccf40ff_0_19"/>
          <p:cNvCxnSpPr/>
          <p:nvPr/>
        </p:nvCxnSpPr>
        <p:spPr>
          <a:xfrm>
            <a:off x="328225" y="2198240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6" name="Google Shape;129;gd53ccf40ff_0_19">
            <a:extLst>
              <a:ext uri="{FF2B5EF4-FFF2-40B4-BE49-F238E27FC236}">
                <a16:creationId xmlns:a16="http://schemas.microsoft.com/office/drawing/2014/main" id="{664A621D-6461-0F47-A524-6CCAA0FE5B17}"/>
              </a:ext>
            </a:extLst>
          </p:cNvPr>
          <p:cNvSpPr/>
          <p:nvPr/>
        </p:nvSpPr>
        <p:spPr>
          <a:xfrm>
            <a:off x="10980650" y="5511526"/>
            <a:ext cx="4839300" cy="4243200"/>
          </a:xfrm>
          <a:prstGeom prst="rect">
            <a:avLst/>
          </a:prstGeom>
          <a:solidFill>
            <a:srgbClr val="8FD1D6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" name="Google Shape;134;gd53ccf40ff_0_19">
            <a:extLst>
              <a:ext uri="{FF2B5EF4-FFF2-40B4-BE49-F238E27FC236}">
                <a16:creationId xmlns:a16="http://schemas.microsoft.com/office/drawing/2014/main" id="{403B0A46-7A80-5C42-9F73-6FD450AC4B30}"/>
              </a:ext>
            </a:extLst>
          </p:cNvPr>
          <p:cNvSpPr txBox="1"/>
          <p:nvPr/>
        </p:nvSpPr>
        <p:spPr>
          <a:xfrm>
            <a:off x="10935338" y="5837683"/>
            <a:ext cx="4955700" cy="3334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Federal 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Reauthorization of 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Higher Education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Opportunity </a:t>
            </a: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Act </a:t>
            </a:r>
            <a:b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</a:b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&amp;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 Think College</a:t>
            </a:r>
            <a:endParaRPr b="1" dirty="0">
              <a:solidFill>
                <a:srgbClr val="0D3D3A"/>
              </a:solidFill>
            </a:endParaRPr>
          </a:p>
        </p:txBody>
      </p:sp>
      <p:pic>
        <p:nvPicPr>
          <p:cNvPr id="28" name="Google Shape;119;gd53ccf40ff_0_319" descr="IN-logo-Spruce.png">
            <a:extLst>
              <a:ext uri="{FF2B5EF4-FFF2-40B4-BE49-F238E27FC236}">
                <a16:creationId xmlns:a16="http://schemas.microsoft.com/office/drawing/2014/main" id="{B5EE9FA1-9608-D146-BEA1-0DDA96453C1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001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e16c822333_0_211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 fontScale="90000"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90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Senate Bill 16-196: </a:t>
            </a:r>
            <a:br>
              <a:rPr lang="en-US" sz="90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</a:br>
            <a:r>
              <a:rPr lang="en-US" sz="90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The </a:t>
            </a:r>
            <a:r>
              <a:rPr lang="en-US" sz="9000" dirty="0">
                <a:latin typeface="Martel Sans"/>
                <a:ea typeface="Martel Sans"/>
                <a:cs typeface="Martel Sans"/>
                <a:sym typeface="Martel Sans"/>
              </a:rPr>
              <a:t>Inclusive Higher Education Act </a:t>
            </a:r>
            <a:endParaRPr sz="90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536" name="Google Shape;536;ge16c822333_0_211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2382892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Provides an alternate route to college enrollment for students with ID </a:t>
            </a: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endParaRPr sz="4400" b="0" i="0" u="none" strike="noStrike" cap="none" dirty="0">
              <a:solidFill>
                <a:srgbClr val="000000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537" name="Google Shape;537;ge16c822333_0_211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8" name="Google Shape;538;ge16c822333_0_211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98851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e16c822333_0_211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 fontScale="90000"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90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Senate Bill 16-196: </a:t>
            </a:r>
            <a:br>
              <a:rPr lang="en-US" sz="90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</a:br>
            <a:r>
              <a:rPr lang="en-US" sz="90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The </a:t>
            </a:r>
            <a:r>
              <a:rPr lang="en-US" sz="9000" dirty="0">
                <a:latin typeface="Martel Sans"/>
                <a:ea typeface="Martel Sans"/>
                <a:cs typeface="Martel Sans"/>
                <a:sym typeface="Martel Sans"/>
              </a:rPr>
              <a:t>Inclusive Higher Education Act </a:t>
            </a:r>
            <a:endParaRPr sz="90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536" name="Google Shape;536;ge16c822333_0_211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2382892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Provides an alternate route to college enrollment for students with ID 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Outlines best practices for inclusive higher ed offices in Colorado </a:t>
            </a:r>
          </a:p>
          <a:p>
            <a:pPr lvl="2" indent="-457200">
              <a:lnSpc>
                <a:spcPct val="150000"/>
              </a:lnSpc>
              <a:spcBef>
                <a:spcPts val="0"/>
              </a:spcBef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Students taking courses for credit</a:t>
            </a:r>
          </a:p>
          <a:p>
            <a:pPr lvl="2" indent="-457200">
              <a:lnSpc>
                <a:spcPct val="150000"/>
              </a:lnSpc>
              <a:spcBef>
                <a:spcPts val="0"/>
              </a:spcBef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Same rights and responsibilities as other students on campus </a:t>
            </a:r>
          </a:p>
          <a:p>
            <a:pPr marL="0" marR="0" lvl="0" indent="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None/>
            </a:pP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endParaRPr sz="4400" b="0" i="0" u="none" strike="noStrike" cap="none" dirty="0">
              <a:solidFill>
                <a:srgbClr val="000000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537" name="Google Shape;537;ge16c822333_0_211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8" name="Google Shape;538;ge16c822333_0_211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50341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e16c822333_0_211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 fontScale="90000"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90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Senate Bill 16-196: </a:t>
            </a:r>
            <a:br>
              <a:rPr lang="en-US" sz="90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</a:br>
            <a:r>
              <a:rPr lang="en-US" sz="90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The </a:t>
            </a:r>
            <a:r>
              <a:rPr lang="en-US" sz="9000" dirty="0">
                <a:latin typeface="Martel Sans"/>
                <a:ea typeface="Martel Sans"/>
                <a:cs typeface="Martel Sans"/>
                <a:sym typeface="Martel Sans"/>
              </a:rPr>
              <a:t>Inclusive Higher Education Act </a:t>
            </a:r>
            <a:endParaRPr sz="90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536" name="Google Shape;536;ge16c822333_0_211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2382892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Provides an alternate route to college enrollment for students with ID 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Outlines best practices for inclusive higher ed offices in Colorado </a:t>
            </a:r>
          </a:p>
          <a:p>
            <a:pPr lvl="2" indent="-457200">
              <a:lnSpc>
                <a:spcPct val="150000"/>
              </a:lnSpc>
              <a:spcBef>
                <a:spcPts val="0"/>
              </a:spcBef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Students taking courses for credit</a:t>
            </a:r>
          </a:p>
          <a:p>
            <a:pPr lvl="2" indent="-457200">
              <a:lnSpc>
                <a:spcPct val="150000"/>
              </a:lnSpc>
              <a:spcBef>
                <a:spcPts val="0"/>
              </a:spcBef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Same rights and responsibilities as other students on campus </a:t>
            </a:r>
          </a:p>
          <a:p>
            <a:pPr indent="-457200">
              <a:lnSpc>
                <a:spcPct val="150000"/>
              </a:lnSpc>
              <a:spcBef>
                <a:spcPts val="0"/>
              </a:spcBef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Statewide consortium </a:t>
            </a: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endParaRPr sz="4400" b="0" i="0" u="none" strike="noStrike" cap="none" dirty="0">
              <a:solidFill>
                <a:srgbClr val="000000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537" name="Google Shape;537;ge16c822333_0_211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8" name="Google Shape;538;ge16c822333_0_211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35310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gd53ccf40ff_0_291" descr="IN-logo-Color-on-Spruce-01.jpg"/>
          <p:cNvPicPr preferRelativeResize="0"/>
          <p:nvPr/>
        </p:nvPicPr>
        <p:blipFill rotWithShape="1">
          <a:blip r:embed="rId3">
            <a:alphaModFix/>
          </a:blip>
          <a:srcRect b="69845"/>
          <a:stretch/>
        </p:blipFill>
        <p:spPr>
          <a:xfrm>
            <a:off x="0" y="-26829"/>
            <a:ext cx="24383998" cy="13769666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gd53ccf40ff_0_291"/>
          <p:cNvSpPr txBox="1"/>
          <p:nvPr/>
        </p:nvSpPr>
        <p:spPr>
          <a:xfrm>
            <a:off x="659125" y="5013300"/>
            <a:ext cx="24827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9700" b="1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History of Inclusive Higher Education</a:t>
            </a:r>
            <a:endParaRPr lang="en-US"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" name="Google Shape;80;gd53ccf40ff_0_29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9522" y="11277600"/>
            <a:ext cx="3253089" cy="1619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1" name="Google Shape;81;gd53ccf40ff_0_291"/>
          <p:cNvCxnSpPr/>
          <p:nvPr/>
        </p:nvCxnSpPr>
        <p:spPr>
          <a:xfrm>
            <a:off x="6826061" y="6858000"/>
            <a:ext cx="114225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e16c822333_0_211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 fontScale="90000"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90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Senate Bill 16-196: </a:t>
            </a:r>
            <a:br>
              <a:rPr lang="en-US" sz="90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</a:br>
            <a:r>
              <a:rPr lang="en-US" sz="90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The </a:t>
            </a:r>
            <a:r>
              <a:rPr lang="en-US" sz="9000" dirty="0">
                <a:latin typeface="Martel Sans"/>
                <a:ea typeface="Martel Sans"/>
                <a:cs typeface="Martel Sans"/>
                <a:sym typeface="Martel Sans"/>
              </a:rPr>
              <a:t>Inclusive Higher Education Act </a:t>
            </a:r>
            <a:endParaRPr sz="90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536" name="Google Shape;536;ge16c822333_0_211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2382892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Provides an alternate route to college enrollment for students with ID 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Outlines best practices for inclusive higher ed offices in Colorado </a:t>
            </a:r>
          </a:p>
          <a:p>
            <a:pPr lvl="2" indent="-457200">
              <a:lnSpc>
                <a:spcPct val="150000"/>
              </a:lnSpc>
              <a:spcBef>
                <a:spcPts val="0"/>
              </a:spcBef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Students taking courses for credit</a:t>
            </a:r>
          </a:p>
          <a:p>
            <a:pPr lvl="2" indent="-457200">
              <a:lnSpc>
                <a:spcPct val="150000"/>
              </a:lnSpc>
              <a:spcBef>
                <a:spcPts val="0"/>
              </a:spcBef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Same rights and responsibilities as other students on campus </a:t>
            </a:r>
          </a:p>
          <a:p>
            <a:pPr indent="-457200">
              <a:lnSpc>
                <a:spcPct val="150000"/>
              </a:lnSpc>
              <a:spcBef>
                <a:spcPts val="0"/>
              </a:spcBef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Statewide consortium </a:t>
            </a:r>
          </a:p>
          <a:p>
            <a:pPr indent="-457200">
              <a:lnSpc>
                <a:spcPct val="150000"/>
              </a:lnSpc>
              <a:spcBef>
                <a:spcPts val="0"/>
              </a:spcBef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Opened doors to college at Arapahoe Community College, </a:t>
            </a:r>
            <a:b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</a:b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University of Northern Colorado and University of Colorado</a:t>
            </a:r>
            <a:b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</a:b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Colorado Springs</a:t>
            </a: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endParaRPr sz="4400" b="0" i="0" u="none" strike="noStrike" cap="none" dirty="0">
              <a:solidFill>
                <a:srgbClr val="000000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537" name="Google Shape;537;ge16c822333_0_211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8" name="Google Shape;538;ge16c822333_0_211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574573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5" name="Google Shape;125;gd53ccf40ff_0_19"/>
          <p:cNvCxnSpPr/>
          <p:nvPr/>
        </p:nvCxnSpPr>
        <p:spPr>
          <a:xfrm>
            <a:off x="1686017" y="6223000"/>
            <a:ext cx="20564400" cy="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26" name="Google Shape;126;gd53ccf40ff_0_19"/>
          <p:cNvSpPr/>
          <p:nvPr/>
        </p:nvSpPr>
        <p:spPr>
          <a:xfrm>
            <a:off x="12994206" y="4304398"/>
            <a:ext cx="1015470" cy="5558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0" y="6520"/>
                </a:lnTo>
                <a:lnTo>
                  <a:pt x="10800" y="13043"/>
                </a:lnTo>
                <a:lnTo>
                  <a:pt x="18745" y="8243"/>
                </a:lnTo>
                <a:lnTo>
                  <a:pt x="18745" y="10509"/>
                </a:lnTo>
                <a:cubicBezTo>
                  <a:pt x="18606" y="10673"/>
                  <a:pt x="18515" y="10958"/>
                  <a:pt x="18515" y="11282"/>
                </a:cubicBezTo>
                <a:cubicBezTo>
                  <a:pt x="18515" y="11519"/>
                  <a:pt x="18563" y="11733"/>
                  <a:pt x="18643" y="11896"/>
                </a:cubicBezTo>
                <a:cubicBezTo>
                  <a:pt x="18499" y="12008"/>
                  <a:pt x="18399" y="12270"/>
                  <a:pt x="18399" y="12574"/>
                </a:cubicBezTo>
                <a:lnTo>
                  <a:pt x="18399" y="21301"/>
                </a:lnTo>
                <a:cubicBezTo>
                  <a:pt x="18553" y="21484"/>
                  <a:pt x="18772" y="21600"/>
                  <a:pt x="19018" y="21600"/>
                </a:cubicBezTo>
                <a:cubicBezTo>
                  <a:pt x="19264" y="21600"/>
                  <a:pt x="19483" y="21484"/>
                  <a:pt x="19637" y="21301"/>
                </a:cubicBezTo>
                <a:lnTo>
                  <a:pt x="19637" y="12556"/>
                </a:lnTo>
                <a:cubicBezTo>
                  <a:pt x="19637" y="12255"/>
                  <a:pt x="19538" y="11998"/>
                  <a:pt x="19396" y="11887"/>
                </a:cubicBezTo>
                <a:cubicBezTo>
                  <a:pt x="19474" y="11725"/>
                  <a:pt x="19523" y="11515"/>
                  <a:pt x="19523" y="11282"/>
                </a:cubicBezTo>
                <a:cubicBezTo>
                  <a:pt x="19523" y="10958"/>
                  <a:pt x="19430" y="10673"/>
                  <a:pt x="19291" y="10509"/>
                </a:cubicBezTo>
                <a:lnTo>
                  <a:pt x="19291" y="7913"/>
                </a:lnTo>
                <a:lnTo>
                  <a:pt x="21600" y="6520"/>
                </a:lnTo>
                <a:lnTo>
                  <a:pt x="10800" y="0"/>
                </a:lnTo>
                <a:close/>
                <a:moveTo>
                  <a:pt x="10819" y="5598"/>
                </a:moveTo>
                <a:cubicBezTo>
                  <a:pt x="11223" y="5598"/>
                  <a:pt x="11551" y="5819"/>
                  <a:pt x="11551" y="6091"/>
                </a:cubicBezTo>
                <a:cubicBezTo>
                  <a:pt x="11551" y="6364"/>
                  <a:pt x="11223" y="6584"/>
                  <a:pt x="10819" y="6584"/>
                </a:cubicBezTo>
                <a:cubicBezTo>
                  <a:pt x="10414" y="6584"/>
                  <a:pt x="10084" y="6364"/>
                  <a:pt x="10085" y="6091"/>
                </a:cubicBezTo>
                <a:cubicBezTo>
                  <a:pt x="10085" y="5819"/>
                  <a:pt x="10414" y="5598"/>
                  <a:pt x="10819" y="5598"/>
                </a:cubicBezTo>
                <a:close/>
                <a:moveTo>
                  <a:pt x="16068" y="10691"/>
                </a:moveTo>
                <a:lnTo>
                  <a:pt x="10800" y="13872"/>
                </a:lnTo>
                <a:lnTo>
                  <a:pt x="5535" y="10694"/>
                </a:lnTo>
                <a:cubicBezTo>
                  <a:pt x="4861" y="12240"/>
                  <a:pt x="4431" y="14116"/>
                  <a:pt x="4188" y="16122"/>
                </a:cubicBezTo>
                <a:cubicBezTo>
                  <a:pt x="6908" y="16652"/>
                  <a:pt x="9240" y="18095"/>
                  <a:pt x="10748" y="20074"/>
                </a:cubicBezTo>
                <a:cubicBezTo>
                  <a:pt x="12275" y="18069"/>
                  <a:pt x="14648" y="16613"/>
                  <a:pt x="17413" y="16101"/>
                </a:cubicBezTo>
                <a:cubicBezTo>
                  <a:pt x="17170" y="14102"/>
                  <a:pt x="16740" y="12232"/>
                  <a:pt x="16068" y="106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7" name="Google Shape;127;gd53ccf40ff_0_19"/>
          <p:cNvSpPr/>
          <p:nvPr/>
        </p:nvSpPr>
        <p:spPr>
          <a:xfrm>
            <a:off x="5012161" y="4279046"/>
            <a:ext cx="1108134" cy="60658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0" y="6520"/>
                </a:lnTo>
                <a:lnTo>
                  <a:pt x="10800" y="13043"/>
                </a:lnTo>
                <a:lnTo>
                  <a:pt x="18745" y="8243"/>
                </a:lnTo>
                <a:lnTo>
                  <a:pt x="18745" y="10509"/>
                </a:lnTo>
                <a:cubicBezTo>
                  <a:pt x="18606" y="10673"/>
                  <a:pt x="18515" y="10958"/>
                  <a:pt x="18515" y="11282"/>
                </a:cubicBezTo>
                <a:cubicBezTo>
                  <a:pt x="18515" y="11519"/>
                  <a:pt x="18563" y="11733"/>
                  <a:pt x="18644" y="11896"/>
                </a:cubicBezTo>
                <a:cubicBezTo>
                  <a:pt x="18499" y="12008"/>
                  <a:pt x="18399" y="12270"/>
                  <a:pt x="18399" y="12574"/>
                </a:cubicBezTo>
                <a:lnTo>
                  <a:pt x="18399" y="21301"/>
                </a:lnTo>
                <a:cubicBezTo>
                  <a:pt x="18553" y="21484"/>
                  <a:pt x="18772" y="21600"/>
                  <a:pt x="19018" y="21600"/>
                </a:cubicBezTo>
                <a:cubicBezTo>
                  <a:pt x="19264" y="21600"/>
                  <a:pt x="19483" y="21484"/>
                  <a:pt x="19637" y="21301"/>
                </a:cubicBezTo>
                <a:lnTo>
                  <a:pt x="19637" y="12556"/>
                </a:lnTo>
                <a:cubicBezTo>
                  <a:pt x="19637" y="12255"/>
                  <a:pt x="19538" y="11998"/>
                  <a:pt x="19396" y="11887"/>
                </a:cubicBezTo>
                <a:cubicBezTo>
                  <a:pt x="19474" y="11725"/>
                  <a:pt x="19523" y="11515"/>
                  <a:pt x="19523" y="11282"/>
                </a:cubicBezTo>
                <a:cubicBezTo>
                  <a:pt x="19523" y="10958"/>
                  <a:pt x="19430" y="10673"/>
                  <a:pt x="19292" y="10509"/>
                </a:cubicBezTo>
                <a:lnTo>
                  <a:pt x="19292" y="7913"/>
                </a:lnTo>
                <a:lnTo>
                  <a:pt x="21600" y="6520"/>
                </a:lnTo>
                <a:lnTo>
                  <a:pt x="10800" y="0"/>
                </a:lnTo>
                <a:close/>
                <a:moveTo>
                  <a:pt x="10819" y="5598"/>
                </a:moveTo>
                <a:cubicBezTo>
                  <a:pt x="11223" y="5598"/>
                  <a:pt x="11551" y="5819"/>
                  <a:pt x="11551" y="6091"/>
                </a:cubicBezTo>
                <a:cubicBezTo>
                  <a:pt x="11551" y="6364"/>
                  <a:pt x="11223" y="6584"/>
                  <a:pt x="10819" y="6584"/>
                </a:cubicBezTo>
                <a:cubicBezTo>
                  <a:pt x="10414" y="6584"/>
                  <a:pt x="10084" y="6364"/>
                  <a:pt x="10084" y="6091"/>
                </a:cubicBezTo>
                <a:cubicBezTo>
                  <a:pt x="10084" y="5819"/>
                  <a:pt x="10414" y="5598"/>
                  <a:pt x="10819" y="5598"/>
                </a:cubicBezTo>
                <a:close/>
                <a:moveTo>
                  <a:pt x="16068" y="10691"/>
                </a:moveTo>
                <a:lnTo>
                  <a:pt x="10800" y="13872"/>
                </a:lnTo>
                <a:lnTo>
                  <a:pt x="5535" y="10694"/>
                </a:lnTo>
                <a:cubicBezTo>
                  <a:pt x="4861" y="12240"/>
                  <a:pt x="4431" y="14116"/>
                  <a:pt x="4188" y="16122"/>
                </a:cubicBezTo>
                <a:cubicBezTo>
                  <a:pt x="6908" y="16652"/>
                  <a:pt x="9240" y="18095"/>
                  <a:pt x="10748" y="20074"/>
                </a:cubicBezTo>
                <a:cubicBezTo>
                  <a:pt x="12275" y="18069"/>
                  <a:pt x="14648" y="16613"/>
                  <a:pt x="17413" y="16101"/>
                </a:cubicBezTo>
                <a:cubicBezTo>
                  <a:pt x="17170" y="14102"/>
                  <a:pt x="16740" y="12232"/>
                  <a:pt x="16068" y="106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8" name="Google Shape;128;gd53ccf40ff_0_19"/>
          <p:cNvSpPr/>
          <p:nvPr/>
        </p:nvSpPr>
        <p:spPr>
          <a:xfrm>
            <a:off x="21791331" y="4304398"/>
            <a:ext cx="1015470" cy="5558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0" y="6520"/>
                </a:lnTo>
                <a:lnTo>
                  <a:pt x="10800" y="13043"/>
                </a:lnTo>
                <a:lnTo>
                  <a:pt x="18745" y="8243"/>
                </a:lnTo>
                <a:lnTo>
                  <a:pt x="18745" y="10509"/>
                </a:lnTo>
                <a:cubicBezTo>
                  <a:pt x="18606" y="10673"/>
                  <a:pt x="18515" y="10958"/>
                  <a:pt x="18515" y="11282"/>
                </a:cubicBezTo>
                <a:cubicBezTo>
                  <a:pt x="18515" y="11519"/>
                  <a:pt x="18563" y="11733"/>
                  <a:pt x="18643" y="11896"/>
                </a:cubicBezTo>
                <a:cubicBezTo>
                  <a:pt x="18499" y="12008"/>
                  <a:pt x="18399" y="12270"/>
                  <a:pt x="18399" y="12574"/>
                </a:cubicBezTo>
                <a:lnTo>
                  <a:pt x="18399" y="21301"/>
                </a:lnTo>
                <a:cubicBezTo>
                  <a:pt x="18553" y="21484"/>
                  <a:pt x="18772" y="21600"/>
                  <a:pt x="19018" y="21600"/>
                </a:cubicBezTo>
                <a:cubicBezTo>
                  <a:pt x="19264" y="21600"/>
                  <a:pt x="19483" y="21484"/>
                  <a:pt x="19637" y="21301"/>
                </a:cubicBezTo>
                <a:lnTo>
                  <a:pt x="19637" y="12556"/>
                </a:lnTo>
                <a:cubicBezTo>
                  <a:pt x="19637" y="12255"/>
                  <a:pt x="19538" y="11998"/>
                  <a:pt x="19396" y="11887"/>
                </a:cubicBezTo>
                <a:cubicBezTo>
                  <a:pt x="19474" y="11725"/>
                  <a:pt x="19523" y="11515"/>
                  <a:pt x="19523" y="11282"/>
                </a:cubicBezTo>
                <a:cubicBezTo>
                  <a:pt x="19523" y="10958"/>
                  <a:pt x="19430" y="10673"/>
                  <a:pt x="19291" y="10509"/>
                </a:cubicBezTo>
                <a:lnTo>
                  <a:pt x="19291" y="7913"/>
                </a:lnTo>
                <a:lnTo>
                  <a:pt x="21600" y="6520"/>
                </a:lnTo>
                <a:lnTo>
                  <a:pt x="10800" y="0"/>
                </a:lnTo>
                <a:close/>
                <a:moveTo>
                  <a:pt x="10819" y="5598"/>
                </a:moveTo>
                <a:cubicBezTo>
                  <a:pt x="11223" y="5598"/>
                  <a:pt x="11551" y="5819"/>
                  <a:pt x="11551" y="6091"/>
                </a:cubicBezTo>
                <a:cubicBezTo>
                  <a:pt x="11551" y="6364"/>
                  <a:pt x="11223" y="6584"/>
                  <a:pt x="10819" y="6584"/>
                </a:cubicBezTo>
                <a:cubicBezTo>
                  <a:pt x="10414" y="6584"/>
                  <a:pt x="10084" y="6364"/>
                  <a:pt x="10085" y="6091"/>
                </a:cubicBezTo>
                <a:cubicBezTo>
                  <a:pt x="10085" y="5819"/>
                  <a:pt x="10414" y="5598"/>
                  <a:pt x="10819" y="5598"/>
                </a:cubicBezTo>
                <a:close/>
                <a:moveTo>
                  <a:pt x="16068" y="10691"/>
                </a:moveTo>
                <a:lnTo>
                  <a:pt x="10800" y="13872"/>
                </a:lnTo>
                <a:lnTo>
                  <a:pt x="5535" y="10694"/>
                </a:lnTo>
                <a:cubicBezTo>
                  <a:pt x="4861" y="12240"/>
                  <a:pt x="4431" y="14116"/>
                  <a:pt x="4188" y="16122"/>
                </a:cubicBezTo>
                <a:cubicBezTo>
                  <a:pt x="6908" y="16652"/>
                  <a:pt x="9240" y="18095"/>
                  <a:pt x="10748" y="20074"/>
                </a:cubicBezTo>
                <a:cubicBezTo>
                  <a:pt x="12275" y="18069"/>
                  <a:pt x="14648" y="16613"/>
                  <a:pt x="17413" y="16101"/>
                </a:cubicBezTo>
                <a:cubicBezTo>
                  <a:pt x="17170" y="14102"/>
                  <a:pt x="16740" y="12232"/>
                  <a:pt x="16068" y="106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0" name="Google Shape;130;gd53ccf40ff_0_19"/>
          <p:cNvSpPr/>
          <p:nvPr/>
        </p:nvSpPr>
        <p:spPr>
          <a:xfrm>
            <a:off x="3974500" y="5511526"/>
            <a:ext cx="3147000" cy="4243200"/>
          </a:xfrm>
          <a:prstGeom prst="rect">
            <a:avLst/>
          </a:prstGeom>
          <a:solidFill>
            <a:srgbClr val="8FD1D6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00BCB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1" name="Google Shape;131;gd53ccf40ff_0_19"/>
          <p:cNvSpPr/>
          <p:nvPr/>
        </p:nvSpPr>
        <p:spPr>
          <a:xfrm>
            <a:off x="20122475" y="5553725"/>
            <a:ext cx="4060500" cy="4243200"/>
          </a:xfrm>
          <a:prstGeom prst="rect">
            <a:avLst/>
          </a:prstGeom>
          <a:solidFill>
            <a:srgbClr val="8FD1D6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2" name="Google Shape;132;gd53ccf40ff_0_19"/>
          <p:cNvSpPr txBox="1"/>
          <p:nvPr/>
        </p:nvSpPr>
        <p:spPr>
          <a:xfrm>
            <a:off x="20193563" y="5835866"/>
            <a:ext cx="3728400" cy="3872855"/>
          </a:xfrm>
          <a:prstGeom prst="rect">
            <a:avLst/>
          </a:prstGeom>
          <a:solidFill>
            <a:srgbClr val="8FD1D6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First students with ID graduate from college in Colorado; 70 students enrolled across 3 schools</a:t>
            </a:r>
            <a:endParaRPr b="1" dirty="0">
              <a:solidFill>
                <a:srgbClr val="0D3D3A"/>
              </a:solidFill>
            </a:endParaRPr>
          </a:p>
        </p:txBody>
      </p:sp>
      <p:sp>
        <p:nvSpPr>
          <p:cNvPr id="133" name="Google Shape;133;gd53ccf40ff_0_19"/>
          <p:cNvSpPr txBox="1"/>
          <p:nvPr/>
        </p:nvSpPr>
        <p:spPr>
          <a:xfrm>
            <a:off x="3882762" y="5837683"/>
            <a:ext cx="3284100" cy="22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Section 504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 of the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 Rehabilitation </a:t>
            </a:r>
            <a:endParaRPr sz="3500" b="1" i="0" u="none" strike="noStrike" cap="none" dirty="0">
              <a:solidFill>
                <a:srgbClr val="0D3D3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Act</a:t>
            </a:r>
            <a:r>
              <a:rPr lang="en-US" sz="24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 </a:t>
            </a:r>
            <a:endParaRPr b="1" dirty="0">
              <a:solidFill>
                <a:srgbClr val="0D3D3A"/>
              </a:solidFill>
            </a:endParaRPr>
          </a:p>
        </p:txBody>
      </p:sp>
      <p:sp>
        <p:nvSpPr>
          <p:cNvPr id="135" name="Google Shape;135;gd53ccf40ff_0_19"/>
          <p:cNvSpPr/>
          <p:nvPr/>
        </p:nvSpPr>
        <p:spPr>
          <a:xfrm>
            <a:off x="16026075" y="5511526"/>
            <a:ext cx="3962400" cy="4243200"/>
          </a:xfrm>
          <a:prstGeom prst="rect">
            <a:avLst/>
          </a:prstGeom>
          <a:solidFill>
            <a:srgbClr val="8FD1D6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6" name="Google Shape;136;gd53ccf40ff_0_19"/>
          <p:cNvSpPr/>
          <p:nvPr/>
        </p:nvSpPr>
        <p:spPr>
          <a:xfrm>
            <a:off x="17499509" y="4304398"/>
            <a:ext cx="1015470" cy="5558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0" y="6520"/>
                </a:lnTo>
                <a:lnTo>
                  <a:pt x="10800" y="13043"/>
                </a:lnTo>
                <a:lnTo>
                  <a:pt x="18745" y="8243"/>
                </a:lnTo>
                <a:lnTo>
                  <a:pt x="18745" y="10509"/>
                </a:lnTo>
                <a:cubicBezTo>
                  <a:pt x="18606" y="10673"/>
                  <a:pt x="18515" y="10958"/>
                  <a:pt x="18515" y="11282"/>
                </a:cubicBezTo>
                <a:cubicBezTo>
                  <a:pt x="18515" y="11519"/>
                  <a:pt x="18563" y="11733"/>
                  <a:pt x="18643" y="11896"/>
                </a:cubicBezTo>
                <a:cubicBezTo>
                  <a:pt x="18499" y="12008"/>
                  <a:pt x="18399" y="12270"/>
                  <a:pt x="18399" y="12574"/>
                </a:cubicBezTo>
                <a:lnTo>
                  <a:pt x="18399" y="21301"/>
                </a:lnTo>
                <a:cubicBezTo>
                  <a:pt x="18553" y="21484"/>
                  <a:pt x="18772" y="21600"/>
                  <a:pt x="19018" y="21600"/>
                </a:cubicBezTo>
                <a:cubicBezTo>
                  <a:pt x="19264" y="21600"/>
                  <a:pt x="19483" y="21484"/>
                  <a:pt x="19637" y="21301"/>
                </a:cubicBezTo>
                <a:lnTo>
                  <a:pt x="19637" y="12556"/>
                </a:lnTo>
                <a:cubicBezTo>
                  <a:pt x="19637" y="12255"/>
                  <a:pt x="19538" y="11998"/>
                  <a:pt x="19396" y="11887"/>
                </a:cubicBezTo>
                <a:cubicBezTo>
                  <a:pt x="19474" y="11725"/>
                  <a:pt x="19523" y="11515"/>
                  <a:pt x="19523" y="11282"/>
                </a:cubicBezTo>
                <a:cubicBezTo>
                  <a:pt x="19523" y="10958"/>
                  <a:pt x="19430" y="10673"/>
                  <a:pt x="19291" y="10509"/>
                </a:cubicBezTo>
                <a:lnTo>
                  <a:pt x="19291" y="7913"/>
                </a:lnTo>
                <a:lnTo>
                  <a:pt x="21600" y="6520"/>
                </a:lnTo>
                <a:lnTo>
                  <a:pt x="10800" y="0"/>
                </a:lnTo>
                <a:close/>
                <a:moveTo>
                  <a:pt x="10819" y="5598"/>
                </a:moveTo>
                <a:cubicBezTo>
                  <a:pt x="11223" y="5598"/>
                  <a:pt x="11551" y="5819"/>
                  <a:pt x="11551" y="6091"/>
                </a:cubicBezTo>
                <a:cubicBezTo>
                  <a:pt x="11551" y="6364"/>
                  <a:pt x="11223" y="6584"/>
                  <a:pt x="10819" y="6584"/>
                </a:cubicBezTo>
                <a:cubicBezTo>
                  <a:pt x="10414" y="6584"/>
                  <a:pt x="10084" y="6364"/>
                  <a:pt x="10085" y="6091"/>
                </a:cubicBezTo>
                <a:cubicBezTo>
                  <a:pt x="10085" y="5819"/>
                  <a:pt x="10414" y="5598"/>
                  <a:pt x="10819" y="5598"/>
                </a:cubicBezTo>
                <a:close/>
                <a:moveTo>
                  <a:pt x="16068" y="10691"/>
                </a:moveTo>
                <a:lnTo>
                  <a:pt x="10800" y="13872"/>
                </a:lnTo>
                <a:lnTo>
                  <a:pt x="5535" y="10694"/>
                </a:lnTo>
                <a:cubicBezTo>
                  <a:pt x="4861" y="12240"/>
                  <a:pt x="4431" y="14116"/>
                  <a:pt x="4188" y="16122"/>
                </a:cubicBezTo>
                <a:cubicBezTo>
                  <a:pt x="6908" y="16652"/>
                  <a:pt x="9240" y="18095"/>
                  <a:pt x="10748" y="20074"/>
                </a:cubicBezTo>
                <a:cubicBezTo>
                  <a:pt x="12275" y="18069"/>
                  <a:pt x="14648" y="16613"/>
                  <a:pt x="17413" y="16101"/>
                </a:cubicBezTo>
                <a:cubicBezTo>
                  <a:pt x="17170" y="14102"/>
                  <a:pt x="16740" y="12232"/>
                  <a:pt x="16068" y="106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7" name="Google Shape;137;gd53ccf40ff_0_19"/>
          <p:cNvSpPr txBox="1"/>
          <p:nvPr/>
        </p:nvSpPr>
        <p:spPr>
          <a:xfrm>
            <a:off x="16204844" y="5832442"/>
            <a:ext cx="3604800" cy="22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Colorado Senate Bill 196: 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Inclusive Higher Education Act </a:t>
            </a:r>
            <a:endParaRPr b="1" dirty="0">
              <a:solidFill>
                <a:srgbClr val="0D3D3A"/>
              </a:solidFill>
            </a:endParaRPr>
          </a:p>
        </p:txBody>
      </p:sp>
      <p:sp>
        <p:nvSpPr>
          <p:cNvPr id="138" name="Google Shape;138;gd53ccf40ff_0_19"/>
          <p:cNvSpPr/>
          <p:nvPr/>
        </p:nvSpPr>
        <p:spPr>
          <a:xfrm>
            <a:off x="7318900" y="5520074"/>
            <a:ext cx="3464400" cy="4243200"/>
          </a:xfrm>
          <a:prstGeom prst="rect">
            <a:avLst/>
          </a:prstGeom>
          <a:solidFill>
            <a:srgbClr val="8FD1D6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9" name="Google Shape;139;gd53ccf40ff_0_19"/>
          <p:cNvSpPr/>
          <p:nvPr/>
        </p:nvSpPr>
        <p:spPr>
          <a:xfrm>
            <a:off x="8744629" y="4279046"/>
            <a:ext cx="1108134" cy="60658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0" y="6520"/>
                </a:lnTo>
                <a:lnTo>
                  <a:pt x="10800" y="13043"/>
                </a:lnTo>
                <a:lnTo>
                  <a:pt x="18745" y="8243"/>
                </a:lnTo>
                <a:lnTo>
                  <a:pt x="18745" y="10509"/>
                </a:lnTo>
                <a:cubicBezTo>
                  <a:pt x="18606" y="10673"/>
                  <a:pt x="18515" y="10958"/>
                  <a:pt x="18515" y="11282"/>
                </a:cubicBezTo>
                <a:cubicBezTo>
                  <a:pt x="18515" y="11519"/>
                  <a:pt x="18563" y="11733"/>
                  <a:pt x="18644" y="11896"/>
                </a:cubicBezTo>
                <a:cubicBezTo>
                  <a:pt x="18499" y="12008"/>
                  <a:pt x="18399" y="12270"/>
                  <a:pt x="18399" y="12574"/>
                </a:cubicBezTo>
                <a:lnTo>
                  <a:pt x="18399" y="21301"/>
                </a:lnTo>
                <a:cubicBezTo>
                  <a:pt x="18553" y="21484"/>
                  <a:pt x="18772" y="21600"/>
                  <a:pt x="19018" y="21600"/>
                </a:cubicBezTo>
                <a:cubicBezTo>
                  <a:pt x="19264" y="21600"/>
                  <a:pt x="19483" y="21484"/>
                  <a:pt x="19637" y="21301"/>
                </a:cubicBezTo>
                <a:lnTo>
                  <a:pt x="19637" y="12556"/>
                </a:lnTo>
                <a:cubicBezTo>
                  <a:pt x="19637" y="12255"/>
                  <a:pt x="19538" y="11998"/>
                  <a:pt x="19396" y="11887"/>
                </a:cubicBezTo>
                <a:cubicBezTo>
                  <a:pt x="19474" y="11725"/>
                  <a:pt x="19523" y="11515"/>
                  <a:pt x="19523" y="11282"/>
                </a:cubicBezTo>
                <a:cubicBezTo>
                  <a:pt x="19523" y="10958"/>
                  <a:pt x="19430" y="10673"/>
                  <a:pt x="19292" y="10509"/>
                </a:cubicBezTo>
                <a:lnTo>
                  <a:pt x="19292" y="7913"/>
                </a:lnTo>
                <a:lnTo>
                  <a:pt x="21600" y="6520"/>
                </a:lnTo>
                <a:lnTo>
                  <a:pt x="10800" y="0"/>
                </a:lnTo>
                <a:close/>
                <a:moveTo>
                  <a:pt x="10819" y="5598"/>
                </a:moveTo>
                <a:cubicBezTo>
                  <a:pt x="11223" y="5598"/>
                  <a:pt x="11551" y="5819"/>
                  <a:pt x="11551" y="6091"/>
                </a:cubicBezTo>
                <a:cubicBezTo>
                  <a:pt x="11551" y="6364"/>
                  <a:pt x="11223" y="6584"/>
                  <a:pt x="10819" y="6584"/>
                </a:cubicBezTo>
                <a:cubicBezTo>
                  <a:pt x="10414" y="6584"/>
                  <a:pt x="10084" y="6364"/>
                  <a:pt x="10084" y="6091"/>
                </a:cubicBezTo>
                <a:cubicBezTo>
                  <a:pt x="10084" y="5819"/>
                  <a:pt x="10414" y="5598"/>
                  <a:pt x="10819" y="5598"/>
                </a:cubicBezTo>
                <a:close/>
                <a:moveTo>
                  <a:pt x="16068" y="10691"/>
                </a:moveTo>
                <a:lnTo>
                  <a:pt x="10800" y="13872"/>
                </a:lnTo>
                <a:lnTo>
                  <a:pt x="5535" y="10694"/>
                </a:lnTo>
                <a:cubicBezTo>
                  <a:pt x="4861" y="12240"/>
                  <a:pt x="4431" y="14116"/>
                  <a:pt x="4188" y="16122"/>
                </a:cubicBezTo>
                <a:cubicBezTo>
                  <a:pt x="6908" y="16652"/>
                  <a:pt x="9240" y="18095"/>
                  <a:pt x="10748" y="20074"/>
                </a:cubicBezTo>
                <a:cubicBezTo>
                  <a:pt x="12275" y="18069"/>
                  <a:pt x="14648" y="16613"/>
                  <a:pt x="17413" y="16101"/>
                </a:cubicBezTo>
                <a:cubicBezTo>
                  <a:pt x="17170" y="14102"/>
                  <a:pt x="16740" y="12232"/>
                  <a:pt x="16068" y="106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0" name="Google Shape;140;gd53ccf40ff_0_19"/>
          <p:cNvSpPr txBox="1"/>
          <p:nvPr/>
        </p:nvSpPr>
        <p:spPr>
          <a:xfrm>
            <a:off x="7437100" y="5837683"/>
            <a:ext cx="3228000" cy="279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Section II 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Americans 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with 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Disabilities Act</a:t>
            </a:r>
            <a:endParaRPr b="1" dirty="0">
              <a:solidFill>
                <a:srgbClr val="0D3D3A"/>
              </a:solidFill>
            </a:endParaRPr>
          </a:p>
        </p:txBody>
      </p:sp>
      <p:sp>
        <p:nvSpPr>
          <p:cNvPr id="141" name="Google Shape;141;gd53ccf40ff_0_19"/>
          <p:cNvSpPr/>
          <p:nvPr/>
        </p:nvSpPr>
        <p:spPr>
          <a:xfrm>
            <a:off x="171300" y="5464395"/>
            <a:ext cx="3604800" cy="4243200"/>
          </a:xfrm>
          <a:prstGeom prst="rect">
            <a:avLst/>
          </a:prstGeom>
          <a:solidFill>
            <a:srgbClr val="8FD1D6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 dirty="0">
              <a:solidFill>
                <a:srgbClr val="00BCBA"/>
              </a:solidFill>
              <a:highlight>
                <a:srgbClr val="00BCBA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2" name="Google Shape;142;gd53ccf40ff_0_19"/>
          <p:cNvSpPr/>
          <p:nvPr/>
        </p:nvSpPr>
        <p:spPr>
          <a:xfrm>
            <a:off x="1279694" y="4279046"/>
            <a:ext cx="1108080" cy="60658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0" y="6520"/>
                </a:lnTo>
                <a:lnTo>
                  <a:pt x="10800" y="13043"/>
                </a:lnTo>
                <a:lnTo>
                  <a:pt x="18745" y="8243"/>
                </a:lnTo>
                <a:lnTo>
                  <a:pt x="18745" y="10509"/>
                </a:lnTo>
                <a:cubicBezTo>
                  <a:pt x="18606" y="10673"/>
                  <a:pt x="18515" y="10958"/>
                  <a:pt x="18515" y="11282"/>
                </a:cubicBezTo>
                <a:cubicBezTo>
                  <a:pt x="18515" y="11519"/>
                  <a:pt x="18563" y="11733"/>
                  <a:pt x="18644" y="11896"/>
                </a:cubicBezTo>
                <a:cubicBezTo>
                  <a:pt x="18499" y="12008"/>
                  <a:pt x="18399" y="12270"/>
                  <a:pt x="18399" y="12574"/>
                </a:cubicBezTo>
                <a:lnTo>
                  <a:pt x="18399" y="21301"/>
                </a:lnTo>
                <a:cubicBezTo>
                  <a:pt x="18553" y="21484"/>
                  <a:pt x="18772" y="21600"/>
                  <a:pt x="19018" y="21600"/>
                </a:cubicBezTo>
                <a:cubicBezTo>
                  <a:pt x="19264" y="21600"/>
                  <a:pt x="19483" y="21484"/>
                  <a:pt x="19637" y="21301"/>
                </a:cubicBezTo>
                <a:lnTo>
                  <a:pt x="19637" y="12556"/>
                </a:lnTo>
                <a:cubicBezTo>
                  <a:pt x="19637" y="12255"/>
                  <a:pt x="19538" y="11998"/>
                  <a:pt x="19396" y="11887"/>
                </a:cubicBezTo>
                <a:cubicBezTo>
                  <a:pt x="19474" y="11725"/>
                  <a:pt x="19523" y="11515"/>
                  <a:pt x="19523" y="11282"/>
                </a:cubicBezTo>
                <a:cubicBezTo>
                  <a:pt x="19523" y="10958"/>
                  <a:pt x="19430" y="10673"/>
                  <a:pt x="19292" y="10509"/>
                </a:cubicBezTo>
                <a:lnTo>
                  <a:pt x="19292" y="7913"/>
                </a:lnTo>
                <a:lnTo>
                  <a:pt x="21600" y="6520"/>
                </a:lnTo>
                <a:lnTo>
                  <a:pt x="10800" y="0"/>
                </a:lnTo>
                <a:close/>
                <a:moveTo>
                  <a:pt x="10819" y="5598"/>
                </a:moveTo>
                <a:cubicBezTo>
                  <a:pt x="11223" y="5598"/>
                  <a:pt x="11551" y="5819"/>
                  <a:pt x="11551" y="6091"/>
                </a:cubicBezTo>
                <a:cubicBezTo>
                  <a:pt x="11551" y="6364"/>
                  <a:pt x="11223" y="6584"/>
                  <a:pt x="10819" y="6584"/>
                </a:cubicBezTo>
                <a:cubicBezTo>
                  <a:pt x="10414" y="6584"/>
                  <a:pt x="10084" y="6364"/>
                  <a:pt x="10084" y="6091"/>
                </a:cubicBezTo>
                <a:cubicBezTo>
                  <a:pt x="10084" y="5819"/>
                  <a:pt x="10414" y="5598"/>
                  <a:pt x="10819" y="5598"/>
                </a:cubicBezTo>
                <a:close/>
                <a:moveTo>
                  <a:pt x="16068" y="10691"/>
                </a:moveTo>
                <a:lnTo>
                  <a:pt x="10800" y="13872"/>
                </a:lnTo>
                <a:lnTo>
                  <a:pt x="5535" y="10694"/>
                </a:lnTo>
                <a:cubicBezTo>
                  <a:pt x="4861" y="12240"/>
                  <a:pt x="4431" y="14116"/>
                  <a:pt x="4188" y="16122"/>
                </a:cubicBezTo>
                <a:cubicBezTo>
                  <a:pt x="6908" y="16652"/>
                  <a:pt x="9240" y="18095"/>
                  <a:pt x="10748" y="20074"/>
                </a:cubicBezTo>
                <a:cubicBezTo>
                  <a:pt x="12275" y="18069"/>
                  <a:pt x="14648" y="16613"/>
                  <a:pt x="17413" y="16101"/>
                </a:cubicBezTo>
                <a:cubicBezTo>
                  <a:pt x="17170" y="14102"/>
                  <a:pt x="16740" y="12232"/>
                  <a:pt x="16068" y="106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3" name="Google Shape;143;gd53ccf40ff_0_19"/>
          <p:cNvSpPr txBox="1"/>
          <p:nvPr/>
        </p:nvSpPr>
        <p:spPr>
          <a:xfrm>
            <a:off x="108493" y="5837683"/>
            <a:ext cx="3728400" cy="1718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Degrees from specialty universities</a:t>
            </a:r>
            <a:endParaRPr b="1" dirty="0">
              <a:solidFill>
                <a:srgbClr val="0D3D3A"/>
              </a:solidFill>
            </a:endParaRPr>
          </a:p>
        </p:txBody>
      </p:sp>
      <p:sp>
        <p:nvSpPr>
          <p:cNvPr id="144" name="Google Shape;144;gd53ccf40ff_0_19"/>
          <p:cNvSpPr txBox="1"/>
          <p:nvPr/>
        </p:nvSpPr>
        <p:spPr>
          <a:xfrm>
            <a:off x="813841" y="3369364"/>
            <a:ext cx="2059883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4800" b="0" i="0" u="none" strike="noStrike" cap="none" dirty="0">
                <a:solidFill>
                  <a:srgbClr val="212121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1880’s</a:t>
            </a:r>
            <a:endParaRPr sz="4800" dirty="0">
              <a:solidFill>
                <a:srgbClr val="212121"/>
              </a:solidFill>
            </a:endParaRPr>
          </a:p>
        </p:txBody>
      </p:sp>
      <p:sp>
        <p:nvSpPr>
          <p:cNvPr id="145" name="Google Shape;145;gd53ccf40ff_0_19"/>
          <p:cNvSpPr txBox="1"/>
          <p:nvPr/>
        </p:nvSpPr>
        <p:spPr>
          <a:xfrm>
            <a:off x="4633529" y="3312249"/>
            <a:ext cx="1865398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4800" b="0" i="0" u="none" strike="noStrike" cap="none" dirty="0">
                <a:solidFill>
                  <a:srgbClr val="212121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1973</a:t>
            </a:r>
            <a:endParaRPr sz="4800" dirty="0">
              <a:solidFill>
                <a:srgbClr val="212121"/>
              </a:solidFill>
            </a:endParaRPr>
          </a:p>
        </p:txBody>
      </p:sp>
      <p:sp>
        <p:nvSpPr>
          <p:cNvPr id="146" name="Google Shape;146;gd53ccf40ff_0_19"/>
          <p:cNvSpPr txBox="1"/>
          <p:nvPr/>
        </p:nvSpPr>
        <p:spPr>
          <a:xfrm>
            <a:off x="8436305" y="3369364"/>
            <a:ext cx="1865397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4800" b="0" i="0" u="none" strike="noStrike" cap="none" dirty="0">
                <a:solidFill>
                  <a:srgbClr val="212121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1990</a:t>
            </a:r>
            <a:endParaRPr sz="4800" dirty="0">
              <a:solidFill>
                <a:srgbClr val="212121"/>
              </a:solidFill>
            </a:endParaRPr>
          </a:p>
        </p:txBody>
      </p:sp>
      <p:sp>
        <p:nvSpPr>
          <p:cNvPr id="147" name="Google Shape;147;gd53ccf40ff_0_19"/>
          <p:cNvSpPr txBox="1"/>
          <p:nvPr/>
        </p:nvSpPr>
        <p:spPr>
          <a:xfrm>
            <a:off x="12733425" y="3369364"/>
            <a:ext cx="1537032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4800" b="0" i="0" u="none" strike="noStrike" cap="none" dirty="0">
                <a:solidFill>
                  <a:srgbClr val="212121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2008</a:t>
            </a:r>
            <a:endParaRPr sz="4800" dirty="0">
              <a:solidFill>
                <a:srgbClr val="212121"/>
              </a:solidFill>
            </a:endParaRPr>
          </a:p>
        </p:txBody>
      </p:sp>
      <p:sp>
        <p:nvSpPr>
          <p:cNvPr id="148" name="Google Shape;148;gd53ccf40ff_0_19"/>
          <p:cNvSpPr txBox="1"/>
          <p:nvPr/>
        </p:nvSpPr>
        <p:spPr>
          <a:xfrm>
            <a:off x="17262378" y="3316858"/>
            <a:ext cx="1537032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4800" b="0" i="0" u="none" strike="noStrike" cap="none" dirty="0">
                <a:solidFill>
                  <a:srgbClr val="212121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2016</a:t>
            </a:r>
            <a:endParaRPr sz="4800" dirty="0">
              <a:solidFill>
                <a:srgbClr val="212121"/>
              </a:solidFill>
            </a:endParaRPr>
          </a:p>
        </p:txBody>
      </p:sp>
      <p:sp>
        <p:nvSpPr>
          <p:cNvPr id="149" name="Google Shape;149;gd53ccf40ff_0_19"/>
          <p:cNvSpPr txBox="1"/>
          <p:nvPr/>
        </p:nvSpPr>
        <p:spPr>
          <a:xfrm>
            <a:off x="21481901" y="3316858"/>
            <a:ext cx="1537032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4800" b="0" i="0" u="none" strike="noStrike" cap="none" dirty="0">
                <a:solidFill>
                  <a:srgbClr val="212121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202</a:t>
            </a:r>
            <a:r>
              <a:rPr lang="en-US" sz="4800" dirty="0">
                <a:solidFill>
                  <a:srgbClr val="212121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0</a:t>
            </a:r>
            <a:endParaRPr sz="4800" dirty="0">
              <a:solidFill>
                <a:srgbClr val="212121"/>
              </a:solidFill>
            </a:endParaRPr>
          </a:p>
        </p:txBody>
      </p:sp>
      <p:sp>
        <p:nvSpPr>
          <p:cNvPr id="150" name="Google Shape;150;gd53ccf40ff_0_19"/>
          <p:cNvSpPr txBox="1"/>
          <p:nvPr/>
        </p:nvSpPr>
        <p:spPr>
          <a:xfrm>
            <a:off x="171300" y="767400"/>
            <a:ext cx="25046700" cy="13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00" b="1">
                <a:latin typeface="Martel Sans"/>
                <a:ea typeface="Martel Sans"/>
                <a:cs typeface="Martel Sans"/>
                <a:sym typeface="Martel Sans"/>
              </a:rPr>
              <a:t>State and National Landmarks</a:t>
            </a:r>
            <a:endParaRPr sz="100"/>
          </a:p>
        </p:txBody>
      </p:sp>
      <p:cxnSp>
        <p:nvCxnSpPr>
          <p:cNvPr id="151" name="Google Shape;151;gd53ccf40ff_0_19"/>
          <p:cNvCxnSpPr/>
          <p:nvPr/>
        </p:nvCxnSpPr>
        <p:spPr>
          <a:xfrm>
            <a:off x="328225" y="2198240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9" name="Google Shape;129;gd53ccf40ff_0_19">
            <a:extLst>
              <a:ext uri="{FF2B5EF4-FFF2-40B4-BE49-F238E27FC236}">
                <a16:creationId xmlns:a16="http://schemas.microsoft.com/office/drawing/2014/main" id="{EF1E44B8-9EAD-6B4F-B2D4-DBC9E77981DE}"/>
              </a:ext>
            </a:extLst>
          </p:cNvPr>
          <p:cNvSpPr/>
          <p:nvPr/>
        </p:nvSpPr>
        <p:spPr>
          <a:xfrm>
            <a:off x="10980650" y="5511526"/>
            <a:ext cx="4839300" cy="4243200"/>
          </a:xfrm>
          <a:prstGeom prst="rect">
            <a:avLst/>
          </a:prstGeom>
          <a:solidFill>
            <a:srgbClr val="8FD1D6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" name="Google Shape;134;gd53ccf40ff_0_19">
            <a:extLst>
              <a:ext uri="{FF2B5EF4-FFF2-40B4-BE49-F238E27FC236}">
                <a16:creationId xmlns:a16="http://schemas.microsoft.com/office/drawing/2014/main" id="{5ADAAB18-C8DB-EE4A-AF7A-77C4154D16A4}"/>
              </a:ext>
            </a:extLst>
          </p:cNvPr>
          <p:cNvSpPr txBox="1"/>
          <p:nvPr/>
        </p:nvSpPr>
        <p:spPr>
          <a:xfrm>
            <a:off x="10935338" y="5837683"/>
            <a:ext cx="4955700" cy="3334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Federal 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Reauthorization of 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Higher Education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Opportunity </a:t>
            </a: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Act </a:t>
            </a:r>
            <a:b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</a:b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&amp;</a:t>
            </a:r>
            <a:endParaRPr b="1" dirty="0">
              <a:solidFill>
                <a:srgbClr val="0D3D3A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 Think College</a:t>
            </a:r>
            <a:endParaRPr b="1" dirty="0">
              <a:solidFill>
                <a:srgbClr val="0D3D3A"/>
              </a:solidFill>
            </a:endParaRPr>
          </a:p>
        </p:txBody>
      </p:sp>
      <p:pic>
        <p:nvPicPr>
          <p:cNvPr id="31" name="Google Shape;119;gd53ccf40ff_0_319" descr="IN-logo-Spruce.png">
            <a:extLst>
              <a:ext uri="{FF2B5EF4-FFF2-40B4-BE49-F238E27FC236}">
                <a16:creationId xmlns:a16="http://schemas.microsoft.com/office/drawing/2014/main" id="{01E7267B-3A11-8244-9853-118BF9E425F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9103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gd53ccf40ff_0_336" descr="IN-logo-Color-on-Spruce-01.jpg"/>
          <p:cNvPicPr preferRelativeResize="0"/>
          <p:nvPr/>
        </p:nvPicPr>
        <p:blipFill rotWithShape="1">
          <a:blip r:embed="rId3">
            <a:alphaModFix/>
          </a:blip>
          <a:srcRect b="69845"/>
          <a:stretch/>
        </p:blipFill>
        <p:spPr>
          <a:xfrm>
            <a:off x="0" y="-53667"/>
            <a:ext cx="24383998" cy="13769666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gd53ccf40ff_0_336"/>
          <p:cNvSpPr txBox="1"/>
          <p:nvPr/>
        </p:nvSpPr>
        <p:spPr>
          <a:xfrm>
            <a:off x="2950350" y="5013400"/>
            <a:ext cx="182670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10000" b="1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Checking for Understanding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8" name="Google Shape;158;gd53ccf40ff_0_3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9522" y="11277600"/>
            <a:ext cx="3253089" cy="1619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9" name="Google Shape;159;gd53ccf40ff_0_336"/>
          <p:cNvCxnSpPr/>
          <p:nvPr/>
        </p:nvCxnSpPr>
        <p:spPr>
          <a:xfrm>
            <a:off x="6480811" y="6858000"/>
            <a:ext cx="114225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gd53ccf40ff_0_349" descr="IN-logo-Color-on-Spruce-01.jpg"/>
          <p:cNvPicPr preferRelativeResize="0"/>
          <p:nvPr/>
        </p:nvPicPr>
        <p:blipFill rotWithShape="1">
          <a:blip r:embed="rId3">
            <a:alphaModFix/>
          </a:blip>
          <a:srcRect b="69845"/>
          <a:stretch/>
        </p:blipFill>
        <p:spPr>
          <a:xfrm>
            <a:off x="0" y="-53667"/>
            <a:ext cx="24383998" cy="13769666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gd53ccf40ff_0_349"/>
          <p:cNvSpPr txBox="1"/>
          <p:nvPr/>
        </p:nvSpPr>
        <p:spPr>
          <a:xfrm>
            <a:off x="2950350" y="5013400"/>
            <a:ext cx="182670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10000" b="1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A Comparison of Supports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6" name="Google Shape;166;gd53ccf40ff_0_3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9522" y="11277600"/>
            <a:ext cx="3253089" cy="1619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7" name="Google Shape;167;gd53ccf40ff_0_349"/>
          <p:cNvCxnSpPr/>
          <p:nvPr/>
        </p:nvCxnSpPr>
        <p:spPr>
          <a:xfrm>
            <a:off x="6480811" y="6858000"/>
            <a:ext cx="114225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d53ccf40ff_0_356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>
                <a:latin typeface="Martel Sans"/>
                <a:ea typeface="Martel Sans"/>
                <a:cs typeface="Martel Sans"/>
                <a:sym typeface="Martel Sans"/>
              </a:rPr>
              <a:t>Disability Services</a:t>
            </a:r>
            <a:endParaRPr sz="11600" b="1" i="0" u="none" strike="noStrike" cap="none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pic>
        <p:nvPicPr>
          <p:cNvPr id="173" name="Google Shape;173;gd53ccf40ff_0_356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4" name="Google Shape;174;gd53ccf40ff_0_356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grpSp>
        <p:nvGrpSpPr>
          <p:cNvPr id="8" name="Google Shape;175;gd53ccf40ff_0_356">
            <a:extLst>
              <a:ext uri="{FF2B5EF4-FFF2-40B4-BE49-F238E27FC236}">
                <a16:creationId xmlns:a16="http://schemas.microsoft.com/office/drawing/2014/main" id="{099C4673-998E-FA46-A00E-299F5F529097}"/>
              </a:ext>
            </a:extLst>
          </p:cNvPr>
          <p:cNvGrpSpPr/>
          <p:nvPr/>
        </p:nvGrpSpPr>
        <p:grpSpPr>
          <a:xfrm>
            <a:off x="1206498" y="3939482"/>
            <a:ext cx="8699100" cy="3507000"/>
            <a:chOff x="0" y="143572"/>
            <a:chExt cx="8699100" cy="3507000"/>
          </a:xfrm>
          <a:solidFill>
            <a:srgbClr val="F7BF15"/>
          </a:solidFill>
        </p:grpSpPr>
        <p:sp>
          <p:nvSpPr>
            <p:cNvPr id="9" name="Google Shape;176;gd53ccf40ff_0_356">
              <a:extLst>
                <a:ext uri="{FF2B5EF4-FFF2-40B4-BE49-F238E27FC236}">
                  <a16:creationId xmlns:a16="http://schemas.microsoft.com/office/drawing/2014/main" id="{E23243B5-66E9-AF46-9876-DDE1CD621BB2}"/>
                </a:ext>
              </a:extLst>
            </p:cNvPr>
            <p:cNvSpPr/>
            <p:nvPr/>
          </p:nvSpPr>
          <p:spPr>
            <a:xfrm>
              <a:off x="0" y="378529"/>
              <a:ext cx="8699100" cy="2591929"/>
            </a:xfrm>
            <a:prstGeom prst="roundRect">
              <a:avLst>
                <a:gd name="adj" fmla="val 10807"/>
              </a:avLst>
            </a:prstGeom>
            <a:solidFill>
              <a:srgbClr val="F7BF1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177;gd53ccf40ff_0_356">
              <a:extLst>
                <a:ext uri="{FF2B5EF4-FFF2-40B4-BE49-F238E27FC236}">
                  <a16:creationId xmlns:a16="http://schemas.microsoft.com/office/drawing/2014/main" id="{2536EAA5-CD10-814D-8FFD-9B61E8A1BC9F}"/>
                </a:ext>
              </a:extLst>
            </p:cNvPr>
            <p:cNvSpPr txBox="1"/>
            <p:nvPr/>
          </p:nvSpPr>
          <p:spPr>
            <a:xfrm>
              <a:off x="154198" y="143572"/>
              <a:ext cx="8544900" cy="350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i="0" u="none" strike="noStrike" cap="none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Available at all schools. Must be admitted through traditional route.</a:t>
              </a:r>
              <a:endParaRPr sz="4800" dirty="0">
                <a:solidFill>
                  <a:srgbClr val="0D3D3A"/>
                </a:solidFill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d53ccf40ff_0_422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>
                <a:latin typeface="Martel Sans"/>
                <a:ea typeface="Martel Sans"/>
                <a:cs typeface="Martel Sans"/>
                <a:sym typeface="Martel Sans"/>
              </a:rPr>
              <a:t>Disability Services</a:t>
            </a:r>
            <a:endParaRPr sz="11600" b="1" i="0" u="none" strike="noStrike" cap="none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pic>
        <p:nvPicPr>
          <p:cNvPr id="183" name="Google Shape;183;gd53ccf40ff_0_422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4" name="Google Shape;184;gd53ccf40ff_0_422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grpSp>
        <p:nvGrpSpPr>
          <p:cNvPr id="188" name="Google Shape;188;gd53ccf40ff_0_422"/>
          <p:cNvGrpSpPr/>
          <p:nvPr/>
        </p:nvGrpSpPr>
        <p:grpSpPr>
          <a:xfrm>
            <a:off x="1206496" y="7274330"/>
            <a:ext cx="8699100" cy="3264300"/>
            <a:chOff x="0" y="0"/>
            <a:chExt cx="8699100" cy="3264300"/>
          </a:xfrm>
        </p:grpSpPr>
        <p:sp>
          <p:nvSpPr>
            <p:cNvPr id="189" name="Google Shape;189;gd53ccf40ff_0_422"/>
            <p:cNvSpPr/>
            <p:nvPr/>
          </p:nvSpPr>
          <p:spPr>
            <a:xfrm>
              <a:off x="0" y="0"/>
              <a:ext cx="8699100" cy="3264300"/>
            </a:xfrm>
            <a:prstGeom prst="roundRect">
              <a:avLst>
                <a:gd name="adj" fmla="val 8057"/>
              </a:avLst>
            </a:prstGeom>
            <a:solidFill>
              <a:srgbClr val="F7BF1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gd53ccf40ff_0_422"/>
            <p:cNvSpPr txBox="1"/>
            <p:nvPr/>
          </p:nvSpPr>
          <p:spPr>
            <a:xfrm>
              <a:off x="77034" y="322415"/>
              <a:ext cx="8545200" cy="261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Student must advocate on their own and disclose their disability to get services.</a:t>
              </a:r>
              <a:endParaRPr sz="4800" dirty="0">
                <a:solidFill>
                  <a:srgbClr val="0D3D3A"/>
                </a:solidFill>
              </a:endParaRPr>
            </a:p>
          </p:txBody>
        </p:sp>
      </p:grpSp>
      <p:grpSp>
        <p:nvGrpSpPr>
          <p:cNvPr id="15" name="Google Shape;175;gd53ccf40ff_0_356">
            <a:extLst>
              <a:ext uri="{FF2B5EF4-FFF2-40B4-BE49-F238E27FC236}">
                <a16:creationId xmlns:a16="http://schemas.microsoft.com/office/drawing/2014/main" id="{592F14F6-70B9-984F-838D-ADCD94A738A8}"/>
              </a:ext>
            </a:extLst>
          </p:cNvPr>
          <p:cNvGrpSpPr/>
          <p:nvPr/>
        </p:nvGrpSpPr>
        <p:grpSpPr>
          <a:xfrm>
            <a:off x="1206498" y="3939482"/>
            <a:ext cx="8699100" cy="3507000"/>
            <a:chOff x="0" y="143572"/>
            <a:chExt cx="8699100" cy="3507000"/>
          </a:xfrm>
          <a:solidFill>
            <a:srgbClr val="F7BF15"/>
          </a:solidFill>
        </p:grpSpPr>
        <p:sp>
          <p:nvSpPr>
            <p:cNvPr id="16" name="Google Shape;176;gd53ccf40ff_0_356">
              <a:extLst>
                <a:ext uri="{FF2B5EF4-FFF2-40B4-BE49-F238E27FC236}">
                  <a16:creationId xmlns:a16="http://schemas.microsoft.com/office/drawing/2014/main" id="{E57D6171-110F-A94F-A9D0-EF4A7C6F54D1}"/>
                </a:ext>
              </a:extLst>
            </p:cNvPr>
            <p:cNvSpPr/>
            <p:nvPr/>
          </p:nvSpPr>
          <p:spPr>
            <a:xfrm>
              <a:off x="0" y="378529"/>
              <a:ext cx="8699100" cy="2591929"/>
            </a:xfrm>
            <a:prstGeom prst="roundRect">
              <a:avLst>
                <a:gd name="adj" fmla="val 10807"/>
              </a:avLst>
            </a:prstGeom>
            <a:solidFill>
              <a:srgbClr val="F7BF1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7;gd53ccf40ff_0_356">
              <a:extLst>
                <a:ext uri="{FF2B5EF4-FFF2-40B4-BE49-F238E27FC236}">
                  <a16:creationId xmlns:a16="http://schemas.microsoft.com/office/drawing/2014/main" id="{08703C38-B7E2-7A46-B99F-012376FDA870}"/>
                </a:ext>
              </a:extLst>
            </p:cNvPr>
            <p:cNvSpPr txBox="1"/>
            <p:nvPr/>
          </p:nvSpPr>
          <p:spPr>
            <a:xfrm>
              <a:off x="154198" y="143572"/>
              <a:ext cx="8544900" cy="350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i="0" u="none" strike="noStrike" cap="none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Available at all schools. Must be admitted through traditional route.</a:t>
              </a:r>
              <a:endParaRPr sz="4800" dirty="0">
                <a:solidFill>
                  <a:srgbClr val="0D3D3A"/>
                </a:solidFill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d53ccf40ff_0_422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>
                <a:latin typeface="Martel Sans"/>
                <a:ea typeface="Martel Sans"/>
                <a:cs typeface="Martel Sans"/>
                <a:sym typeface="Martel Sans"/>
              </a:rPr>
              <a:t>Disability Services</a:t>
            </a:r>
            <a:endParaRPr sz="11600" b="1" i="0" u="none" strike="noStrike" cap="none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pic>
        <p:nvPicPr>
          <p:cNvPr id="183" name="Google Shape;183;gd53ccf40ff_0_422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4" name="Google Shape;184;gd53ccf40ff_0_422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grpSp>
        <p:nvGrpSpPr>
          <p:cNvPr id="188" name="Google Shape;188;gd53ccf40ff_0_422"/>
          <p:cNvGrpSpPr/>
          <p:nvPr/>
        </p:nvGrpSpPr>
        <p:grpSpPr>
          <a:xfrm>
            <a:off x="1206496" y="7274330"/>
            <a:ext cx="8699100" cy="3264300"/>
            <a:chOff x="0" y="0"/>
            <a:chExt cx="8699100" cy="3264300"/>
          </a:xfrm>
        </p:grpSpPr>
        <p:sp>
          <p:nvSpPr>
            <p:cNvPr id="189" name="Google Shape;189;gd53ccf40ff_0_422"/>
            <p:cNvSpPr/>
            <p:nvPr/>
          </p:nvSpPr>
          <p:spPr>
            <a:xfrm>
              <a:off x="0" y="0"/>
              <a:ext cx="8699100" cy="3264300"/>
            </a:xfrm>
            <a:prstGeom prst="roundRect">
              <a:avLst>
                <a:gd name="adj" fmla="val 8057"/>
              </a:avLst>
            </a:prstGeom>
            <a:solidFill>
              <a:srgbClr val="F7BF1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gd53ccf40ff_0_422"/>
            <p:cNvSpPr txBox="1"/>
            <p:nvPr/>
          </p:nvSpPr>
          <p:spPr>
            <a:xfrm>
              <a:off x="77034" y="322415"/>
              <a:ext cx="8545200" cy="261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Student must advocate on their own and disclose their disability to get services.</a:t>
              </a:r>
              <a:endParaRPr sz="4800" dirty="0">
                <a:solidFill>
                  <a:srgbClr val="0D3D3A"/>
                </a:solidFill>
              </a:endParaRPr>
            </a:p>
          </p:txBody>
        </p:sp>
      </p:grpSp>
      <p:grpSp>
        <p:nvGrpSpPr>
          <p:cNvPr id="11" name="Google Shape;175;gd53ccf40ff_0_356">
            <a:extLst>
              <a:ext uri="{FF2B5EF4-FFF2-40B4-BE49-F238E27FC236}">
                <a16:creationId xmlns:a16="http://schemas.microsoft.com/office/drawing/2014/main" id="{9DCF1DBA-09E2-8745-82E5-CA24DCA0E9C8}"/>
              </a:ext>
            </a:extLst>
          </p:cNvPr>
          <p:cNvGrpSpPr/>
          <p:nvPr/>
        </p:nvGrpSpPr>
        <p:grpSpPr>
          <a:xfrm>
            <a:off x="1206498" y="3939482"/>
            <a:ext cx="8699100" cy="3507000"/>
            <a:chOff x="0" y="143572"/>
            <a:chExt cx="8699100" cy="3507000"/>
          </a:xfrm>
          <a:solidFill>
            <a:srgbClr val="F7BF15"/>
          </a:solidFill>
        </p:grpSpPr>
        <p:sp>
          <p:nvSpPr>
            <p:cNvPr id="12" name="Google Shape;176;gd53ccf40ff_0_356">
              <a:extLst>
                <a:ext uri="{FF2B5EF4-FFF2-40B4-BE49-F238E27FC236}">
                  <a16:creationId xmlns:a16="http://schemas.microsoft.com/office/drawing/2014/main" id="{A412A123-55FE-B146-A157-86C89B074AA6}"/>
                </a:ext>
              </a:extLst>
            </p:cNvPr>
            <p:cNvSpPr/>
            <p:nvPr/>
          </p:nvSpPr>
          <p:spPr>
            <a:xfrm>
              <a:off x="0" y="378529"/>
              <a:ext cx="8699100" cy="2591929"/>
            </a:xfrm>
            <a:prstGeom prst="roundRect">
              <a:avLst>
                <a:gd name="adj" fmla="val 10807"/>
              </a:avLst>
            </a:prstGeom>
            <a:solidFill>
              <a:srgbClr val="F7BF1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77;gd53ccf40ff_0_356">
              <a:extLst>
                <a:ext uri="{FF2B5EF4-FFF2-40B4-BE49-F238E27FC236}">
                  <a16:creationId xmlns:a16="http://schemas.microsoft.com/office/drawing/2014/main" id="{295EC73B-EFD6-294B-B27E-F34B1FF3D1B4}"/>
                </a:ext>
              </a:extLst>
            </p:cNvPr>
            <p:cNvSpPr txBox="1"/>
            <p:nvPr/>
          </p:nvSpPr>
          <p:spPr>
            <a:xfrm>
              <a:off x="154198" y="143572"/>
              <a:ext cx="8544900" cy="350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i="0" u="none" strike="noStrike" cap="none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Available at all schools. Must be admitted through traditional route.</a:t>
              </a:r>
              <a:endParaRPr sz="4800" dirty="0">
                <a:solidFill>
                  <a:srgbClr val="0D3D3A"/>
                </a:solidFill>
              </a:endParaRPr>
            </a:p>
          </p:txBody>
        </p:sp>
      </p:grpSp>
      <p:grpSp>
        <p:nvGrpSpPr>
          <p:cNvPr id="14" name="Google Shape;204;gd53ccf40ff_0_403">
            <a:extLst>
              <a:ext uri="{FF2B5EF4-FFF2-40B4-BE49-F238E27FC236}">
                <a16:creationId xmlns:a16="http://schemas.microsoft.com/office/drawing/2014/main" id="{CFB7ECBF-62D8-4643-9813-3FBC4EEDCC4C}"/>
              </a:ext>
            </a:extLst>
          </p:cNvPr>
          <p:cNvGrpSpPr/>
          <p:nvPr/>
        </p:nvGrpSpPr>
        <p:grpSpPr>
          <a:xfrm>
            <a:off x="11477194" y="3795917"/>
            <a:ext cx="7514400" cy="4910759"/>
            <a:chOff x="0" y="-330784"/>
            <a:chExt cx="7514400" cy="4910759"/>
          </a:xfrm>
        </p:grpSpPr>
        <p:sp>
          <p:nvSpPr>
            <p:cNvPr id="15" name="Google Shape;205;gd53ccf40ff_0_403">
              <a:extLst>
                <a:ext uri="{FF2B5EF4-FFF2-40B4-BE49-F238E27FC236}">
                  <a16:creationId xmlns:a16="http://schemas.microsoft.com/office/drawing/2014/main" id="{459446E7-1B9E-DB43-8D82-C60993AD71AD}"/>
                </a:ext>
              </a:extLst>
            </p:cNvPr>
            <p:cNvSpPr/>
            <p:nvPr/>
          </p:nvSpPr>
          <p:spPr>
            <a:xfrm>
              <a:off x="0" y="-330784"/>
              <a:ext cx="7514400" cy="4910759"/>
            </a:xfrm>
            <a:prstGeom prst="roundRect">
              <a:avLst>
                <a:gd name="adj" fmla="val 6338"/>
              </a:avLst>
            </a:prstGeom>
            <a:solidFill>
              <a:srgbClr val="F7BF1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206;gd53ccf40ff_0_403">
              <a:extLst>
                <a:ext uri="{FF2B5EF4-FFF2-40B4-BE49-F238E27FC236}">
                  <a16:creationId xmlns:a16="http://schemas.microsoft.com/office/drawing/2014/main" id="{256EA336-9813-764C-8E55-4919C7C9CC6D}"/>
                </a:ext>
              </a:extLst>
            </p:cNvPr>
            <p:cNvSpPr txBox="1"/>
            <p:nvPr/>
          </p:nvSpPr>
          <p:spPr>
            <a:xfrm>
              <a:off x="66600" y="329612"/>
              <a:ext cx="7447800" cy="35899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Serves students with varying disabilities - mental</a:t>
              </a:r>
              <a:r>
                <a:rPr lang="en-US" sz="4800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 health disorder</a:t>
              </a:r>
              <a:r>
                <a:rPr lang="en-US" sz="4800" b="0" i="0" u="none" strike="noStrike" cap="none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, physical disability, chronic illness, autism, ADD/ADHD, etc.</a:t>
              </a:r>
              <a:endParaRPr sz="4800" dirty="0">
                <a:solidFill>
                  <a:srgbClr val="0D3D3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81247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d53ccf40ff_0_422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>
                <a:latin typeface="Martel Sans"/>
                <a:ea typeface="Martel Sans"/>
                <a:cs typeface="Martel Sans"/>
                <a:sym typeface="Martel Sans"/>
              </a:rPr>
              <a:t>Disability Services</a:t>
            </a:r>
            <a:endParaRPr sz="11600" b="1" i="0" u="none" strike="noStrike" cap="none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pic>
        <p:nvPicPr>
          <p:cNvPr id="183" name="Google Shape;183;gd53ccf40ff_0_422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4" name="Google Shape;184;gd53ccf40ff_0_422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grpSp>
        <p:nvGrpSpPr>
          <p:cNvPr id="17" name="Google Shape;223;gd53ccf40ff_0_384">
            <a:extLst>
              <a:ext uri="{FF2B5EF4-FFF2-40B4-BE49-F238E27FC236}">
                <a16:creationId xmlns:a16="http://schemas.microsoft.com/office/drawing/2014/main" id="{4A515F7B-9F45-4149-85D8-6D4EC822200E}"/>
              </a:ext>
            </a:extLst>
          </p:cNvPr>
          <p:cNvGrpSpPr/>
          <p:nvPr/>
        </p:nvGrpSpPr>
        <p:grpSpPr>
          <a:xfrm>
            <a:off x="11439150" y="9303540"/>
            <a:ext cx="7539600" cy="1825610"/>
            <a:chOff x="-25444" y="239115"/>
            <a:chExt cx="7539600" cy="1825610"/>
          </a:xfrm>
        </p:grpSpPr>
        <p:sp>
          <p:nvSpPr>
            <p:cNvPr id="18" name="Google Shape;224;gd53ccf40ff_0_384">
              <a:extLst>
                <a:ext uri="{FF2B5EF4-FFF2-40B4-BE49-F238E27FC236}">
                  <a16:creationId xmlns:a16="http://schemas.microsoft.com/office/drawing/2014/main" id="{028C8FD9-13B5-E74E-80D4-40AA905D30AA}"/>
                </a:ext>
              </a:extLst>
            </p:cNvPr>
            <p:cNvSpPr/>
            <p:nvPr/>
          </p:nvSpPr>
          <p:spPr>
            <a:xfrm>
              <a:off x="-25444" y="239115"/>
              <a:ext cx="7539600" cy="1825610"/>
            </a:xfrm>
            <a:prstGeom prst="roundRect">
              <a:avLst>
                <a:gd name="adj" fmla="val 15000"/>
              </a:avLst>
            </a:prstGeom>
            <a:solidFill>
              <a:srgbClr val="F7BF1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225;gd53ccf40ff_0_384">
              <a:extLst>
                <a:ext uri="{FF2B5EF4-FFF2-40B4-BE49-F238E27FC236}">
                  <a16:creationId xmlns:a16="http://schemas.microsoft.com/office/drawing/2014/main" id="{86E052D6-B49A-E44C-9240-63DEF394D9FA}"/>
                </a:ext>
              </a:extLst>
            </p:cNvPr>
            <p:cNvSpPr txBox="1"/>
            <p:nvPr/>
          </p:nvSpPr>
          <p:spPr>
            <a:xfrm>
              <a:off x="108056" y="612202"/>
              <a:ext cx="7406100" cy="109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Offers accommodations only</a:t>
              </a:r>
              <a:endParaRPr sz="4800" dirty="0">
                <a:solidFill>
                  <a:srgbClr val="0D3D3A"/>
                </a:solidFill>
              </a:endParaRPr>
            </a:p>
          </p:txBody>
        </p:sp>
      </p:grpSp>
      <p:sp>
        <p:nvSpPr>
          <p:cNvPr id="20" name="Google Shape;226;gd53ccf40ff_0_384">
            <a:extLst>
              <a:ext uri="{FF2B5EF4-FFF2-40B4-BE49-F238E27FC236}">
                <a16:creationId xmlns:a16="http://schemas.microsoft.com/office/drawing/2014/main" id="{AEDE6613-102F-C847-9DCD-FD2C5AE8A8A3}"/>
              </a:ext>
            </a:extLst>
          </p:cNvPr>
          <p:cNvSpPr txBox="1"/>
          <p:nvPr/>
        </p:nvSpPr>
        <p:spPr>
          <a:xfrm>
            <a:off x="742950" y="11456175"/>
            <a:ext cx="18235800" cy="18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dirty="0">
                <a:latin typeface="Martel Sans Light"/>
                <a:ea typeface="Martel Sans Light"/>
                <a:cs typeface="Martel Sans Light"/>
                <a:sym typeface="Martel Sans Light"/>
              </a:rPr>
              <a:t>*Students receiving supports from Comprehensive or Inclusive Services often qualify for and access supports from the Disability Services office in addition to supports from comprehensive or inclusive higher ed services. </a:t>
            </a:r>
            <a:endParaRPr dirty="0"/>
          </a:p>
        </p:txBody>
      </p:sp>
      <p:grpSp>
        <p:nvGrpSpPr>
          <p:cNvPr id="21" name="Google Shape;204;gd53ccf40ff_0_403">
            <a:extLst>
              <a:ext uri="{FF2B5EF4-FFF2-40B4-BE49-F238E27FC236}">
                <a16:creationId xmlns:a16="http://schemas.microsoft.com/office/drawing/2014/main" id="{A0E08D71-837D-5046-921B-933C203FD824}"/>
              </a:ext>
            </a:extLst>
          </p:cNvPr>
          <p:cNvGrpSpPr/>
          <p:nvPr/>
        </p:nvGrpSpPr>
        <p:grpSpPr>
          <a:xfrm>
            <a:off x="11477194" y="3795917"/>
            <a:ext cx="7514400" cy="4910759"/>
            <a:chOff x="0" y="-330784"/>
            <a:chExt cx="7514400" cy="4910759"/>
          </a:xfrm>
        </p:grpSpPr>
        <p:sp>
          <p:nvSpPr>
            <p:cNvPr id="22" name="Google Shape;205;gd53ccf40ff_0_403">
              <a:extLst>
                <a:ext uri="{FF2B5EF4-FFF2-40B4-BE49-F238E27FC236}">
                  <a16:creationId xmlns:a16="http://schemas.microsoft.com/office/drawing/2014/main" id="{BAD011B0-8628-9D43-A898-7BFF8BA13D29}"/>
                </a:ext>
              </a:extLst>
            </p:cNvPr>
            <p:cNvSpPr/>
            <p:nvPr/>
          </p:nvSpPr>
          <p:spPr>
            <a:xfrm>
              <a:off x="0" y="-330784"/>
              <a:ext cx="7514400" cy="4910759"/>
            </a:xfrm>
            <a:prstGeom prst="roundRect">
              <a:avLst>
                <a:gd name="adj" fmla="val 6338"/>
              </a:avLst>
            </a:prstGeom>
            <a:solidFill>
              <a:srgbClr val="F7BF1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06;gd53ccf40ff_0_403">
              <a:extLst>
                <a:ext uri="{FF2B5EF4-FFF2-40B4-BE49-F238E27FC236}">
                  <a16:creationId xmlns:a16="http://schemas.microsoft.com/office/drawing/2014/main" id="{46ED8D7B-D741-1447-90FB-03A0D721DEB8}"/>
                </a:ext>
              </a:extLst>
            </p:cNvPr>
            <p:cNvSpPr txBox="1"/>
            <p:nvPr/>
          </p:nvSpPr>
          <p:spPr>
            <a:xfrm>
              <a:off x="66600" y="329612"/>
              <a:ext cx="7447800" cy="35899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Serves students with varying disabilities - mental</a:t>
              </a:r>
              <a:r>
                <a:rPr lang="en-US" sz="4800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 health disorder</a:t>
              </a:r>
              <a:r>
                <a:rPr lang="en-US" sz="4800" b="0" i="0" u="none" strike="noStrike" cap="none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, physical disability, chronic illness, autism, ADD/ADHD, etc.</a:t>
              </a:r>
              <a:endParaRPr sz="4800" dirty="0">
                <a:solidFill>
                  <a:srgbClr val="0D3D3A"/>
                </a:solidFill>
              </a:endParaRPr>
            </a:p>
          </p:txBody>
        </p:sp>
      </p:grpSp>
      <p:grpSp>
        <p:nvGrpSpPr>
          <p:cNvPr id="24" name="Google Shape;175;gd53ccf40ff_0_356">
            <a:extLst>
              <a:ext uri="{FF2B5EF4-FFF2-40B4-BE49-F238E27FC236}">
                <a16:creationId xmlns:a16="http://schemas.microsoft.com/office/drawing/2014/main" id="{9FF58F04-0242-F74F-AA19-71EFFD319FDE}"/>
              </a:ext>
            </a:extLst>
          </p:cNvPr>
          <p:cNvGrpSpPr/>
          <p:nvPr/>
        </p:nvGrpSpPr>
        <p:grpSpPr>
          <a:xfrm>
            <a:off x="1206498" y="3939482"/>
            <a:ext cx="8699100" cy="3507000"/>
            <a:chOff x="0" y="143572"/>
            <a:chExt cx="8699100" cy="3507000"/>
          </a:xfrm>
          <a:solidFill>
            <a:srgbClr val="F7BF15"/>
          </a:solidFill>
        </p:grpSpPr>
        <p:sp>
          <p:nvSpPr>
            <p:cNvPr id="25" name="Google Shape;176;gd53ccf40ff_0_356">
              <a:extLst>
                <a:ext uri="{FF2B5EF4-FFF2-40B4-BE49-F238E27FC236}">
                  <a16:creationId xmlns:a16="http://schemas.microsoft.com/office/drawing/2014/main" id="{4A202C37-3C9E-2845-A41F-2464D67A9FC4}"/>
                </a:ext>
              </a:extLst>
            </p:cNvPr>
            <p:cNvSpPr/>
            <p:nvPr/>
          </p:nvSpPr>
          <p:spPr>
            <a:xfrm>
              <a:off x="0" y="378529"/>
              <a:ext cx="8699100" cy="2591929"/>
            </a:xfrm>
            <a:prstGeom prst="roundRect">
              <a:avLst>
                <a:gd name="adj" fmla="val 10807"/>
              </a:avLst>
            </a:prstGeom>
            <a:solidFill>
              <a:srgbClr val="F7BF1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177;gd53ccf40ff_0_356">
              <a:extLst>
                <a:ext uri="{FF2B5EF4-FFF2-40B4-BE49-F238E27FC236}">
                  <a16:creationId xmlns:a16="http://schemas.microsoft.com/office/drawing/2014/main" id="{43A87ADF-2DDA-DC4D-BB06-7C8D40DFC544}"/>
                </a:ext>
              </a:extLst>
            </p:cNvPr>
            <p:cNvSpPr txBox="1"/>
            <p:nvPr/>
          </p:nvSpPr>
          <p:spPr>
            <a:xfrm>
              <a:off x="154198" y="143572"/>
              <a:ext cx="8544900" cy="350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i="0" u="none" strike="noStrike" cap="none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Available at all schools. Must be admitted through traditional route.</a:t>
              </a:r>
              <a:endParaRPr sz="4800" dirty="0">
                <a:solidFill>
                  <a:srgbClr val="0D3D3A"/>
                </a:solidFill>
              </a:endParaRPr>
            </a:p>
          </p:txBody>
        </p:sp>
      </p:grpSp>
      <p:grpSp>
        <p:nvGrpSpPr>
          <p:cNvPr id="27" name="Google Shape;188;gd53ccf40ff_0_422">
            <a:extLst>
              <a:ext uri="{FF2B5EF4-FFF2-40B4-BE49-F238E27FC236}">
                <a16:creationId xmlns:a16="http://schemas.microsoft.com/office/drawing/2014/main" id="{DC3C887C-C377-9049-9A49-1383EAB1ED72}"/>
              </a:ext>
            </a:extLst>
          </p:cNvPr>
          <p:cNvGrpSpPr/>
          <p:nvPr/>
        </p:nvGrpSpPr>
        <p:grpSpPr>
          <a:xfrm>
            <a:off x="1206496" y="7274330"/>
            <a:ext cx="8699100" cy="3264300"/>
            <a:chOff x="0" y="0"/>
            <a:chExt cx="8699100" cy="3264300"/>
          </a:xfrm>
        </p:grpSpPr>
        <p:sp>
          <p:nvSpPr>
            <p:cNvPr id="28" name="Google Shape;189;gd53ccf40ff_0_422">
              <a:extLst>
                <a:ext uri="{FF2B5EF4-FFF2-40B4-BE49-F238E27FC236}">
                  <a16:creationId xmlns:a16="http://schemas.microsoft.com/office/drawing/2014/main" id="{AD97FA6B-8DE6-3043-BD93-4833D59009A5}"/>
                </a:ext>
              </a:extLst>
            </p:cNvPr>
            <p:cNvSpPr/>
            <p:nvPr/>
          </p:nvSpPr>
          <p:spPr>
            <a:xfrm>
              <a:off x="0" y="0"/>
              <a:ext cx="8699100" cy="3264300"/>
            </a:xfrm>
            <a:prstGeom prst="roundRect">
              <a:avLst>
                <a:gd name="adj" fmla="val 8057"/>
              </a:avLst>
            </a:prstGeom>
            <a:solidFill>
              <a:srgbClr val="F7BF1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190;gd53ccf40ff_0_422">
              <a:extLst>
                <a:ext uri="{FF2B5EF4-FFF2-40B4-BE49-F238E27FC236}">
                  <a16:creationId xmlns:a16="http://schemas.microsoft.com/office/drawing/2014/main" id="{6DA89DF2-1789-454F-891D-9E94D19E6175}"/>
                </a:ext>
              </a:extLst>
            </p:cNvPr>
            <p:cNvSpPr txBox="1"/>
            <p:nvPr/>
          </p:nvSpPr>
          <p:spPr>
            <a:xfrm>
              <a:off x="77034" y="322415"/>
              <a:ext cx="8545200" cy="261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Student must advocate on their own and disclose their disability to get services.</a:t>
              </a:r>
              <a:endParaRPr sz="4800" dirty="0">
                <a:solidFill>
                  <a:srgbClr val="0D3D3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43247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d53ccf40ff_0_537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>
                <a:latin typeface="Martel Sans"/>
                <a:ea typeface="Martel Sans"/>
                <a:cs typeface="Martel Sans"/>
                <a:sym typeface="Martel Sans"/>
              </a:rPr>
              <a:t>Inclusive Higher Ed Services</a:t>
            </a:r>
            <a:endParaRPr sz="11600" b="1" i="0" u="none" strike="noStrike" cap="none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pic>
        <p:nvPicPr>
          <p:cNvPr id="232" name="Google Shape;232;gd53ccf40ff_0_537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3" name="Google Shape;233;gd53ccf40ff_0_537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grpSp>
        <p:nvGrpSpPr>
          <p:cNvPr id="8" name="Google Shape;234;gd53ccf40ff_0_537">
            <a:extLst>
              <a:ext uri="{FF2B5EF4-FFF2-40B4-BE49-F238E27FC236}">
                <a16:creationId xmlns:a16="http://schemas.microsoft.com/office/drawing/2014/main" id="{8DD225DC-800D-BB4F-8256-432011F4D967}"/>
              </a:ext>
            </a:extLst>
          </p:cNvPr>
          <p:cNvGrpSpPr/>
          <p:nvPr/>
        </p:nvGrpSpPr>
        <p:grpSpPr>
          <a:xfrm>
            <a:off x="742945" y="3213504"/>
            <a:ext cx="9569700" cy="3115513"/>
            <a:chOff x="-13469575" y="462245"/>
            <a:chExt cx="9569700" cy="3115513"/>
          </a:xfrm>
        </p:grpSpPr>
        <p:sp>
          <p:nvSpPr>
            <p:cNvPr id="9" name="Google Shape;235;gd53ccf40ff_0_537">
              <a:extLst>
                <a:ext uri="{FF2B5EF4-FFF2-40B4-BE49-F238E27FC236}">
                  <a16:creationId xmlns:a16="http://schemas.microsoft.com/office/drawing/2014/main" id="{46941F32-335A-1D4B-8E80-2454835A2216}"/>
                </a:ext>
              </a:extLst>
            </p:cNvPr>
            <p:cNvSpPr/>
            <p:nvPr/>
          </p:nvSpPr>
          <p:spPr>
            <a:xfrm>
              <a:off x="-13469575" y="681252"/>
              <a:ext cx="9569700" cy="2677500"/>
            </a:xfrm>
            <a:prstGeom prst="roundRect">
              <a:avLst>
                <a:gd name="adj" fmla="val 10807"/>
              </a:avLst>
            </a:prstGeom>
            <a:solidFill>
              <a:srgbClr val="8FD1D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236;gd53ccf40ff_0_537">
              <a:extLst>
                <a:ext uri="{FF2B5EF4-FFF2-40B4-BE49-F238E27FC236}">
                  <a16:creationId xmlns:a16="http://schemas.microsoft.com/office/drawing/2014/main" id="{A1EF5C34-08EF-5C4B-BCDB-FF0F5736E2FA}"/>
                </a:ext>
              </a:extLst>
            </p:cNvPr>
            <p:cNvSpPr txBox="1"/>
            <p:nvPr/>
          </p:nvSpPr>
          <p:spPr>
            <a:xfrm>
              <a:off x="-13384825" y="462245"/>
              <a:ext cx="9400200" cy="3115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Typically for students with ID who could not otherwise gain admittance traditionally.</a:t>
              </a:r>
              <a:endParaRPr sz="4800" dirty="0">
                <a:solidFill>
                  <a:srgbClr val="0D3D3A"/>
                </a:solidFill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d53ccf40ff_0_537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>
                <a:latin typeface="Martel Sans"/>
                <a:ea typeface="Martel Sans"/>
                <a:cs typeface="Martel Sans"/>
                <a:sym typeface="Martel Sans"/>
              </a:rPr>
              <a:t>Inclusive Higher Ed Services</a:t>
            </a:r>
            <a:endParaRPr sz="11600" b="1" i="0" u="none" strike="noStrike" cap="none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pic>
        <p:nvPicPr>
          <p:cNvPr id="232" name="Google Shape;232;gd53ccf40ff_0_537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3" name="Google Shape;233;gd53ccf40ff_0_537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grpSp>
        <p:nvGrpSpPr>
          <p:cNvPr id="234" name="Google Shape;234;gd53ccf40ff_0_537"/>
          <p:cNvGrpSpPr/>
          <p:nvPr/>
        </p:nvGrpSpPr>
        <p:grpSpPr>
          <a:xfrm>
            <a:off x="742945" y="3213504"/>
            <a:ext cx="9569700" cy="3115513"/>
            <a:chOff x="-13469575" y="462245"/>
            <a:chExt cx="9569700" cy="3115513"/>
          </a:xfrm>
        </p:grpSpPr>
        <p:sp>
          <p:nvSpPr>
            <p:cNvPr id="235" name="Google Shape;235;gd53ccf40ff_0_537"/>
            <p:cNvSpPr/>
            <p:nvPr/>
          </p:nvSpPr>
          <p:spPr>
            <a:xfrm>
              <a:off x="-13469575" y="681252"/>
              <a:ext cx="9569700" cy="2677500"/>
            </a:xfrm>
            <a:prstGeom prst="roundRect">
              <a:avLst>
                <a:gd name="adj" fmla="val 10807"/>
              </a:avLst>
            </a:prstGeom>
            <a:solidFill>
              <a:srgbClr val="8FD1D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gd53ccf40ff_0_537"/>
            <p:cNvSpPr txBox="1"/>
            <p:nvPr/>
          </p:nvSpPr>
          <p:spPr>
            <a:xfrm>
              <a:off x="-13384825" y="462245"/>
              <a:ext cx="9400200" cy="3115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Typically for students with ID who could not otherwise gain admittance traditionally.</a:t>
              </a:r>
              <a:endParaRPr sz="4800" dirty="0">
                <a:solidFill>
                  <a:srgbClr val="0D3D3A"/>
                </a:solidFill>
              </a:endParaRPr>
            </a:p>
          </p:txBody>
        </p:sp>
      </p:grpSp>
      <p:grpSp>
        <p:nvGrpSpPr>
          <p:cNvPr id="8" name="Google Shape;244;ge16c822333_0_70">
            <a:extLst>
              <a:ext uri="{FF2B5EF4-FFF2-40B4-BE49-F238E27FC236}">
                <a16:creationId xmlns:a16="http://schemas.microsoft.com/office/drawing/2014/main" id="{C27CB17D-DA1A-8D4A-8695-7AC7D941609E}"/>
              </a:ext>
            </a:extLst>
          </p:cNvPr>
          <p:cNvGrpSpPr/>
          <p:nvPr/>
        </p:nvGrpSpPr>
        <p:grpSpPr>
          <a:xfrm>
            <a:off x="742950" y="7059601"/>
            <a:ext cx="9395597" cy="5250280"/>
            <a:chOff x="-2138000" y="930156"/>
            <a:chExt cx="8073900" cy="6867600"/>
          </a:xfrm>
        </p:grpSpPr>
        <p:sp>
          <p:nvSpPr>
            <p:cNvPr id="9" name="Google Shape;245;ge16c822333_0_70">
              <a:extLst>
                <a:ext uri="{FF2B5EF4-FFF2-40B4-BE49-F238E27FC236}">
                  <a16:creationId xmlns:a16="http://schemas.microsoft.com/office/drawing/2014/main" id="{B2259155-84F9-8F44-BC81-251CFAAE2CCA}"/>
                </a:ext>
              </a:extLst>
            </p:cNvPr>
            <p:cNvSpPr/>
            <p:nvPr/>
          </p:nvSpPr>
          <p:spPr>
            <a:xfrm>
              <a:off x="-2138000" y="930156"/>
              <a:ext cx="8073900" cy="6867600"/>
            </a:xfrm>
            <a:prstGeom prst="roundRect">
              <a:avLst>
                <a:gd name="adj" fmla="val 3935"/>
              </a:avLst>
            </a:prstGeom>
            <a:solidFill>
              <a:srgbClr val="8FD1D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246;ge16c822333_0_70">
              <a:extLst>
                <a:ext uri="{FF2B5EF4-FFF2-40B4-BE49-F238E27FC236}">
                  <a16:creationId xmlns:a16="http://schemas.microsoft.com/office/drawing/2014/main" id="{9EC1BD06-DEAC-EB4B-8F08-4783F9A341E8}"/>
                </a:ext>
              </a:extLst>
            </p:cNvPr>
            <p:cNvSpPr txBox="1"/>
            <p:nvPr/>
          </p:nvSpPr>
          <p:spPr>
            <a:xfrm>
              <a:off x="-1778743" y="1205543"/>
              <a:ext cx="7355400" cy="631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Currently available at limited schools. Interested students apply directly to the this office versus traditional university admissions.</a:t>
              </a:r>
              <a:endParaRPr sz="4800" dirty="0">
                <a:solidFill>
                  <a:srgbClr val="0D3D3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211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004" cy="1844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>
                <a:latin typeface="Martel Sans"/>
                <a:ea typeface="Martel Sans"/>
                <a:cs typeface="Martel Sans"/>
                <a:sym typeface="Martel Sans"/>
              </a:rPr>
              <a:t>Section Two Objectives</a:t>
            </a:r>
            <a:endParaRPr sz="11600" b="1" i="0" u="none" strike="noStrike" cap="none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pic>
        <p:nvPicPr>
          <p:cNvPr id="87" name="Google Shape;87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8" name="Google Shape;88;p3"/>
          <p:cNvCxnSpPr/>
          <p:nvPr/>
        </p:nvCxnSpPr>
        <p:spPr>
          <a:xfrm>
            <a:off x="742950" y="2825965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d53ccf40ff_0_537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>
                <a:latin typeface="Martel Sans"/>
                <a:ea typeface="Martel Sans"/>
                <a:cs typeface="Martel Sans"/>
                <a:sym typeface="Martel Sans"/>
              </a:rPr>
              <a:t>Inclusive Higher Ed Services</a:t>
            </a:r>
            <a:endParaRPr sz="11600" b="1" i="0" u="none" strike="noStrike" cap="none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pic>
        <p:nvPicPr>
          <p:cNvPr id="232" name="Google Shape;232;gd53ccf40ff_0_537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3" name="Google Shape;233;gd53ccf40ff_0_537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grpSp>
        <p:nvGrpSpPr>
          <p:cNvPr id="234" name="Google Shape;234;gd53ccf40ff_0_537"/>
          <p:cNvGrpSpPr/>
          <p:nvPr/>
        </p:nvGrpSpPr>
        <p:grpSpPr>
          <a:xfrm>
            <a:off x="742945" y="3213504"/>
            <a:ext cx="9569700" cy="3115513"/>
            <a:chOff x="-13469575" y="462245"/>
            <a:chExt cx="9569700" cy="3115513"/>
          </a:xfrm>
        </p:grpSpPr>
        <p:sp>
          <p:nvSpPr>
            <p:cNvPr id="235" name="Google Shape;235;gd53ccf40ff_0_537"/>
            <p:cNvSpPr/>
            <p:nvPr/>
          </p:nvSpPr>
          <p:spPr>
            <a:xfrm>
              <a:off x="-13469575" y="681252"/>
              <a:ext cx="9569700" cy="2677500"/>
            </a:xfrm>
            <a:prstGeom prst="roundRect">
              <a:avLst>
                <a:gd name="adj" fmla="val 10807"/>
              </a:avLst>
            </a:prstGeom>
            <a:solidFill>
              <a:srgbClr val="8FD1D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gd53ccf40ff_0_537"/>
            <p:cNvSpPr txBox="1"/>
            <p:nvPr/>
          </p:nvSpPr>
          <p:spPr>
            <a:xfrm>
              <a:off x="-13384825" y="462245"/>
              <a:ext cx="9400200" cy="3115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Typically for students with ID who could not otherwise gain admittance traditionally.</a:t>
              </a:r>
              <a:endParaRPr sz="4800" dirty="0">
                <a:solidFill>
                  <a:srgbClr val="0D3D3A"/>
                </a:solidFill>
              </a:endParaRPr>
            </a:p>
          </p:txBody>
        </p:sp>
      </p:grpSp>
      <p:grpSp>
        <p:nvGrpSpPr>
          <p:cNvPr id="8" name="Google Shape;244;ge16c822333_0_70">
            <a:extLst>
              <a:ext uri="{FF2B5EF4-FFF2-40B4-BE49-F238E27FC236}">
                <a16:creationId xmlns:a16="http://schemas.microsoft.com/office/drawing/2014/main" id="{C27CB17D-DA1A-8D4A-8695-7AC7D941609E}"/>
              </a:ext>
            </a:extLst>
          </p:cNvPr>
          <p:cNvGrpSpPr/>
          <p:nvPr/>
        </p:nvGrpSpPr>
        <p:grpSpPr>
          <a:xfrm>
            <a:off x="742950" y="7059601"/>
            <a:ext cx="9395597" cy="5250280"/>
            <a:chOff x="-2138000" y="930156"/>
            <a:chExt cx="8073900" cy="6867600"/>
          </a:xfrm>
        </p:grpSpPr>
        <p:sp>
          <p:nvSpPr>
            <p:cNvPr id="9" name="Google Shape;245;ge16c822333_0_70">
              <a:extLst>
                <a:ext uri="{FF2B5EF4-FFF2-40B4-BE49-F238E27FC236}">
                  <a16:creationId xmlns:a16="http://schemas.microsoft.com/office/drawing/2014/main" id="{B2259155-84F9-8F44-BC81-251CFAAE2CCA}"/>
                </a:ext>
              </a:extLst>
            </p:cNvPr>
            <p:cNvSpPr/>
            <p:nvPr/>
          </p:nvSpPr>
          <p:spPr>
            <a:xfrm>
              <a:off x="-2138000" y="930156"/>
              <a:ext cx="8073900" cy="6867600"/>
            </a:xfrm>
            <a:prstGeom prst="roundRect">
              <a:avLst>
                <a:gd name="adj" fmla="val 3935"/>
              </a:avLst>
            </a:prstGeom>
            <a:solidFill>
              <a:srgbClr val="8FD1D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246;ge16c822333_0_70">
              <a:extLst>
                <a:ext uri="{FF2B5EF4-FFF2-40B4-BE49-F238E27FC236}">
                  <a16:creationId xmlns:a16="http://schemas.microsoft.com/office/drawing/2014/main" id="{9EC1BD06-DEAC-EB4B-8F08-4783F9A341E8}"/>
                </a:ext>
              </a:extLst>
            </p:cNvPr>
            <p:cNvSpPr txBox="1"/>
            <p:nvPr/>
          </p:nvSpPr>
          <p:spPr>
            <a:xfrm>
              <a:off x="-1778743" y="1205543"/>
              <a:ext cx="7355400" cy="631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Currently available at limited schools. Interested students apply directly to the this office versus traditional university admissions.</a:t>
              </a:r>
              <a:endParaRPr sz="4800" dirty="0">
                <a:solidFill>
                  <a:srgbClr val="0D3D3A"/>
                </a:solidFill>
              </a:endParaRPr>
            </a:p>
          </p:txBody>
        </p:sp>
      </p:grpSp>
      <p:grpSp>
        <p:nvGrpSpPr>
          <p:cNvPr id="11" name="Google Shape;261;ge16c822333_0_88">
            <a:extLst>
              <a:ext uri="{FF2B5EF4-FFF2-40B4-BE49-F238E27FC236}">
                <a16:creationId xmlns:a16="http://schemas.microsoft.com/office/drawing/2014/main" id="{1EFD0EBE-D2C5-D14B-996C-87B4EC7DAE3F}"/>
              </a:ext>
            </a:extLst>
          </p:cNvPr>
          <p:cNvGrpSpPr/>
          <p:nvPr/>
        </p:nvGrpSpPr>
        <p:grpSpPr>
          <a:xfrm>
            <a:off x="11585400" y="3112025"/>
            <a:ext cx="9569700" cy="3355500"/>
            <a:chOff x="0" y="-224807"/>
            <a:chExt cx="8083200" cy="3355500"/>
          </a:xfrm>
        </p:grpSpPr>
        <p:sp>
          <p:nvSpPr>
            <p:cNvPr id="12" name="Google Shape;262;ge16c822333_0_88">
              <a:extLst>
                <a:ext uri="{FF2B5EF4-FFF2-40B4-BE49-F238E27FC236}">
                  <a16:creationId xmlns:a16="http://schemas.microsoft.com/office/drawing/2014/main" id="{A4822830-64D0-7F4F-AD46-E6739EC96FB2}"/>
                </a:ext>
              </a:extLst>
            </p:cNvPr>
            <p:cNvSpPr/>
            <p:nvPr/>
          </p:nvSpPr>
          <p:spPr>
            <a:xfrm>
              <a:off x="0" y="90368"/>
              <a:ext cx="8083200" cy="2501700"/>
            </a:xfrm>
            <a:prstGeom prst="roundRect">
              <a:avLst>
                <a:gd name="adj" fmla="val 4749"/>
              </a:avLst>
            </a:prstGeom>
            <a:solidFill>
              <a:srgbClr val="8FD1D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263;ge16c822333_0_88">
              <a:extLst>
                <a:ext uri="{FF2B5EF4-FFF2-40B4-BE49-F238E27FC236}">
                  <a16:creationId xmlns:a16="http://schemas.microsoft.com/office/drawing/2014/main" id="{F84C6903-06A7-F947-BD1F-CE71031E1048}"/>
                </a:ext>
              </a:extLst>
            </p:cNvPr>
            <p:cNvSpPr txBox="1"/>
            <p:nvPr/>
          </p:nvSpPr>
          <p:spPr>
            <a:xfrm>
              <a:off x="217653" y="-224807"/>
              <a:ext cx="7647900" cy="335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Offers modifications and additional supports outside of classes.</a:t>
              </a:r>
              <a:endParaRPr sz="4800" dirty="0">
                <a:solidFill>
                  <a:srgbClr val="0D3D3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69910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d53ccf40ff_0_537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>
                <a:latin typeface="Martel Sans"/>
                <a:ea typeface="Martel Sans"/>
                <a:cs typeface="Martel Sans"/>
                <a:sym typeface="Martel Sans"/>
              </a:rPr>
              <a:t>Inclusive Higher Ed Services</a:t>
            </a:r>
            <a:endParaRPr sz="11600" b="1" i="0" u="none" strike="noStrike" cap="none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pic>
        <p:nvPicPr>
          <p:cNvPr id="232" name="Google Shape;232;gd53ccf40ff_0_537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3" name="Google Shape;233;gd53ccf40ff_0_537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grpSp>
        <p:nvGrpSpPr>
          <p:cNvPr id="234" name="Google Shape;234;gd53ccf40ff_0_537"/>
          <p:cNvGrpSpPr/>
          <p:nvPr/>
        </p:nvGrpSpPr>
        <p:grpSpPr>
          <a:xfrm>
            <a:off x="742945" y="3213504"/>
            <a:ext cx="9569700" cy="3115513"/>
            <a:chOff x="-13469575" y="462245"/>
            <a:chExt cx="9569700" cy="3115513"/>
          </a:xfrm>
        </p:grpSpPr>
        <p:sp>
          <p:nvSpPr>
            <p:cNvPr id="235" name="Google Shape;235;gd53ccf40ff_0_537"/>
            <p:cNvSpPr/>
            <p:nvPr/>
          </p:nvSpPr>
          <p:spPr>
            <a:xfrm>
              <a:off x="-13469575" y="681252"/>
              <a:ext cx="9569700" cy="2677500"/>
            </a:xfrm>
            <a:prstGeom prst="roundRect">
              <a:avLst>
                <a:gd name="adj" fmla="val 10807"/>
              </a:avLst>
            </a:prstGeom>
            <a:solidFill>
              <a:srgbClr val="8FD1D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gd53ccf40ff_0_537"/>
            <p:cNvSpPr txBox="1"/>
            <p:nvPr/>
          </p:nvSpPr>
          <p:spPr>
            <a:xfrm>
              <a:off x="-13384825" y="462245"/>
              <a:ext cx="9400200" cy="3115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Typically for students with ID who could not otherwise gain admittance traditionally.</a:t>
              </a:r>
              <a:endParaRPr sz="4800" dirty="0">
                <a:solidFill>
                  <a:srgbClr val="0D3D3A"/>
                </a:solidFill>
              </a:endParaRPr>
            </a:p>
          </p:txBody>
        </p:sp>
      </p:grpSp>
      <p:grpSp>
        <p:nvGrpSpPr>
          <p:cNvPr id="11" name="Google Shape;261;ge16c822333_0_88">
            <a:extLst>
              <a:ext uri="{FF2B5EF4-FFF2-40B4-BE49-F238E27FC236}">
                <a16:creationId xmlns:a16="http://schemas.microsoft.com/office/drawing/2014/main" id="{1EFD0EBE-D2C5-D14B-996C-87B4EC7DAE3F}"/>
              </a:ext>
            </a:extLst>
          </p:cNvPr>
          <p:cNvGrpSpPr/>
          <p:nvPr/>
        </p:nvGrpSpPr>
        <p:grpSpPr>
          <a:xfrm>
            <a:off x="11585400" y="3112025"/>
            <a:ext cx="9569700" cy="3355500"/>
            <a:chOff x="0" y="-224807"/>
            <a:chExt cx="8083200" cy="3355500"/>
          </a:xfrm>
        </p:grpSpPr>
        <p:sp>
          <p:nvSpPr>
            <p:cNvPr id="12" name="Google Shape;262;ge16c822333_0_88">
              <a:extLst>
                <a:ext uri="{FF2B5EF4-FFF2-40B4-BE49-F238E27FC236}">
                  <a16:creationId xmlns:a16="http://schemas.microsoft.com/office/drawing/2014/main" id="{A4822830-64D0-7F4F-AD46-E6739EC96FB2}"/>
                </a:ext>
              </a:extLst>
            </p:cNvPr>
            <p:cNvSpPr/>
            <p:nvPr/>
          </p:nvSpPr>
          <p:spPr>
            <a:xfrm>
              <a:off x="0" y="90368"/>
              <a:ext cx="8083200" cy="2501700"/>
            </a:xfrm>
            <a:prstGeom prst="roundRect">
              <a:avLst>
                <a:gd name="adj" fmla="val 4749"/>
              </a:avLst>
            </a:prstGeom>
            <a:solidFill>
              <a:srgbClr val="8FD1D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263;ge16c822333_0_88">
              <a:extLst>
                <a:ext uri="{FF2B5EF4-FFF2-40B4-BE49-F238E27FC236}">
                  <a16:creationId xmlns:a16="http://schemas.microsoft.com/office/drawing/2014/main" id="{F84C6903-06A7-F947-BD1F-CE71031E1048}"/>
                </a:ext>
              </a:extLst>
            </p:cNvPr>
            <p:cNvSpPr txBox="1"/>
            <p:nvPr/>
          </p:nvSpPr>
          <p:spPr>
            <a:xfrm>
              <a:off x="217653" y="-224807"/>
              <a:ext cx="7647900" cy="335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Offers modifications and additional supports outside of classes.</a:t>
              </a:r>
              <a:endParaRPr sz="4800" dirty="0">
                <a:solidFill>
                  <a:srgbClr val="0D3D3A"/>
                </a:solidFill>
              </a:endParaRPr>
            </a:p>
          </p:txBody>
        </p:sp>
      </p:grpSp>
      <p:grpSp>
        <p:nvGrpSpPr>
          <p:cNvPr id="14" name="Google Shape;284;ge16c822333_0_106">
            <a:extLst>
              <a:ext uri="{FF2B5EF4-FFF2-40B4-BE49-F238E27FC236}">
                <a16:creationId xmlns:a16="http://schemas.microsoft.com/office/drawing/2014/main" id="{7086EF79-90E0-5948-8345-FFDD63364EA7}"/>
              </a:ext>
            </a:extLst>
          </p:cNvPr>
          <p:cNvGrpSpPr/>
          <p:nvPr/>
        </p:nvGrpSpPr>
        <p:grpSpPr>
          <a:xfrm>
            <a:off x="11640738" y="7059604"/>
            <a:ext cx="9459000" cy="3355500"/>
            <a:chOff x="-2522725" y="-551600"/>
            <a:chExt cx="9459000" cy="3355500"/>
          </a:xfrm>
        </p:grpSpPr>
        <p:sp>
          <p:nvSpPr>
            <p:cNvPr id="15" name="Google Shape;285;ge16c822333_0_106">
              <a:extLst>
                <a:ext uri="{FF2B5EF4-FFF2-40B4-BE49-F238E27FC236}">
                  <a16:creationId xmlns:a16="http://schemas.microsoft.com/office/drawing/2014/main" id="{4BFD9107-1979-8F45-A764-4A8C11874CBB}"/>
                </a:ext>
              </a:extLst>
            </p:cNvPr>
            <p:cNvSpPr/>
            <p:nvPr/>
          </p:nvSpPr>
          <p:spPr>
            <a:xfrm>
              <a:off x="-2522725" y="-551600"/>
              <a:ext cx="9459000" cy="3355500"/>
            </a:xfrm>
            <a:prstGeom prst="roundRect">
              <a:avLst>
                <a:gd name="adj" fmla="val 9060"/>
              </a:avLst>
            </a:prstGeom>
            <a:solidFill>
              <a:srgbClr val="8FD1D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286;ge16c822333_0_106">
              <a:extLst>
                <a:ext uri="{FF2B5EF4-FFF2-40B4-BE49-F238E27FC236}">
                  <a16:creationId xmlns:a16="http://schemas.microsoft.com/office/drawing/2014/main" id="{12D2B818-30B2-264E-A4BC-3521689E5F96}"/>
                </a:ext>
              </a:extLst>
            </p:cNvPr>
            <p:cNvSpPr txBox="1"/>
            <p:nvPr/>
          </p:nvSpPr>
          <p:spPr>
            <a:xfrm>
              <a:off x="-2130325" y="-182681"/>
              <a:ext cx="8674200" cy="286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Students take courses that align with career goals and receive credit toward a certificate.</a:t>
              </a:r>
              <a:endParaRPr sz="4800" dirty="0">
                <a:solidFill>
                  <a:srgbClr val="0D3D3A"/>
                </a:solidFill>
              </a:endParaRPr>
            </a:p>
          </p:txBody>
        </p:sp>
      </p:grpSp>
      <p:grpSp>
        <p:nvGrpSpPr>
          <p:cNvPr id="17" name="Google Shape;244;ge16c822333_0_70">
            <a:extLst>
              <a:ext uri="{FF2B5EF4-FFF2-40B4-BE49-F238E27FC236}">
                <a16:creationId xmlns:a16="http://schemas.microsoft.com/office/drawing/2014/main" id="{0770898C-2E15-1841-BCCC-ECCA0FB0D74E}"/>
              </a:ext>
            </a:extLst>
          </p:cNvPr>
          <p:cNvGrpSpPr/>
          <p:nvPr/>
        </p:nvGrpSpPr>
        <p:grpSpPr>
          <a:xfrm>
            <a:off x="742950" y="7059601"/>
            <a:ext cx="9395597" cy="5250280"/>
            <a:chOff x="-2138000" y="930156"/>
            <a:chExt cx="8073900" cy="6867600"/>
          </a:xfrm>
        </p:grpSpPr>
        <p:sp>
          <p:nvSpPr>
            <p:cNvPr id="18" name="Google Shape;245;ge16c822333_0_70">
              <a:extLst>
                <a:ext uri="{FF2B5EF4-FFF2-40B4-BE49-F238E27FC236}">
                  <a16:creationId xmlns:a16="http://schemas.microsoft.com/office/drawing/2014/main" id="{64FBE172-E0F1-B648-BC26-EA905AF7E1E7}"/>
                </a:ext>
              </a:extLst>
            </p:cNvPr>
            <p:cNvSpPr/>
            <p:nvPr/>
          </p:nvSpPr>
          <p:spPr>
            <a:xfrm>
              <a:off x="-2138000" y="930156"/>
              <a:ext cx="8073900" cy="6867600"/>
            </a:xfrm>
            <a:prstGeom prst="roundRect">
              <a:avLst>
                <a:gd name="adj" fmla="val 3935"/>
              </a:avLst>
            </a:prstGeom>
            <a:solidFill>
              <a:srgbClr val="8FD1D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246;ge16c822333_0_70">
              <a:extLst>
                <a:ext uri="{FF2B5EF4-FFF2-40B4-BE49-F238E27FC236}">
                  <a16:creationId xmlns:a16="http://schemas.microsoft.com/office/drawing/2014/main" id="{311156A3-A37D-9145-8072-001A0AB06FD8}"/>
                </a:ext>
              </a:extLst>
            </p:cNvPr>
            <p:cNvSpPr txBox="1"/>
            <p:nvPr/>
          </p:nvSpPr>
          <p:spPr>
            <a:xfrm>
              <a:off x="-1778743" y="1205543"/>
              <a:ext cx="7355400" cy="631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rgbClr val="0D3D3A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Currently available at limited schools. Interested students apply directly to the this office versus traditional university admissions.</a:t>
              </a:r>
              <a:endParaRPr sz="4800" dirty="0">
                <a:solidFill>
                  <a:srgbClr val="0D3D3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07374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e16c822333_0_124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>
                <a:latin typeface="Martel Sans"/>
                <a:ea typeface="Martel Sans"/>
                <a:cs typeface="Martel Sans"/>
                <a:sym typeface="Martel Sans"/>
              </a:rPr>
              <a:t>Comprehensive Services</a:t>
            </a:r>
            <a:endParaRPr sz="11600" b="1" i="0" u="none" strike="noStrike" cap="none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pic>
        <p:nvPicPr>
          <p:cNvPr id="292" name="Google Shape;292;ge16c822333_0_124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3" name="Google Shape;293;ge16c822333_0_124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grpSp>
        <p:nvGrpSpPr>
          <p:cNvPr id="294" name="Google Shape;294;ge16c822333_0_124"/>
          <p:cNvGrpSpPr/>
          <p:nvPr/>
        </p:nvGrpSpPr>
        <p:grpSpPr>
          <a:xfrm>
            <a:off x="422822" y="4055556"/>
            <a:ext cx="8206800" cy="6440165"/>
            <a:chOff x="-7540275" y="-421376"/>
            <a:chExt cx="8206800" cy="6440165"/>
          </a:xfrm>
        </p:grpSpPr>
        <p:sp>
          <p:nvSpPr>
            <p:cNvPr id="295" name="Google Shape;295;ge16c822333_0_124"/>
            <p:cNvSpPr/>
            <p:nvPr/>
          </p:nvSpPr>
          <p:spPr>
            <a:xfrm>
              <a:off x="-7540275" y="-421376"/>
              <a:ext cx="8206800" cy="6440165"/>
            </a:xfrm>
            <a:prstGeom prst="roundRect">
              <a:avLst>
                <a:gd name="adj" fmla="val 5135"/>
              </a:avLst>
            </a:prstGeom>
            <a:solidFill>
              <a:srgbClr val="0D3D3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ge16c822333_0_124"/>
            <p:cNvSpPr txBox="1"/>
            <p:nvPr/>
          </p:nvSpPr>
          <p:spPr>
            <a:xfrm>
              <a:off x="-7467675" y="830106"/>
              <a:ext cx="8061600" cy="393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chemeClr val="bg1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Serves students with a variety of disabilities, including autism, who are primarily independent in academics, but whose disabilities impact other areas of student life.</a:t>
              </a:r>
              <a:endParaRPr sz="48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e16c822333_0_124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>
                <a:latin typeface="Martel Sans"/>
                <a:ea typeface="Martel Sans"/>
                <a:cs typeface="Martel Sans"/>
                <a:sym typeface="Martel Sans"/>
              </a:rPr>
              <a:t>Comprehensive Services</a:t>
            </a:r>
            <a:endParaRPr sz="11600" b="1" i="0" u="none" strike="noStrike" cap="none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pic>
        <p:nvPicPr>
          <p:cNvPr id="292" name="Google Shape;292;ge16c822333_0_124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3" name="Google Shape;293;ge16c822333_0_124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grpSp>
        <p:nvGrpSpPr>
          <p:cNvPr id="8" name="Google Shape;307;ge16c822333_0_139">
            <a:extLst>
              <a:ext uri="{FF2B5EF4-FFF2-40B4-BE49-F238E27FC236}">
                <a16:creationId xmlns:a16="http://schemas.microsoft.com/office/drawing/2014/main" id="{37E70C97-B7F9-614F-9F28-5681B23827A9}"/>
              </a:ext>
            </a:extLst>
          </p:cNvPr>
          <p:cNvGrpSpPr/>
          <p:nvPr/>
        </p:nvGrpSpPr>
        <p:grpSpPr>
          <a:xfrm>
            <a:off x="9741733" y="4055571"/>
            <a:ext cx="6271500" cy="4518300"/>
            <a:chOff x="-7888712" y="-543287"/>
            <a:chExt cx="6271500" cy="4518300"/>
          </a:xfrm>
        </p:grpSpPr>
        <p:sp>
          <p:nvSpPr>
            <p:cNvPr id="9" name="Google Shape;308;ge16c822333_0_139">
              <a:extLst>
                <a:ext uri="{FF2B5EF4-FFF2-40B4-BE49-F238E27FC236}">
                  <a16:creationId xmlns:a16="http://schemas.microsoft.com/office/drawing/2014/main" id="{34E5BC28-AE00-844B-B96C-9AE31CD0C4E6}"/>
                </a:ext>
              </a:extLst>
            </p:cNvPr>
            <p:cNvSpPr/>
            <p:nvPr/>
          </p:nvSpPr>
          <p:spPr>
            <a:xfrm>
              <a:off x="-7888712" y="-543287"/>
              <a:ext cx="6271500" cy="4518300"/>
            </a:xfrm>
            <a:prstGeom prst="roundRect">
              <a:avLst>
                <a:gd name="adj" fmla="val 4197"/>
              </a:avLst>
            </a:prstGeom>
            <a:solidFill>
              <a:srgbClr val="0D3D3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309;ge16c822333_0_139">
              <a:extLst>
                <a:ext uri="{FF2B5EF4-FFF2-40B4-BE49-F238E27FC236}">
                  <a16:creationId xmlns:a16="http://schemas.microsoft.com/office/drawing/2014/main" id="{C461D0B8-4AF3-E34F-BCE2-2E89CC5C9EB8}"/>
                </a:ext>
              </a:extLst>
            </p:cNvPr>
            <p:cNvSpPr txBox="1"/>
            <p:nvPr/>
          </p:nvSpPr>
          <p:spPr>
            <a:xfrm>
              <a:off x="-7888710" y="394069"/>
              <a:ext cx="6160500" cy="26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rgbClr val="FFFFFF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Offers supports outside of academics; IE vocational </a:t>
              </a:r>
              <a:endParaRPr sz="4800" dirty="0"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rgbClr val="FFFFFF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and social supports. </a:t>
              </a:r>
              <a:endParaRPr sz="4800" dirty="0"/>
            </a:p>
          </p:txBody>
        </p:sp>
      </p:grpSp>
      <p:grpSp>
        <p:nvGrpSpPr>
          <p:cNvPr id="11" name="Google Shape;294;ge16c822333_0_124">
            <a:extLst>
              <a:ext uri="{FF2B5EF4-FFF2-40B4-BE49-F238E27FC236}">
                <a16:creationId xmlns:a16="http://schemas.microsoft.com/office/drawing/2014/main" id="{EDEC9196-6295-7047-AB65-9E3302221FCF}"/>
              </a:ext>
            </a:extLst>
          </p:cNvPr>
          <p:cNvGrpSpPr/>
          <p:nvPr/>
        </p:nvGrpSpPr>
        <p:grpSpPr>
          <a:xfrm>
            <a:off x="422822" y="4055556"/>
            <a:ext cx="8206800" cy="6440165"/>
            <a:chOff x="-7540275" y="-421376"/>
            <a:chExt cx="8206800" cy="6440165"/>
          </a:xfrm>
        </p:grpSpPr>
        <p:sp>
          <p:nvSpPr>
            <p:cNvPr id="12" name="Google Shape;295;ge16c822333_0_124">
              <a:extLst>
                <a:ext uri="{FF2B5EF4-FFF2-40B4-BE49-F238E27FC236}">
                  <a16:creationId xmlns:a16="http://schemas.microsoft.com/office/drawing/2014/main" id="{0918F4E8-A0F1-114A-9F96-AE3B6372ED7E}"/>
                </a:ext>
              </a:extLst>
            </p:cNvPr>
            <p:cNvSpPr/>
            <p:nvPr/>
          </p:nvSpPr>
          <p:spPr>
            <a:xfrm>
              <a:off x="-7540275" y="-421376"/>
              <a:ext cx="8206800" cy="6440165"/>
            </a:xfrm>
            <a:prstGeom prst="roundRect">
              <a:avLst>
                <a:gd name="adj" fmla="val 5135"/>
              </a:avLst>
            </a:prstGeom>
            <a:solidFill>
              <a:srgbClr val="0D3D3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296;ge16c822333_0_124">
              <a:extLst>
                <a:ext uri="{FF2B5EF4-FFF2-40B4-BE49-F238E27FC236}">
                  <a16:creationId xmlns:a16="http://schemas.microsoft.com/office/drawing/2014/main" id="{00D32155-09BB-5F49-9B0C-D8019918BB78}"/>
                </a:ext>
              </a:extLst>
            </p:cNvPr>
            <p:cNvSpPr txBox="1"/>
            <p:nvPr/>
          </p:nvSpPr>
          <p:spPr>
            <a:xfrm>
              <a:off x="-7467675" y="830106"/>
              <a:ext cx="8061600" cy="393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chemeClr val="bg1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Serves students with a variety of disabilities, including autism, who are primarily independent in academics, but whose disabilities impact other areas of student life.</a:t>
              </a:r>
              <a:endParaRPr sz="4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94436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e16c822333_0_124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>
                <a:latin typeface="Martel Sans"/>
                <a:ea typeface="Martel Sans"/>
                <a:cs typeface="Martel Sans"/>
                <a:sym typeface="Martel Sans"/>
              </a:rPr>
              <a:t>Comprehensive Services</a:t>
            </a:r>
            <a:endParaRPr sz="11600" b="1" i="0" u="none" strike="noStrike" cap="none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pic>
        <p:nvPicPr>
          <p:cNvPr id="292" name="Google Shape;292;ge16c822333_0_124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3" name="Google Shape;293;ge16c822333_0_124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grpSp>
        <p:nvGrpSpPr>
          <p:cNvPr id="11" name="Google Shape;317;ge16c822333_0_154">
            <a:extLst>
              <a:ext uri="{FF2B5EF4-FFF2-40B4-BE49-F238E27FC236}">
                <a16:creationId xmlns:a16="http://schemas.microsoft.com/office/drawing/2014/main" id="{8A2CC58E-788E-2949-A01A-D3FA3456E1B1}"/>
              </a:ext>
            </a:extLst>
          </p:cNvPr>
          <p:cNvGrpSpPr/>
          <p:nvPr/>
        </p:nvGrpSpPr>
        <p:grpSpPr>
          <a:xfrm>
            <a:off x="17125344" y="4055556"/>
            <a:ext cx="6525900" cy="3975895"/>
            <a:chOff x="16179875" y="121037"/>
            <a:chExt cx="6525900" cy="3975895"/>
          </a:xfrm>
        </p:grpSpPr>
        <p:sp>
          <p:nvSpPr>
            <p:cNvPr id="12" name="Google Shape;318;ge16c822333_0_154">
              <a:extLst>
                <a:ext uri="{FF2B5EF4-FFF2-40B4-BE49-F238E27FC236}">
                  <a16:creationId xmlns:a16="http://schemas.microsoft.com/office/drawing/2014/main" id="{1742FE35-0A1A-A548-AEBF-8C5945F686B1}"/>
                </a:ext>
              </a:extLst>
            </p:cNvPr>
            <p:cNvSpPr/>
            <p:nvPr/>
          </p:nvSpPr>
          <p:spPr>
            <a:xfrm>
              <a:off x="16179875" y="121037"/>
              <a:ext cx="6525900" cy="3975895"/>
            </a:xfrm>
            <a:prstGeom prst="roundRect">
              <a:avLst>
                <a:gd name="adj" fmla="val 5747"/>
              </a:avLst>
            </a:prstGeom>
            <a:solidFill>
              <a:srgbClr val="0D3D3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319;ge16c822333_0_154">
              <a:extLst>
                <a:ext uri="{FF2B5EF4-FFF2-40B4-BE49-F238E27FC236}">
                  <a16:creationId xmlns:a16="http://schemas.microsoft.com/office/drawing/2014/main" id="{88CB88FA-E1E4-6C40-BD69-3D5CC96B4137}"/>
                </a:ext>
              </a:extLst>
            </p:cNvPr>
            <p:cNvSpPr txBox="1"/>
            <p:nvPr/>
          </p:nvSpPr>
          <p:spPr>
            <a:xfrm>
              <a:off x="16243475" y="830105"/>
              <a:ext cx="6398700" cy="274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rgbClr val="FFFFFF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Available at some schools, </a:t>
              </a:r>
              <a:endParaRPr sz="4800" dirty="0"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rgbClr val="FFFFFF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not all. Must be accepted through traditional route.</a:t>
              </a:r>
              <a:endParaRPr sz="4800" dirty="0"/>
            </a:p>
          </p:txBody>
        </p:sp>
      </p:grpSp>
      <p:grpSp>
        <p:nvGrpSpPr>
          <p:cNvPr id="14" name="Google Shape;294;ge16c822333_0_124">
            <a:extLst>
              <a:ext uri="{FF2B5EF4-FFF2-40B4-BE49-F238E27FC236}">
                <a16:creationId xmlns:a16="http://schemas.microsoft.com/office/drawing/2014/main" id="{B7D63D91-EB1F-114D-AD2B-5648CF06C9CA}"/>
              </a:ext>
            </a:extLst>
          </p:cNvPr>
          <p:cNvGrpSpPr/>
          <p:nvPr/>
        </p:nvGrpSpPr>
        <p:grpSpPr>
          <a:xfrm>
            <a:off x="422822" y="4055556"/>
            <a:ext cx="8206800" cy="6440165"/>
            <a:chOff x="-7540275" y="-421376"/>
            <a:chExt cx="8206800" cy="6440165"/>
          </a:xfrm>
        </p:grpSpPr>
        <p:sp>
          <p:nvSpPr>
            <p:cNvPr id="15" name="Google Shape;295;ge16c822333_0_124">
              <a:extLst>
                <a:ext uri="{FF2B5EF4-FFF2-40B4-BE49-F238E27FC236}">
                  <a16:creationId xmlns:a16="http://schemas.microsoft.com/office/drawing/2014/main" id="{ADC9FDD8-8029-154C-8C5E-5C29CBA21CA5}"/>
                </a:ext>
              </a:extLst>
            </p:cNvPr>
            <p:cNvSpPr/>
            <p:nvPr/>
          </p:nvSpPr>
          <p:spPr>
            <a:xfrm>
              <a:off x="-7540275" y="-421376"/>
              <a:ext cx="8206800" cy="6440165"/>
            </a:xfrm>
            <a:prstGeom prst="roundRect">
              <a:avLst>
                <a:gd name="adj" fmla="val 5135"/>
              </a:avLst>
            </a:prstGeom>
            <a:solidFill>
              <a:srgbClr val="0D3D3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296;ge16c822333_0_124">
              <a:extLst>
                <a:ext uri="{FF2B5EF4-FFF2-40B4-BE49-F238E27FC236}">
                  <a16:creationId xmlns:a16="http://schemas.microsoft.com/office/drawing/2014/main" id="{8DC4CEBC-70EE-0546-8E10-75C6D28D55EF}"/>
                </a:ext>
              </a:extLst>
            </p:cNvPr>
            <p:cNvSpPr txBox="1"/>
            <p:nvPr/>
          </p:nvSpPr>
          <p:spPr>
            <a:xfrm>
              <a:off x="-7467675" y="830106"/>
              <a:ext cx="8061600" cy="393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chemeClr val="bg1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Serves students with a variety of disabilities, including autism, who are primarily independent in academics, but whose disabilities impact other areas of student life.</a:t>
              </a:r>
              <a:endParaRPr sz="4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oogle Shape;307;ge16c822333_0_139">
            <a:extLst>
              <a:ext uri="{FF2B5EF4-FFF2-40B4-BE49-F238E27FC236}">
                <a16:creationId xmlns:a16="http://schemas.microsoft.com/office/drawing/2014/main" id="{FE480B78-51A7-3C4B-8323-CA255193F3F1}"/>
              </a:ext>
            </a:extLst>
          </p:cNvPr>
          <p:cNvGrpSpPr/>
          <p:nvPr/>
        </p:nvGrpSpPr>
        <p:grpSpPr>
          <a:xfrm>
            <a:off x="9741733" y="4055571"/>
            <a:ext cx="6271500" cy="4518300"/>
            <a:chOff x="-7888712" y="-543287"/>
            <a:chExt cx="6271500" cy="4518300"/>
          </a:xfrm>
        </p:grpSpPr>
        <p:sp>
          <p:nvSpPr>
            <p:cNvPr id="18" name="Google Shape;308;ge16c822333_0_139">
              <a:extLst>
                <a:ext uri="{FF2B5EF4-FFF2-40B4-BE49-F238E27FC236}">
                  <a16:creationId xmlns:a16="http://schemas.microsoft.com/office/drawing/2014/main" id="{6A4A6403-94FD-754D-A19A-1290441B938D}"/>
                </a:ext>
              </a:extLst>
            </p:cNvPr>
            <p:cNvSpPr/>
            <p:nvPr/>
          </p:nvSpPr>
          <p:spPr>
            <a:xfrm>
              <a:off x="-7888712" y="-543287"/>
              <a:ext cx="6271500" cy="4518300"/>
            </a:xfrm>
            <a:prstGeom prst="roundRect">
              <a:avLst>
                <a:gd name="adj" fmla="val 4197"/>
              </a:avLst>
            </a:prstGeom>
            <a:solidFill>
              <a:srgbClr val="0D3D3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309;ge16c822333_0_139">
              <a:extLst>
                <a:ext uri="{FF2B5EF4-FFF2-40B4-BE49-F238E27FC236}">
                  <a16:creationId xmlns:a16="http://schemas.microsoft.com/office/drawing/2014/main" id="{B63F419C-0AD1-1943-BE8D-ABB8E309AB0B}"/>
                </a:ext>
              </a:extLst>
            </p:cNvPr>
            <p:cNvSpPr txBox="1"/>
            <p:nvPr/>
          </p:nvSpPr>
          <p:spPr>
            <a:xfrm>
              <a:off x="-7888710" y="394069"/>
              <a:ext cx="6160500" cy="26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rgbClr val="FFFFFF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Offers supports outside of academics; IE vocational </a:t>
              </a:r>
              <a:endParaRPr sz="4800" dirty="0"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800" b="0" i="0" u="none" strike="noStrike" cap="none" dirty="0">
                  <a:solidFill>
                    <a:srgbClr val="FFFFFF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and social supports. </a:t>
              </a:r>
              <a:endParaRPr sz="4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510806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gd53ccf40ff_0_573" descr="IN-logo-Color-on-Spruce-01.jpg"/>
          <p:cNvPicPr preferRelativeResize="0"/>
          <p:nvPr/>
        </p:nvPicPr>
        <p:blipFill rotWithShape="1">
          <a:blip r:embed="rId3">
            <a:alphaModFix/>
          </a:blip>
          <a:srcRect b="69845"/>
          <a:stretch/>
        </p:blipFill>
        <p:spPr>
          <a:xfrm>
            <a:off x="0" y="-53667"/>
            <a:ext cx="24383998" cy="13769666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gd53ccf40ff_0_573"/>
          <p:cNvSpPr txBox="1"/>
          <p:nvPr/>
        </p:nvSpPr>
        <p:spPr>
          <a:xfrm>
            <a:off x="8599925" y="5013300"/>
            <a:ext cx="182670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10000" b="1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Examples</a:t>
            </a:r>
            <a:endParaRPr sz="10000" b="1">
              <a:solidFill>
                <a:schemeClr val="lt1"/>
              </a:solidFill>
              <a:latin typeface="Martel Sans"/>
              <a:ea typeface="Martel Sans"/>
              <a:cs typeface="Martel Sans"/>
              <a:sym typeface="Martel Sans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endParaRPr sz="10000" b="1">
              <a:solidFill>
                <a:schemeClr val="lt1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pic>
        <p:nvPicPr>
          <p:cNvPr id="332" name="Google Shape;332;gd53ccf40ff_0_57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9522" y="11277600"/>
            <a:ext cx="3253089" cy="1619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3" name="Google Shape;333;gd53ccf40ff_0_573"/>
          <p:cNvCxnSpPr/>
          <p:nvPr/>
        </p:nvCxnSpPr>
        <p:spPr>
          <a:xfrm>
            <a:off x="6480811" y="6858000"/>
            <a:ext cx="114225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gd53ccf40ff_0_580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gd53ccf40ff_0_580"/>
          <p:cNvSpPr/>
          <p:nvPr/>
        </p:nvSpPr>
        <p:spPr>
          <a:xfrm>
            <a:off x="8571317" y="4542597"/>
            <a:ext cx="5999700" cy="2956500"/>
          </a:xfrm>
          <a:prstGeom prst="roundRect">
            <a:avLst>
              <a:gd name="adj" fmla="val 6945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gd53ccf40ff_0_580"/>
          <p:cNvSpPr/>
          <p:nvPr/>
        </p:nvSpPr>
        <p:spPr>
          <a:xfrm>
            <a:off x="15519514" y="4532586"/>
            <a:ext cx="7410000" cy="2976600"/>
          </a:xfrm>
          <a:prstGeom prst="roundRect">
            <a:avLst>
              <a:gd name="adj" fmla="val 6945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gd53ccf40ff_0_580"/>
          <p:cNvSpPr/>
          <p:nvPr/>
        </p:nvSpPr>
        <p:spPr>
          <a:xfrm>
            <a:off x="1905684" y="4532586"/>
            <a:ext cx="5880300" cy="2976600"/>
          </a:xfrm>
          <a:prstGeom prst="roundRect">
            <a:avLst>
              <a:gd name="adj" fmla="val 6945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gd53ccf40ff_0_580"/>
          <p:cNvSpPr/>
          <p:nvPr/>
        </p:nvSpPr>
        <p:spPr>
          <a:xfrm>
            <a:off x="4043438" y="5695186"/>
            <a:ext cx="1604718" cy="160471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1158" y="3613"/>
                </a:lnTo>
                <a:lnTo>
                  <a:pt x="1158" y="4293"/>
                </a:lnTo>
                <a:lnTo>
                  <a:pt x="20444" y="4293"/>
                </a:lnTo>
                <a:lnTo>
                  <a:pt x="20444" y="3613"/>
                </a:lnTo>
                <a:lnTo>
                  <a:pt x="10800" y="0"/>
                </a:lnTo>
                <a:close/>
                <a:moveTo>
                  <a:pt x="2354" y="4683"/>
                </a:moveTo>
                <a:lnTo>
                  <a:pt x="2354" y="6036"/>
                </a:lnTo>
                <a:lnTo>
                  <a:pt x="3269" y="6036"/>
                </a:lnTo>
                <a:lnTo>
                  <a:pt x="3269" y="6676"/>
                </a:lnTo>
                <a:cubicBezTo>
                  <a:pt x="3553" y="6676"/>
                  <a:pt x="3618" y="7023"/>
                  <a:pt x="3618" y="7023"/>
                </a:cubicBezTo>
                <a:lnTo>
                  <a:pt x="3618" y="15657"/>
                </a:lnTo>
                <a:lnTo>
                  <a:pt x="3346" y="15657"/>
                </a:lnTo>
                <a:lnTo>
                  <a:pt x="3346" y="16762"/>
                </a:lnTo>
                <a:lnTo>
                  <a:pt x="2354" y="16762"/>
                </a:lnTo>
                <a:lnTo>
                  <a:pt x="2354" y="18115"/>
                </a:lnTo>
                <a:lnTo>
                  <a:pt x="19246" y="18115"/>
                </a:lnTo>
                <a:lnTo>
                  <a:pt x="19246" y="16762"/>
                </a:lnTo>
                <a:lnTo>
                  <a:pt x="18254" y="16762"/>
                </a:lnTo>
                <a:lnTo>
                  <a:pt x="18254" y="15657"/>
                </a:lnTo>
                <a:lnTo>
                  <a:pt x="17984" y="15657"/>
                </a:lnTo>
                <a:lnTo>
                  <a:pt x="17984" y="7023"/>
                </a:lnTo>
                <a:cubicBezTo>
                  <a:pt x="17984" y="7023"/>
                  <a:pt x="18049" y="6676"/>
                  <a:pt x="18333" y="6676"/>
                </a:cubicBezTo>
                <a:lnTo>
                  <a:pt x="18333" y="6036"/>
                </a:lnTo>
                <a:lnTo>
                  <a:pt x="19246" y="6036"/>
                </a:lnTo>
                <a:lnTo>
                  <a:pt x="19246" y="4683"/>
                </a:lnTo>
                <a:lnTo>
                  <a:pt x="2354" y="4683"/>
                </a:lnTo>
                <a:close/>
                <a:moveTo>
                  <a:pt x="5670" y="6036"/>
                </a:moveTo>
                <a:lnTo>
                  <a:pt x="7489" y="6036"/>
                </a:lnTo>
                <a:lnTo>
                  <a:pt x="7489" y="6676"/>
                </a:lnTo>
                <a:cubicBezTo>
                  <a:pt x="7773" y="6676"/>
                  <a:pt x="7838" y="7023"/>
                  <a:pt x="7838" y="7023"/>
                </a:cubicBezTo>
                <a:lnTo>
                  <a:pt x="7838" y="15657"/>
                </a:lnTo>
                <a:lnTo>
                  <a:pt x="7568" y="15657"/>
                </a:lnTo>
                <a:lnTo>
                  <a:pt x="7568" y="16762"/>
                </a:lnTo>
                <a:lnTo>
                  <a:pt x="5591" y="16762"/>
                </a:lnTo>
                <a:lnTo>
                  <a:pt x="5591" y="15657"/>
                </a:lnTo>
                <a:lnTo>
                  <a:pt x="5321" y="15657"/>
                </a:lnTo>
                <a:lnTo>
                  <a:pt x="5321" y="7023"/>
                </a:lnTo>
                <a:cubicBezTo>
                  <a:pt x="5321" y="7023"/>
                  <a:pt x="5386" y="6676"/>
                  <a:pt x="5670" y="6676"/>
                </a:cubicBezTo>
                <a:lnTo>
                  <a:pt x="5670" y="6036"/>
                </a:lnTo>
                <a:close/>
                <a:moveTo>
                  <a:pt x="9890" y="6036"/>
                </a:moveTo>
                <a:lnTo>
                  <a:pt x="11710" y="6036"/>
                </a:lnTo>
                <a:lnTo>
                  <a:pt x="11710" y="6676"/>
                </a:lnTo>
                <a:cubicBezTo>
                  <a:pt x="11993" y="6676"/>
                  <a:pt x="12059" y="7023"/>
                  <a:pt x="12059" y="7023"/>
                </a:cubicBezTo>
                <a:lnTo>
                  <a:pt x="12059" y="15657"/>
                </a:lnTo>
                <a:lnTo>
                  <a:pt x="11789" y="15657"/>
                </a:lnTo>
                <a:lnTo>
                  <a:pt x="11789" y="16762"/>
                </a:lnTo>
                <a:lnTo>
                  <a:pt x="9813" y="16762"/>
                </a:lnTo>
                <a:lnTo>
                  <a:pt x="9813" y="15657"/>
                </a:lnTo>
                <a:lnTo>
                  <a:pt x="9541" y="15657"/>
                </a:lnTo>
                <a:lnTo>
                  <a:pt x="9541" y="7023"/>
                </a:lnTo>
                <a:cubicBezTo>
                  <a:pt x="9541" y="7023"/>
                  <a:pt x="9607" y="6676"/>
                  <a:pt x="9890" y="6676"/>
                </a:cubicBezTo>
                <a:lnTo>
                  <a:pt x="9890" y="6036"/>
                </a:lnTo>
                <a:close/>
                <a:moveTo>
                  <a:pt x="14113" y="6036"/>
                </a:moveTo>
                <a:lnTo>
                  <a:pt x="15932" y="6036"/>
                </a:lnTo>
                <a:lnTo>
                  <a:pt x="15932" y="6676"/>
                </a:lnTo>
                <a:cubicBezTo>
                  <a:pt x="16216" y="6676"/>
                  <a:pt x="16281" y="7023"/>
                  <a:pt x="16281" y="7023"/>
                </a:cubicBezTo>
                <a:lnTo>
                  <a:pt x="16281" y="15657"/>
                </a:lnTo>
                <a:lnTo>
                  <a:pt x="16009" y="15657"/>
                </a:lnTo>
                <a:lnTo>
                  <a:pt x="16009" y="16762"/>
                </a:lnTo>
                <a:lnTo>
                  <a:pt x="14033" y="16762"/>
                </a:lnTo>
                <a:lnTo>
                  <a:pt x="14033" y="15657"/>
                </a:lnTo>
                <a:lnTo>
                  <a:pt x="13763" y="15657"/>
                </a:lnTo>
                <a:lnTo>
                  <a:pt x="13763" y="7023"/>
                </a:lnTo>
                <a:cubicBezTo>
                  <a:pt x="13763" y="7023"/>
                  <a:pt x="13829" y="6676"/>
                  <a:pt x="14113" y="6676"/>
                </a:cubicBezTo>
                <a:lnTo>
                  <a:pt x="14113" y="6036"/>
                </a:lnTo>
                <a:close/>
                <a:moveTo>
                  <a:pt x="1158" y="18505"/>
                </a:moveTo>
                <a:lnTo>
                  <a:pt x="1158" y="19859"/>
                </a:lnTo>
                <a:lnTo>
                  <a:pt x="20444" y="19859"/>
                </a:lnTo>
                <a:lnTo>
                  <a:pt x="20444" y="18505"/>
                </a:lnTo>
                <a:lnTo>
                  <a:pt x="1158" y="18505"/>
                </a:lnTo>
                <a:close/>
                <a:moveTo>
                  <a:pt x="0" y="2024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20247"/>
                </a:lnTo>
                <a:lnTo>
                  <a:pt x="0" y="20247"/>
                </a:lnTo>
                <a:close/>
              </a:path>
            </a:pathLst>
          </a:custGeom>
          <a:solidFill>
            <a:srgbClr val="F7BF1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3" name="Google Shape;343;gd53ccf40ff_0_580"/>
          <p:cNvSpPr/>
          <p:nvPr/>
        </p:nvSpPr>
        <p:spPr>
          <a:xfrm>
            <a:off x="18923677" y="5695186"/>
            <a:ext cx="1117530" cy="160471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1" y="0"/>
                </a:moveTo>
                <a:cubicBezTo>
                  <a:pt x="9801" y="0"/>
                  <a:pt x="9330" y="294"/>
                  <a:pt x="8865" y="898"/>
                </a:cubicBezTo>
                <a:cubicBezTo>
                  <a:pt x="8394" y="1511"/>
                  <a:pt x="7651" y="1943"/>
                  <a:pt x="7089" y="1943"/>
                </a:cubicBezTo>
                <a:cubicBezTo>
                  <a:pt x="6826" y="1943"/>
                  <a:pt x="6299" y="1922"/>
                  <a:pt x="6037" y="1943"/>
                </a:cubicBezTo>
                <a:cubicBezTo>
                  <a:pt x="5104" y="2016"/>
                  <a:pt x="4553" y="2318"/>
                  <a:pt x="4308" y="2794"/>
                </a:cubicBezTo>
                <a:lnTo>
                  <a:pt x="1139" y="2794"/>
                </a:lnTo>
                <a:cubicBezTo>
                  <a:pt x="510" y="2794"/>
                  <a:pt x="0" y="3149"/>
                  <a:pt x="0" y="3587"/>
                </a:cubicBezTo>
                <a:lnTo>
                  <a:pt x="0" y="20807"/>
                </a:lnTo>
                <a:cubicBezTo>
                  <a:pt x="0" y="21245"/>
                  <a:pt x="510" y="21600"/>
                  <a:pt x="1139" y="21600"/>
                </a:cubicBezTo>
                <a:lnTo>
                  <a:pt x="20461" y="21600"/>
                </a:lnTo>
                <a:cubicBezTo>
                  <a:pt x="21090" y="21600"/>
                  <a:pt x="21600" y="21245"/>
                  <a:pt x="21600" y="20807"/>
                </a:cubicBezTo>
                <a:lnTo>
                  <a:pt x="21600" y="3587"/>
                </a:lnTo>
                <a:cubicBezTo>
                  <a:pt x="21600" y="3149"/>
                  <a:pt x="21090" y="2794"/>
                  <a:pt x="20461" y="2794"/>
                </a:cubicBezTo>
                <a:lnTo>
                  <a:pt x="17292" y="2794"/>
                </a:lnTo>
                <a:cubicBezTo>
                  <a:pt x="17047" y="2318"/>
                  <a:pt x="16496" y="2016"/>
                  <a:pt x="15563" y="1943"/>
                </a:cubicBezTo>
                <a:cubicBezTo>
                  <a:pt x="15301" y="1922"/>
                  <a:pt x="14774" y="1943"/>
                  <a:pt x="14511" y="1943"/>
                </a:cubicBezTo>
                <a:cubicBezTo>
                  <a:pt x="13949" y="1943"/>
                  <a:pt x="13209" y="1511"/>
                  <a:pt x="12738" y="898"/>
                </a:cubicBezTo>
                <a:cubicBezTo>
                  <a:pt x="12273" y="294"/>
                  <a:pt x="11802" y="0"/>
                  <a:pt x="10801" y="0"/>
                </a:cubicBezTo>
                <a:close/>
                <a:moveTo>
                  <a:pt x="10799" y="593"/>
                </a:moveTo>
                <a:cubicBezTo>
                  <a:pt x="11264" y="593"/>
                  <a:pt x="11644" y="857"/>
                  <a:pt x="11644" y="1181"/>
                </a:cubicBezTo>
                <a:cubicBezTo>
                  <a:pt x="11644" y="1506"/>
                  <a:pt x="11265" y="1767"/>
                  <a:pt x="10799" y="1767"/>
                </a:cubicBezTo>
                <a:cubicBezTo>
                  <a:pt x="10332" y="1767"/>
                  <a:pt x="9956" y="1506"/>
                  <a:pt x="9956" y="1181"/>
                </a:cubicBezTo>
                <a:cubicBezTo>
                  <a:pt x="9956" y="857"/>
                  <a:pt x="10333" y="593"/>
                  <a:pt x="10799" y="593"/>
                </a:cubicBezTo>
                <a:close/>
                <a:moveTo>
                  <a:pt x="1619" y="3923"/>
                </a:moveTo>
                <a:lnTo>
                  <a:pt x="4207" y="3923"/>
                </a:lnTo>
                <a:cubicBezTo>
                  <a:pt x="4263" y="4130"/>
                  <a:pt x="4364" y="4392"/>
                  <a:pt x="4364" y="4392"/>
                </a:cubicBezTo>
                <a:lnTo>
                  <a:pt x="17236" y="4392"/>
                </a:lnTo>
                <a:cubicBezTo>
                  <a:pt x="17236" y="4392"/>
                  <a:pt x="17337" y="4130"/>
                  <a:pt x="17393" y="3923"/>
                </a:cubicBezTo>
                <a:lnTo>
                  <a:pt x="19981" y="3923"/>
                </a:lnTo>
                <a:lnTo>
                  <a:pt x="19981" y="20471"/>
                </a:lnTo>
                <a:lnTo>
                  <a:pt x="1619" y="20471"/>
                </a:lnTo>
                <a:lnTo>
                  <a:pt x="1619" y="3923"/>
                </a:lnTo>
                <a:close/>
              </a:path>
            </a:pathLst>
          </a:custGeom>
          <a:solidFill>
            <a:srgbClr val="0D3D3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4" name="Google Shape;344;gd53ccf40ff_0_580"/>
          <p:cNvSpPr/>
          <p:nvPr/>
        </p:nvSpPr>
        <p:spPr>
          <a:xfrm>
            <a:off x="10671925" y="5767492"/>
            <a:ext cx="1798632" cy="146010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7407"/>
                </a:lnTo>
                <a:cubicBezTo>
                  <a:pt x="7892" y="17407"/>
                  <a:pt x="10521" y="21600"/>
                  <a:pt x="10521" y="21600"/>
                </a:cubicBezTo>
                <a:lnTo>
                  <a:pt x="10521" y="5233"/>
                </a:lnTo>
                <a:cubicBezTo>
                  <a:pt x="10521" y="5233"/>
                  <a:pt x="7892" y="0"/>
                  <a:pt x="0" y="0"/>
                </a:cubicBezTo>
                <a:close/>
                <a:moveTo>
                  <a:pt x="21600" y="0"/>
                </a:moveTo>
                <a:cubicBezTo>
                  <a:pt x="13708" y="0"/>
                  <a:pt x="11079" y="5233"/>
                  <a:pt x="11079" y="5233"/>
                </a:cubicBezTo>
                <a:lnTo>
                  <a:pt x="11079" y="21600"/>
                </a:lnTo>
                <a:cubicBezTo>
                  <a:pt x="11079" y="21600"/>
                  <a:pt x="13708" y="17407"/>
                  <a:pt x="21600" y="17407"/>
                </a:cubicBezTo>
                <a:lnTo>
                  <a:pt x="21600" y="0"/>
                </a:lnTo>
                <a:close/>
              </a:path>
            </a:pathLst>
          </a:custGeom>
          <a:solidFill>
            <a:srgbClr val="8FD1D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5" name="Google Shape;345;gd53ccf40ff_0_580"/>
          <p:cNvSpPr txBox="1"/>
          <p:nvPr/>
        </p:nvSpPr>
        <p:spPr>
          <a:xfrm>
            <a:off x="2106588" y="4780551"/>
            <a:ext cx="56919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Martel Sans Light"/>
              <a:buNone/>
            </a:pPr>
            <a:r>
              <a:rPr lang="en-US" sz="48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Disability Services</a:t>
            </a:r>
            <a:endParaRPr/>
          </a:p>
        </p:txBody>
      </p:sp>
      <p:sp>
        <p:nvSpPr>
          <p:cNvPr id="346" name="Google Shape;346;gd53ccf40ff_0_580"/>
          <p:cNvSpPr txBox="1"/>
          <p:nvPr/>
        </p:nvSpPr>
        <p:spPr>
          <a:xfrm>
            <a:off x="15825080" y="4590977"/>
            <a:ext cx="73146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Martel Sans Light"/>
              <a:buNone/>
            </a:pPr>
            <a:r>
              <a:rPr lang="en-US" sz="48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Comprehensive Services</a:t>
            </a:r>
            <a:endParaRPr/>
          </a:p>
        </p:txBody>
      </p:sp>
      <p:sp>
        <p:nvSpPr>
          <p:cNvPr id="347" name="Google Shape;347;gd53ccf40ff_0_580"/>
          <p:cNvSpPr txBox="1"/>
          <p:nvPr/>
        </p:nvSpPr>
        <p:spPr>
          <a:xfrm>
            <a:off x="9066672" y="4780551"/>
            <a:ext cx="54300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Martel Sans Light"/>
              <a:buNone/>
            </a:pPr>
            <a:r>
              <a:rPr lang="en-US" sz="48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Inclusive Services</a:t>
            </a:r>
            <a:endParaRPr/>
          </a:p>
        </p:txBody>
      </p:sp>
      <p:sp>
        <p:nvSpPr>
          <p:cNvPr id="348" name="Google Shape;348;gd53ccf40ff_0_580"/>
          <p:cNvSpPr txBox="1"/>
          <p:nvPr/>
        </p:nvSpPr>
        <p:spPr>
          <a:xfrm>
            <a:off x="463091" y="12507290"/>
            <a:ext cx="23549700" cy="1155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 panose="020B0604020202020204" pitchFamily="34" charset="0"/>
              <a:buChar char="•"/>
            </a:pPr>
            <a:r>
              <a:rPr lang="en-US" sz="38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These examples are meant to provide help with differentiating program types; </a:t>
            </a:r>
            <a:br>
              <a:rPr lang="en-US" sz="3800" dirty="0">
                <a:latin typeface="Martel Sans Light"/>
                <a:ea typeface="Martel Sans Light"/>
                <a:cs typeface="Martel Sans Light"/>
                <a:sym typeface="Martel Sans Light"/>
              </a:rPr>
            </a:br>
            <a:r>
              <a:rPr lang="en-US" sz="38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services will differ based on the school and student needs</a:t>
            </a:r>
            <a:endParaRPr sz="3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gd5bba17c75_0_0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gd5bba17c75_0_0"/>
          <p:cNvSpPr txBox="1"/>
          <p:nvPr/>
        </p:nvSpPr>
        <p:spPr>
          <a:xfrm>
            <a:off x="504420" y="4904170"/>
            <a:ext cx="167835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 Sans Light"/>
              <a:buNone/>
            </a:pPr>
            <a:r>
              <a:rPr lang="en-US" sz="55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Adjustments to deadlines or additional absences due to disability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gd5bba17c75_0_27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gd5bba17c75_0_27"/>
          <p:cNvSpPr txBox="1"/>
          <p:nvPr/>
        </p:nvSpPr>
        <p:spPr>
          <a:xfrm>
            <a:off x="504420" y="4904170"/>
            <a:ext cx="167835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 Sans Light"/>
              <a:buNone/>
            </a:pPr>
            <a:r>
              <a:rPr lang="en-US" sz="55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Adjustments to deadlines or additional absences due to disability</a:t>
            </a:r>
            <a:endParaRPr/>
          </a:p>
        </p:txBody>
      </p:sp>
      <p:sp>
        <p:nvSpPr>
          <p:cNvPr id="361" name="Google Shape;361;gd5bba17c75_0_27"/>
          <p:cNvSpPr/>
          <p:nvPr/>
        </p:nvSpPr>
        <p:spPr>
          <a:xfrm>
            <a:off x="19366059" y="4800499"/>
            <a:ext cx="2892888" cy="272192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1158" y="3613"/>
                </a:lnTo>
                <a:lnTo>
                  <a:pt x="1158" y="4293"/>
                </a:lnTo>
                <a:lnTo>
                  <a:pt x="20444" y="4293"/>
                </a:lnTo>
                <a:lnTo>
                  <a:pt x="20444" y="3613"/>
                </a:lnTo>
                <a:lnTo>
                  <a:pt x="10800" y="0"/>
                </a:lnTo>
                <a:close/>
                <a:moveTo>
                  <a:pt x="2354" y="4683"/>
                </a:moveTo>
                <a:lnTo>
                  <a:pt x="2354" y="6036"/>
                </a:lnTo>
                <a:lnTo>
                  <a:pt x="3269" y="6036"/>
                </a:lnTo>
                <a:lnTo>
                  <a:pt x="3269" y="6676"/>
                </a:lnTo>
                <a:cubicBezTo>
                  <a:pt x="3553" y="6676"/>
                  <a:pt x="3618" y="7023"/>
                  <a:pt x="3618" y="7023"/>
                </a:cubicBezTo>
                <a:lnTo>
                  <a:pt x="3618" y="15657"/>
                </a:lnTo>
                <a:lnTo>
                  <a:pt x="3346" y="15657"/>
                </a:lnTo>
                <a:lnTo>
                  <a:pt x="3346" y="16762"/>
                </a:lnTo>
                <a:lnTo>
                  <a:pt x="2354" y="16762"/>
                </a:lnTo>
                <a:lnTo>
                  <a:pt x="2354" y="18115"/>
                </a:lnTo>
                <a:lnTo>
                  <a:pt x="19246" y="18115"/>
                </a:lnTo>
                <a:lnTo>
                  <a:pt x="19246" y="16762"/>
                </a:lnTo>
                <a:lnTo>
                  <a:pt x="18254" y="16762"/>
                </a:lnTo>
                <a:lnTo>
                  <a:pt x="18254" y="15657"/>
                </a:lnTo>
                <a:lnTo>
                  <a:pt x="17984" y="15657"/>
                </a:lnTo>
                <a:lnTo>
                  <a:pt x="17984" y="7023"/>
                </a:lnTo>
                <a:cubicBezTo>
                  <a:pt x="17984" y="7023"/>
                  <a:pt x="18049" y="6676"/>
                  <a:pt x="18333" y="6676"/>
                </a:cubicBezTo>
                <a:lnTo>
                  <a:pt x="18333" y="6036"/>
                </a:lnTo>
                <a:lnTo>
                  <a:pt x="19246" y="6036"/>
                </a:lnTo>
                <a:lnTo>
                  <a:pt x="19246" y="4683"/>
                </a:lnTo>
                <a:lnTo>
                  <a:pt x="2354" y="4683"/>
                </a:lnTo>
                <a:close/>
                <a:moveTo>
                  <a:pt x="5670" y="6036"/>
                </a:moveTo>
                <a:lnTo>
                  <a:pt x="7489" y="6036"/>
                </a:lnTo>
                <a:lnTo>
                  <a:pt x="7489" y="6676"/>
                </a:lnTo>
                <a:cubicBezTo>
                  <a:pt x="7773" y="6676"/>
                  <a:pt x="7838" y="7023"/>
                  <a:pt x="7838" y="7023"/>
                </a:cubicBezTo>
                <a:lnTo>
                  <a:pt x="7838" y="15657"/>
                </a:lnTo>
                <a:lnTo>
                  <a:pt x="7568" y="15657"/>
                </a:lnTo>
                <a:lnTo>
                  <a:pt x="7568" y="16762"/>
                </a:lnTo>
                <a:lnTo>
                  <a:pt x="5591" y="16762"/>
                </a:lnTo>
                <a:lnTo>
                  <a:pt x="5591" y="15657"/>
                </a:lnTo>
                <a:lnTo>
                  <a:pt x="5321" y="15657"/>
                </a:lnTo>
                <a:lnTo>
                  <a:pt x="5321" y="7023"/>
                </a:lnTo>
                <a:cubicBezTo>
                  <a:pt x="5321" y="7023"/>
                  <a:pt x="5386" y="6676"/>
                  <a:pt x="5670" y="6676"/>
                </a:cubicBezTo>
                <a:lnTo>
                  <a:pt x="5670" y="6036"/>
                </a:lnTo>
                <a:close/>
                <a:moveTo>
                  <a:pt x="9890" y="6036"/>
                </a:moveTo>
                <a:lnTo>
                  <a:pt x="11710" y="6036"/>
                </a:lnTo>
                <a:lnTo>
                  <a:pt x="11710" y="6676"/>
                </a:lnTo>
                <a:cubicBezTo>
                  <a:pt x="11993" y="6676"/>
                  <a:pt x="12059" y="7023"/>
                  <a:pt x="12059" y="7023"/>
                </a:cubicBezTo>
                <a:lnTo>
                  <a:pt x="12059" y="15657"/>
                </a:lnTo>
                <a:lnTo>
                  <a:pt x="11789" y="15657"/>
                </a:lnTo>
                <a:lnTo>
                  <a:pt x="11789" y="16762"/>
                </a:lnTo>
                <a:lnTo>
                  <a:pt x="9813" y="16762"/>
                </a:lnTo>
                <a:lnTo>
                  <a:pt x="9813" y="15657"/>
                </a:lnTo>
                <a:lnTo>
                  <a:pt x="9541" y="15657"/>
                </a:lnTo>
                <a:lnTo>
                  <a:pt x="9541" y="7023"/>
                </a:lnTo>
                <a:cubicBezTo>
                  <a:pt x="9541" y="7023"/>
                  <a:pt x="9607" y="6676"/>
                  <a:pt x="9890" y="6676"/>
                </a:cubicBezTo>
                <a:lnTo>
                  <a:pt x="9890" y="6036"/>
                </a:lnTo>
                <a:close/>
                <a:moveTo>
                  <a:pt x="14113" y="6036"/>
                </a:moveTo>
                <a:lnTo>
                  <a:pt x="15932" y="6036"/>
                </a:lnTo>
                <a:lnTo>
                  <a:pt x="15932" y="6676"/>
                </a:lnTo>
                <a:cubicBezTo>
                  <a:pt x="16216" y="6676"/>
                  <a:pt x="16281" y="7023"/>
                  <a:pt x="16281" y="7023"/>
                </a:cubicBezTo>
                <a:lnTo>
                  <a:pt x="16281" y="15657"/>
                </a:lnTo>
                <a:lnTo>
                  <a:pt x="16009" y="15657"/>
                </a:lnTo>
                <a:lnTo>
                  <a:pt x="16009" y="16762"/>
                </a:lnTo>
                <a:lnTo>
                  <a:pt x="14033" y="16762"/>
                </a:lnTo>
                <a:lnTo>
                  <a:pt x="14033" y="15657"/>
                </a:lnTo>
                <a:lnTo>
                  <a:pt x="13763" y="15657"/>
                </a:lnTo>
                <a:lnTo>
                  <a:pt x="13763" y="7023"/>
                </a:lnTo>
                <a:cubicBezTo>
                  <a:pt x="13763" y="7023"/>
                  <a:pt x="13829" y="6676"/>
                  <a:pt x="14113" y="6676"/>
                </a:cubicBezTo>
                <a:lnTo>
                  <a:pt x="14113" y="6036"/>
                </a:lnTo>
                <a:close/>
                <a:moveTo>
                  <a:pt x="1158" y="18505"/>
                </a:moveTo>
                <a:lnTo>
                  <a:pt x="1158" y="19859"/>
                </a:lnTo>
                <a:lnTo>
                  <a:pt x="20444" y="19859"/>
                </a:lnTo>
                <a:lnTo>
                  <a:pt x="20444" y="18505"/>
                </a:lnTo>
                <a:lnTo>
                  <a:pt x="1158" y="18505"/>
                </a:lnTo>
                <a:close/>
                <a:moveTo>
                  <a:pt x="0" y="2024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20247"/>
                </a:lnTo>
                <a:lnTo>
                  <a:pt x="0" y="20247"/>
                </a:lnTo>
                <a:close/>
              </a:path>
            </a:pathLst>
          </a:custGeom>
          <a:solidFill>
            <a:srgbClr val="F7BF1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gd5bba17c75_0_14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gd5bba17c75_0_14"/>
          <p:cNvSpPr txBox="1"/>
          <p:nvPr/>
        </p:nvSpPr>
        <p:spPr>
          <a:xfrm>
            <a:off x="662300" y="4323525"/>
            <a:ext cx="16383900" cy="9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>
                <a:latin typeface="Martel Sans Light"/>
                <a:ea typeface="Martel Sans Light"/>
                <a:cs typeface="Martel Sans Light"/>
                <a:sym typeface="Martel Sans Light"/>
              </a:rPr>
              <a:t>Preferential seating in the classroom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>
                <a:latin typeface="Martel Sans"/>
                <a:ea typeface="Martel Sans"/>
                <a:cs typeface="Martel Sans"/>
                <a:sym typeface="Martel Sans"/>
              </a:rPr>
              <a:t>Section Two Objectives</a:t>
            </a:r>
            <a:endParaRPr sz="11600" b="1" i="0" u="none" strike="noStrike" cap="none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94" name="Google Shape;94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110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r>
              <a:rPr lang="en-US" sz="4400" dirty="0">
                <a:latin typeface="Martel Sans Light"/>
                <a:ea typeface="Martel Sans Light"/>
                <a:cs typeface="Martel Sans Light"/>
                <a:sym typeface="Martel Sans Light"/>
              </a:rPr>
              <a:t>Identify three important milestones and legislation that have led to people with ID enrolling in colleges</a:t>
            </a:r>
            <a:r>
              <a:rPr lang="en-US" sz="4400" dirty="0">
                <a:latin typeface="Arial"/>
                <a:ea typeface="Martel Sans Light"/>
                <a:cs typeface="Arial"/>
                <a:sym typeface="Arial"/>
              </a:rPr>
              <a:t> </a:t>
            </a:r>
            <a:r>
              <a:rPr lang="en-US" sz="4400" dirty="0">
                <a:latin typeface="Martel Sans Light"/>
                <a:ea typeface="Martel Sans Light"/>
                <a:cs typeface="Martel Sans Light"/>
                <a:sym typeface="Martel Sans Light"/>
              </a:rPr>
              <a:t>across our country</a:t>
            </a:r>
            <a:endParaRPr sz="44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95" name="Google Shape;95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6" name="Google Shape;96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ge26facccd2_0_6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ge26facccd2_0_6"/>
          <p:cNvSpPr txBox="1"/>
          <p:nvPr/>
        </p:nvSpPr>
        <p:spPr>
          <a:xfrm>
            <a:off x="662300" y="4323525"/>
            <a:ext cx="16383900" cy="9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>
                <a:latin typeface="Martel Sans Light"/>
                <a:ea typeface="Martel Sans Light"/>
                <a:cs typeface="Martel Sans Light"/>
                <a:sym typeface="Martel Sans Light"/>
              </a:rPr>
              <a:t>Preferential seating in the classroom</a:t>
            </a:r>
            <a:endParaRPr/>
          </a:p>
        </p:txBody>
      </p:sp>
      <p:sp>
        <p:nvSpPr>
          <p:cNvPr id="5" name="Google Shape;361;gd5bba17c75_0_27">
            <a:extLst>
              <a:ext uri="{FF2B5EF4-FFF2-40B4-BE49-F238E27FC236}">
                <a16:creationId xmlns:a16="http://schemas.microsoft.com/office/drawing/2014/main" id="{F3E39F94-9388-9E45-9AD9-827C7C0AE9F5}"/>
              </a:ext>
            </a:extLst>
          </p:cNvPr>
          <p:cNvSpPr/>
          <p:nvPr/>
        </p:nvSpPr>
        <p:spPr>
          <a:xfrm>
            <a:off x="19366059" y="4800499"/>
            <a:ext cx="2892888" cy="272192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1158" y="3613"/>
                </a:lnTo>
                <a:lnTo>
                  <a:pt x="1158" y="4293"/>
                </a:lnTo>
                <a:lnTo>
                  <a:pt x="20444" y="4293"/>
                </a:lnTo>
                <a:lnTo>
                  <a:pt x="20444" y="3613"/>
                </a:lnTo>
                <a:lnTo>
                  <a:pt x="10800" y="0"/>
                </a:lnTo>
                <a:close/>
                <a:moveTo>
                  <a:pt x="2354" y="4683"/>
                </a:moveTo>
                <a:lnTo>
                  <a:pt x="2354" y="6036"/>
                </a:lnTo>
                <a:lnTo>
                  <a:pt x="3269" y="6036"/>
                </a:lnTo>
                <a:lnTo>
                  <a:pt x="3269" y="6676"/>
                </a:lnTo>
                <a:cubicBezTo>
                  <a:pt x="3553" y="6676"/>
                  <a:pt x="3618" y="7023"/>
                  <a:pt x="3618" y="7023"/>
                </a:cubicBezTo>
                <a:lnTo>
                  <a:pt x="3618" y="15657"/>
                </a:lnTo>
                <a:lnTo>
                  <a:pt x="3346" y="15657"/>
                </a:lnTo>
                <a:lnTo>
                  <a:pt x="3346" y="16762"/>
                </a:lnTo>
                <a:lnTo>
                  <a:pt x="2354" y="16762"/>
                </a:lnTo>
                <a:lnTo>
                  <a:pt x="2354" y="18115"/>
                </a:lnTo>
                <a:lnTo>
                  <a:pt x="19246" y="18115"/>
                </a:lnTo>
                <a:lnTo>
                  <a:pt x="19246" y="16762"/>
                </a:lnTo>
                <a:lnTo>
                  <a:pt x="18254" y="16762"/>
                </a:lnTo>
                <a:lnTo>
                  <a:pt x="18254" y="15657"/>
                </a:lnTo>
                <a:lnTo>
                  <a:pt x="17984" y="15657"/>
                </a:lnTo>
                <a:lnTo>
                  <a:pt x="17984" y="7023"/>
                </a:lnTo>
                <a:cubicBezTo>
                  <a:pt x="17984" y="7023"/>
                  <a:pt x="18049" y="6676"/>
                  <a:pt x="18333" y="6676"/>
                </a:cubicBezTo>
                <a:lnTo>
                  <a:pt x="18333" y="6036"/>
                </a:lnTo>
                <a:lnTo>
                  <a:pt x="19246" y="6036"/>
                </a:lnTo>
                <a:lnTo>
                  <a:pt x="19246" y="4683"/>
                </a:lnTo>
                <a:lnTo>
                  <a:pt x="2354" y="4683"/>
                </a:lnTo>
                <a:close/>
                <a:moveTo>
                  <a:pt x="5670" y="6036"/>
                </a:moveTo>
                <a:lnTo>
                  <a:pt x="7489" y="6036"/>
                </a:lnTo>
                <a:lnTo>
                  <a:pt x="7489" y="6676"/>
                </a:lnTo>
                <a:cubicBezTo>
                  <a:pt x="7773" y="6676"/>
                  <a:pt x="7838" y="7023"/>
                  <a:pt x="7838" y="7023"/>
                </a:cubicBezTo>
                <a:lnTo>
                  <a:pt x="7838" y="15657"/>
                </a:lnTo>
                <a:lnTo>
                  <a:pt x="7568" y="15657"/>
                </a:lnTo>
                <a:lnTo>
                  <a:pt x="7568" y="16762"/>
                </a:lnTo>
                <a:lnTo>
                  <a:pt x="5591" y="16762"/>
                </a:lnTo>
                <a:lnTo>
                  <a:pt x="5591" y="15657"/>
                </a:lnTo>
                <a:lnTo>
                  <a:pt x="5321" y="15657"/>
                </a:lnTo>
                <a:lnTo>
                  <a:pt x="5321" y="7023"/>
                </a:lnTo>
                <a:cubicBezTo>
                  <a:pt x="5321" y="7023"/>
                  <a:pt x="5386" y="6676"/>
                  <a:pt x="5670" y="6676"/>
                </a:cubicBezTo>
                <a:lnTo>
                  <a:pt x="5670" y="6036"/>
                </a:lnTo>
                <a:close/>
                <a:moveTo>
                  <a:pt x="9890" y="6036"/>
                </a:moveTo>
                <a:lnTo>
                  <a:pt x="11710" y="6036"/>
                </a:lnTo>
                <a:lnTo>
                  <a:pt x="11710" y="6676"/>
                </a:lnTo>
                <a:cubicBezTo>
                  <a:pt x="11993" y="6676"/>
                  <a:pt x="12059" y="7023"/>
                  <a:pt x="12059" y="7023"/>
                </a:cubicBezTo>
                <a:lnTo>
                  <a:pt x="12059" y="15657"/>
                </a:lnTo>
                <a:lnTo>
                  <a:pt x="11789" y="15657"/>
                </a:lnTo>
                <a:lnTo>
                  <a:pt x="11789" y="16762"/>
                </a:lnTo>
                <a:lnTo>
                  <a:pt x="9813" y="16762"/>
                </a:lnTo>
                <a:lnTo>
                  <a:pt x="9813" y="15657"/>
                </a:lnTo>
                <a:lnTo>
                  <a:pt x="9541" y="15657"/>
                </a:lnTo>
                <a:lnTo>
                  <a:pt x="9541" y="7023"/>
                </a:lnTo>
                <a:cubicBezTo>
                  <a:pt x="9541" y="7023"/>
                  <a:pt x="9607" y="6676"/>
                  <a:pt x="9890" y="6676"/>
                </a:cubicBezTo>
                <a:lnTo>
                  <a:pt x="9890" y="6036"/>
                </a:lnTo>
                <a:close/>
                <a:moveTo>
                  <a:pt x="14113" y="6036"/>
                </a:moveTo>
                <a:lnTo>
                  <a:pt x="15932" y="6036"/>
                </a:lnTo>
                <a:lnTo>
                  <a:pt x="15932" y="6676"/>
                </a:lnTo>
                <a:cubicBezTo>
                  <a:pt x="16216" y="6676"/>
                  <a:pt x="16281" y="7023"/>
                  <a:pt x="16281" y="7023"/>
                </a:cubicBezTo>
                <a:lnTo>
                  <a:pt x="16281" y="15657"/>
                </a:lnTo>
                <a:lnTo>
                  <a:pt x="16009" y="15657"/>
                </a:lnTo>
                <a:lnTo>
                  <a:pt x="16009" y="16762"/>
                </a:lnTo>
                <a:lnTo>
                  <a:pt x="14033" y="16762"/>
                </a:lnTo>
                <a:lnTo>
                  <a:pt x="14033" y="15657"/>
                </a:lnTo>
                <a:lnTo>
                  <a:pt x="13763" y="15657"/>
                </a:lnTo>
                <a:lnTo>
                  <a:pt x="13763" y="7023"/>
                </a:lnTo>
                <a:cubicBezTo>
                  <a:pt x="13763" y="7023"/>
                  <a:pt x="13829" y="6676"/>
                  <a:pt x="14113" y="6676"/>
                </a:cubicBezTo>
                <a:lnTo>
                  <a:pt x="14113" y="6036"/>
                </a:lnTo>
                <a:close/>
                <a:moveTo>
                  <a:pt x="1158" y="18505"/>
                </a:moveTo>
                <a:lnTo>
                  <a:pt x="1158" y="19859"/>
                </a:lnTo>
                <a:lnTo>
                  <a:pt x="20444" y="19859"/>
                </a:lnTo>
                <a:lnTo>
                  <a:pt x="20444" y="18505"/>
                </a:lnTo>
                <a:lnTo>
                  <a:pt x="1158" y="18505"/>
                </a:lnTo>
                <a:close/>
                <a:moveTo>
                  <a:pt x="0" y="2024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20247"/>
                </a:lnTo>
                <a:lnTo>
                  <a:pt x="0" y="20247"/>
                </a:lnTo>
                <a:close/>
              </a:path>
            </a:pathLst>
          </a:custGeom>
          <a:solidFill>
            <a:srgbClr val="F7BF1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oogle Shape;379;gd5bba17c75_0_42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gd5bba17c75_0_42"/>
          <p:cNvSpPr txBox="1"/>
          <p:nvPr/>
        </p:nvSpPr>
        <p:spPr>
          <a:xfrm>
            <a:off x="473925" y="3860500"/>
            <a:ext cx="12633300" cy="17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>
                <a:latin typeface="Martel Sans Light"/>
                <a:ea typeface="Martel Sans Light"/>
                <a:cs typeface="Martel Sans Light"/>
                <a:sym typeface="Martel Sans Light"/>
              </a:rPr>
              <a:t>Peer mentors who support students to get involved on campus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ge26facccd2_0_12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ge26facccd2_0_12"/>
          <p:cNvSpPr txBox="1"/>
          <p:nvPr/>
        </p:nvSpPr>
        <p:spPr>
          <a:xfrm>
            <a:off x="473925" y="3860500"/>
            <a:ext cx="12633300" cy="17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 dirty="0">
                <a:latin typeface="Martel Sans Light"/>
                <a:ea typeface="Martel Sans Light"/>
                <a:cs typeface="Martel Sans Light"/>
                <a:sym typeface="Martel Sans Light"/>
              </a:rPr>
              <a:t>Peer mentors who support students to get involved on campus</a:t>
            </a:r>
            <a:endParaRPr dirty="0"/>
          </a:p>
        </p:txBody>
      </p:sp>
      <p:sp>
        <p:nvSpPr>
          <p:cNvPr id="387" name="Google Shape;387;ge26facccd2_0_12"/>
          <p:cNvSpPr/>
          <p:nvPr/>
        </p:nvSpPr>
        <p:spPr>
          <a:xfrm>
            <a:off x="15415536" y="3860508"/>
            <a:ext cx="2159892" cy="195069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7407"/>
                </a:lnTo>
                <a:cubicBezTo>
                  <a:pt x="7892" y="17407"/>
                  <a:pt x="10521" y="21600"/>
                  <a:pt x="10521" y="21600"/>
                </a:cubicBezTo>
                <a:lnTo>
                  <a:pt x="10521" y="5233"/>
                </a:lnTo>
                <a:cubicBezTo>
                  <a:pt x="10521" y="5233"/>
                  <a:pt x="7892" y="0"/>
                  <a:pt x="0" y="0"/>
                </a:cubicBezTo>
                <a:close/>
                <a:moveTo>
                  <a:pt x="21600" y="0"/>
                </a:moveTo>
                <a:cubicBezTo>
                  <a:pt x="13708" y="0"/>
                  <a:pt x="11079" y="5233"/>
                  <a:pt x="11079" y="5233"/>
                </a:cubicBezTo>
                <a:lnTo>
                  <a:pt x="11079" y="21600"/>
                </a:lnTo>
                <a:cubicBezTo>
                  <a:pt x="11079" y="21600"/>
                  <a:pt x="13708" y="17407"/>
                  <a:pt x="21600" y="17407"/>
                </a:cubicBezTo>
                <a:lnTo>
                  <a:pt x="21600" y="0"/>
                </a:lnTo>
                <a:close/>
              </a:path>
            </a:pathLst>
          </a:custGeom>
          <a:solidFill>
            <a:srgbClr val="8FD1D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8" name="Google Shape;388;ge26facccd2_0_12"/>
          <p:cNvSpPr/>
          <p:nvPr/>
        </p:nvSpPr>
        <p:spPr>
          <a:xfrm>
            <a:off x="18991880" y="3501031"/>
            <a:ext cx="1800846" cy="266965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1" y="0"/>
                </a:moveTo>
                <a:cubicBezTo>
                  <a:pt x="9801" y="0"/>
                  <a:pt x="9330" y="294"/>
                  <a:pt x="8865" y="898"/>
                </a:cubicBezTo>
                <a:cubicBezTo>
                  <a:pt x="8394" y="1511"/>
                  <a:pt x="7651" y="1943"/>
                  <a:pt x="7089" y="1943"/>
                </a:cubicBezTo>
                <a:cubicBezTo>
                  <a:pt x="6826" y="1943"/>
                  <a:pt x="6299" y="1922"/>
                  <a:pt x="6037" y="1943"/>
                </a:cubicBezTo>
                <a:cubicBezTo>
                  <a:pt x="5104" y="2016"/>
                  <a:pt x="4553" y="2318"/>
                  <a:pt x="4308" y="2794"/>
                </a:cubicBezTo>
                <a:lnTo>
                  <a:pt x="1139" y="2794"/>
                </a:lnTo>
                <a:cubicBezTo>
                  <a:pt x="510" y="2794"/>
                  <a:pt x="0" y="3149"/>
                  <a:pt x="0" y="3587"/>
                </a:cubicBezTo>
                <a:lnTo>
                  <a:pt x="0" y="20807"/>
                </a:lnTo>
                <a:cubicBezTo>
                  <a:pt x="0" y="21245"/>
                  <a:pt x="510" y="21600"/>
                  <a:pt x="1139" y="21600"/>
                </a:cubicBezTo>
                <a:lnTo>
                  <a:pt x="20461" y="21600"/>
                </a:lnTo>
                <a:cubicBezTo>
                  <a:pt x="21090" y="21600"/>
                  <a:pt x="21600" y="21245"/>
                  <a:pt x="21600" y="20807"/>
                </a:cubicBezTo>
                <a:lnTo>
                  <a:pt x="21600" y="3587"/>
                </a:lnTo>
                <a:cubicBezTo>
                  <a:pt x="21600" y="3149"/>
                  <a:pt x="21090" y="2794"/>
                  <a:pt x="20461" y="2794"/>
                </a:cubicBezTo>
                <a:lnTo>
                  <a:pt x="17292" y="2794"/>
                </a:lnTo>
                <a:cubicBezTo>
                  <a:pt x="17047" y="2318"/>
                  <a:pt x="16496" y="2016"/>
                  <a:pt x="15563" y="1943"/>
                </a:cubicBezTo>
                <a:cubicBezTo>
                  <a:pt x="15301" y="1922"/>
                  <a:pt x="14774" y="1943"/>
                  <a:pt x="14511" y="1943"/>
                </a:cubicBezTo>
                <a:cubicBezTo>
                  <a:pt x="13949" y="1943"/>
                  <a:pt x="13209" y="1511"/>
                  <a:pt x="12738" y="898"/>
                </a:cubicBezTo>
                <a:cubicBezTo>
                  <a:pt x="12273" y="294"/>
                  <a:pt x="11802" y="0"/>
                  <a:pt x="10801" y="0"/>
                </a:cubicBezTo>
                <a:close/>
                <a:moveTo>
                  <a:pt x="10799" y="593"/>
                </a:moveTo>
                <a:cubicBezTo>
                  <a:pt x="11264" y="593"/>
                  <a:pt x="11644" y="857"/>
                  <a:pt x="11644" y="1181"/>
                </a:cubicBezTo>
                <a:cubicBezTo>
                  <a:pt x="11644" y="1506"/>
                  <a:pt x="11265" y="1767"/>
                  <a:pt x="10799" y="1767"/>
                </a:cubicBezTo>
                <a:cubicBezTo>
                  <a:pt x="10332" y="1767"/>
                  <a:pt x="9956" y="1506"/>
                  <a:pt x="9956" y="1181"/>
                </a:cubicBezTo>
                <a:cubicBezTo>
                  <a:pt x="9956" y="857"/>
                  <a:pt x="10333" y="593"/>
                  <a:pt x="10799" y="593"/>
                </a:cubicBezTo>
                <a:close/>
                <a:moveTo>
                  <a:pt x="1619" y="3923"/>
                </a:moveTo>
                <a:lnTo>
                  <a:pt x="4207" y="3923"/>
                </a:lnTo>
                <a:cubicBezTo>
                  <a:pt x="4263" y="4130"/>
                  <a:pt x="4364" y="4392"/>
                  <a:pt x="4364" y="4392"/>
                </a:cubicBezTo>
                <a:lnTo>
                  <a:pt x="17236" y="4392"/>
                </a:lnTo>
                <a:cubicBezTo>
                  <a:pt x="17236" y="4392"/>
                  <a:pt x="17337" y="4130"/>
                  <a:pt x="17393" y="3923"/>
                </a:cubicBezTo>
                <a:lnTo>
                  <a:pt x="19981" y="3923"/>
                </a:lnTo>
                <a:lnTo>
                  <a:pt x="19981" y="20471"/>
                </a:lnTo>
                <a:lnTo>
                  <a:pt x="1619" y="20471"/>
                </a:lnTo>
                <a:lnTo>
                  <a:pt x="1619" y="3923"/>
                </a:lnTo>
                <a:close/>
              </a:path>
            </a:pathLst>
          </a:custGeom>
          <a:solidFill>
            <a:srgbClr val="0D3D3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Google Shape;393;gd5bba17c75_0_49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gd5bba17c75_0_49"/>
          <p:cNvSpPr txBox="1"/>
          <p:nvPr/>
        </p:nvSpPr>
        <p:spPr>
          <a:xfrm>
            <a:off x="453682" y="5068987"/>
            <a:ext cx="129444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 Sans Light"/>
              <a:buNone/>
            </a:pPr>
            <a:r>
              <a:rPr lang="en-US" sz="55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Separate room with fewer distractions to take </a:t>
            </a:r>
            <a:r>
              <a:rPr lang="en-US" sz="5500">
                <a:latin typeface="Martel Sans Light"/>
                <a:ea typeface="Martel Sans Light"/>
                <a:cs typeface="Martel Sans Light"/>
                <a:sym typeface="Martel Sans Light"/>
              </a:rPr>
              <a:t>exams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Google Shape;399;gd5bba17c75_0_57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gd5bba17c75_0_57"/>
          <p:cNvSpPr txBox="1"/>
          <p:nvPr/>
        </p:nvSpPr>
        <p:spPr>
          <a:xfrm>
            <a:off x="453682" y="5068987"/>
            <a:ext cx="129444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 Sans Light"/>
              <a:buNone/>
            </a:pPr>
            <a:r>
              <a:rPr lang="en-US" sz="55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Separate room with fewer distractions to take assessments</a:t>
            </a:r>
            <a:endParaRPr/>
          </a:p>
        </p:txBody>
      </p:sp>
      <p:sp>
        <p:nvSpPr>
          <p:cNvPr id="401" name="Google Shape;401;gd5bba17c75_0_57"/>
          <p:cNvSpPr/>
          <p:nvPr/>
        </p:nvSpPr>
        <p:spPr>
          <a:xfrm>
            <a:off x="18319744" y="4892967"/>
            <a:ext cx="2594052" cy="286664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1158" y="3613"/>
                </a:lnTo>
                <a:lnTo>
                  <a:pt x="1158" y="4293"/>
                </a:lnTo>
                <a:lnTo>
                  <a:pt x="20444" y="4293"/>
                </a:lnTo>
                <a:lnTo>
                  <a:pt x="20444" y="3613"/>
                </a:lnTo>
                <a:lnTo>
                  <a:pt x="10800" y="0"/>
                </a:lnTo>
                <a:close/>
                <a:moveTo>
                  <a:pt x="2354" y="4683"/>
                </a:moveTo>
                <a:lnTo>
                  <a:pt x="2354" y="6036"/>
                </a:lnTo>
                <a:lnTo>
                  <a:pt x="3269" y="6036"/>
                </a:lnTo>
                <a:lnTo>
                  <a:pt x="3269" y="6676"/>
                </a:lnTo>
                <a:cubicBezTo>
                  <a:pt x="3553" y="6676"/>
                  <a:pt x="3618" y="7023"/>
                  <a:pt x="3618" y="7023"/>
                </a:cubicBezTo>
                <a:lnTo>
                  <a:pt x="3618" y="15657"/>
                </a:lnTo>
                <a:lnTo>
                  <a:pt x="3346" y="15657"/>
                </a:lnTo>
                <a:lnTo>
                  <a:pt x="3346" y="16762"/>
                </a:lnTo>
                <a:lnTo>
                  <a:pt x="2354" y="16762"/>
                </a:lnTo>
                <a:lnTo>
                  <a:pt x="2354" y="18115"/>
                </a:lnTo>
                <a:lnTo>
                  <a:pt x="19246" y="18115"/>
                </a:lnTo>
                <a:lnTo>
                  <a:pt x="19246" y="16762"/>
                </a:lnTo>
                <a:lnTo>
                  <a:pt x="18254" y="16762"/>
                </a:lnTo>
                <a:lnTo>
                  <a:pt x="18254" y="15657"/>
                </a:lnTo>
                <a:lnTo>
                  <a:pt x="17984" y="15657"/>
                </a:lnTo>
                <a:lnTo>
                  <a:pt x="17984" y="7023"/>
                </a:lnTo>
                <a:cubicBezTo>
                  <a:pt x="17984" y="7023"/>
                  <a:pt x="18049" y="6676"/>
                  <a:pt x="18333" y="6676"/>
                </a:cubicBezTo>
                <a:lnTo>
                  <a:pt x="18333" y="6036"/>
                </a:lnTo>
                <a:lnTo>
                  <a:pt x="19246" y="6036"/>
                </a:lnTo>
                <a:lnTo>
                  <a:pt x="19246" y="4683"/>
                </a:lnTo>
                <a:lnTo>
                  <a:pt x="2354" y="4683"/>
                </a:lnTo>
                <a:close/>
                <a:moveTo>
                  <a:pt x="5670" y="6036"/>
                </a:moveTo>
                <a:lnTo>
                  <a:pt x="7489" y="6036"/>
                </a:lnTo>
                <a:lnTo>
                  <a:pt x="7489" y="6676"/>
                </a:lnTo>
                <a:cubicBezTo>
                  <a:pt x="7773" y="6676"/>
                  <a:pt x="7838" y="7023"/>
                  <a:pt x="7838" y="7023"/>
                </a:cubicBezTo>
                <a:lnTo>
                  <a:pt x="7838" y="15657"/>
                </a:lnTo>
                <a:lnTo>
                  <a:pt x="7568" y="15657"/>
                </a:lnTo>
                <a:lnTo>
                  <a:pt x="7568" y="16762"/>
                </a:lnTo>
                <a:lnTo>
                  <a:pt x="5591" y="16762"/>
                </a:lnTo>
                <a:lnTo>
                  <a:pt x="5591" y="15657"/>
                </a:lnTo>
                <a:lnTo>
                  <a:pt x="5321" y="15657"/>
                </a:lnTo>
                <a:lnTo>
                  <a:pt x="5321" y="7023"/>
                </a:lnTo>
                <a:cubicBezTo>
                  <a:pt x="5321" y="7023"/>
                  <a:pt x="5386" y="6676"/>
                  <a:pt x="5670" y="6676"/>
                </a:cubicBezTo>
                <a:lnTo>
                  <a:pt x="5670" y="6036"/>
                </a:lnTo>
                <a:close/>
                <a:moveTo>
                  <a:pt x="9890" y="6036"/>
                </a:moveTo>
                <a:lnTo>
                  <a:pt x="11710" y="6036"/>
                </a:lnTo>
                <a:lnTo>
                  <a:pt x="11710" y="6676"/>
                </a:lnTo>
                <a:cubicBezTo>
                  <a:pt x="11993" y="6676"/>
                  <a:pt x="12059" y="7023"/>
                  <a:pt x="12059" y="7023"/>
                </a:cubicBezTo>
                <a:lnTo>
                  <a:pt x="12059" y="15657"/>
                </a:lnTo>
                <a:lnTo>
                  <a:pt x="11789" y="15657"/>
                </a:lnTo>
                <a:lnTo>
                  <a:pt x="11789" y="16762"/>
                </a:lnTo>
                <a:lnTo>
                  <a:pt x="9813" y="16762"/>
                </a:lnTo>
                <a:lnTo>
                  <a:pt x="9813" y="15657"/>
                </a:lnTo>
                <a:lnTo>
                  <a:pt x="9541" y="15657"/>
                </a:lnTo>
                <a:lnTo>
                  <a:pt x="9541" y="7023"/>
                </a:lnTo>
                <a:cubicBezTo>
                  <a:pt x="9541" y="7023"/>
                  <a:pt x="9607" y="6676"/>
                  <a:pt x="9890" y="6676"/>
                </a:cubicBezTo>
                <a:lnTo>
                  <a:pt x="9890" y="6036"/>
                </a:lnTo>
                <a:close/>
                <a:moveTo>
                  <a:pt x="14113" y="6036"/>
                </a:moveTo>
                <a:lnTo>
                  <a:pt x="15932" y="6036"/>
                </a:lnTo>
                <a:lnTo>
                  <a:pt x="15932" y="6676"/>
                </a:lnTo>
                <a:cubicBezTo>
                  <a:pt x="16216" y="6676"/>
                  <a:pt x="16281" y="7023"/>
                  <a:pt x="16281" y="7023"/>
                </a:cubicBezTo>
                <a:lnTo>
                  <a:pt x="16281" y="15657"/>
                </a:lnTo>
                <a:lnTo>
                  <a:pt x="16009" y="15657"/>
                </a:lnTo>
                <a:lnTo>
                  <a:pt x="16009" y="16762"/>
                </a:lnTo>
                <a:lnTo>
                  <a:pt x="14033" y="16762"/>
                </a:lnTo>
                <a:lnTo>
                  <a:pt x="14033" y="15657"/>
                </a:lnTo>
                <a:lnTo>
                  <a:pt x="13763" y="15657"/>
                </a:lnTo>
                <a:lnTo>
                  <a:pt x="13763" y="7023"/>
                </a:lnTo>
                <a:cubicBezTo>
                  <a:pt x="13763" y="7023"/>
                  <a:pt x="13829" y="6676"/>
                  <a:pt x="14113" y="6676"/>
                </a:cubicBezTo>
                <a:lnTo>
                  <a:pt x="14113" y="6036"/>
                </a:lnTo>
                <a:close/>
                <a:moveTo>
                  <a:pt x="1158" y="18505"/>
                </a:moveTo>
                <a:lnTo>
                  <a:pt x="1158" y="19859"/>
                </a:lnTo>
                <a:lnTo>
                  <a:pt x="20444" y="19859"/>
                </a:lnTo>
                <a:lnTo>
                  <a:pt x="20444" y="18505"/>
                </a:lnTo>
                <a:lnTo>
                  <a:pt x="1158" y="18505"/>
                </a:lnTo>
                <a:close/>
                <a:moveTo>
                  <a:pt x="0" y="2024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20247"/>
                </a:lnTo>
                <a:lnTo>
                  <a:pt x="0" y="20247"/>
                </a:lnTo>
                <a:close/>
              </a:path>
            </a:pathLst>
          </a:custGeom>
          <a:solidFill>
            <a:srgbClr val="F7BF1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gd5bba17c75_0_6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gd5bba17c75_0_63"/>
          <p:cNvSpPr txBox="1"/>
          <p:nvPr/>
        </p:nvSpPr>
        <p:spPr>
          <a:xfrm>
            <a:off x="945025" y="5174157"/>
            <a:ext cx="15207300" cy="23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 Sans Light"/>
              <a:buNone/>
            </a:pPr>
            <a:r>
              <a:rPr lang="en-US" sz="55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Additional classes or meetings for students to develop time-management and organization skills </a:t>
            </a:r>
            <a:endParaRPr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gd5bba17c75_0_70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gd5bba17c75_0_70"/>
          <p:cNvSpPr/>
          <p:nvPr/>
        </p:nvSpPr>
        <p:spPr>
          <a:xfrm>
            <a:off x="18419539" y="5271888"/>
            <a:ext cx="2211948" cy="196360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7407"/>
                </a:lnTo>
                <a:cubicBezTo>
                  <a:pt x="7892" y="17407"/>
                  <a:pt x="10521" y="21600"/>
                  <a:pt x="10521" y="21600"/>
                </a:cubicBezTo>
                <a:lnTo>
                  <a:pt x="10521" y="5233"/>
                </a:lnTo>
                <a:cubicBezTo>
                  <a:pt x="10521" y="5233"/>
                  <a:pt x="7892" y="0"/>
                  <a:pt x="0" y="0"/>
                </a:cubicBezTo>
                <a:close/>
                <a:moveTo>
                  <a:pt x="21600" y="0"/>
                </a:moveTo>
                <a:cubicBezTo>
                  <a:pt x="13708" y="0"/>
                  <a:pt x="11079" y="5233"/>
                  <a:pt x="11079" y="5233"/>
                </a:cubicBezTo>
                <a:lnTo>
                  <a:pt x="11079" y="21600"/>
                </a:lnTo>
                <a:cubicBezTo>
                  <a:pt x="11079" y="21600"/>
                  <a:pt x="13708" y="17407"/>
                  <a:pt x="21600" y="17407"/>
                </a:cubicBezTo>
                <a:lnTo>
                  <a:pt x="21600" y="0"/>
                </a:lnTo>
                <a:close/>
              </a:path>
            </a:pathLst>
          </a:custGeom>
          <a:solidFill>
            <a:srgbClr val="8FD1D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5" name="Google Shape;415;gd5bba17c75_0_70"/>
          <p:cNvSpPr/>
          <p:nvPr/>
        </p:nvSpPr>
        <p:spPr>
          <a:xfrm>
            <a:off x="21016756" y="4924532"/>
            <a:ext cx="1763424" cy="223101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1" y="0"/>
                </a:moveTo>
                <a:cubicBezTo>
                  <a:pt x="9801" y="0"/>
                  <a:pt x="9330" y="294"/>
                  <a:pt x="8865" y="898"/>
                </a:cubicBezTo>
                <a:cubicBezTo>
                  <a:pt x="8394" y="1511"/>
                  <a:pt x="7651" y="1943"/>
                  <a:pt x="7089" y="1943"/>
                </a:cubicBezTo>
                <a:cubicBezTo>
                  <a:pt x="6826" y="1943"/>
                  <a:pt x="6299" y="1922"/>
                  <a:pt x="6037" y="1943"/>
                </a:cubicBezTo>
                <a:cubicBezTo>
                  <a:pt x="5104" y="2016"/>
                  <a:pt x="4553" y="2318"/>
                  <a:pt x="4308" y="2794"/>
                </a:cubicBezTo>
                <a:lnTo>
                  <a:pt x="1139" y="2794"/>
                </a:lnTo>
                <a:cubicBezTo>
                  <a:pt x="510" y="2794"/>
                  <a:pt x="0" y="3149"/>
                  <a:pt x="0" y="3587"/>
                </a:cubicBezTo>
                <a:lnTo>
                  <a:pt x="0" y="20807"/>
                </a:lnTo>
                <a:cubicBezTo>
                  <a:pt x="0" y="21245"/>
                  <a:pt x="510" y="21600"/>
                  <a:pt x="1139" y="21600"/>
                </a:cubicBezTo>
                <a:lnTo>
                  <a:pt x="20461" y="21600"/>
                </a:lnTo>
                <a:cubicBezTo>
                  <a:pt x="21090" y="21600"/>
                  <a:pt x="21600" y="21245"/>
                  <a:pt x="21600" y="20807"/>
                </a:cubicBezTo>
                <a:lnTo>
                  <a:pt x="21600" y="3587"/>
                </a:lnTo>
                <a:cubicBezTo>
                  <a:pt x="21600" y="3149"/>
                  <a:pt x="21090" y="2794"/>
                  <a:pt x="20461" y="2794"/>
                </a:cubicBezTo>
                <a:lnTo>
                  <a:pt x="17292" y="2794"/>
                </a:lnTo>
                <a:cubicBezTo>
                  <a:pt x="17047" y="2318"/>
                  <a:pt x="16496" y="2016"/>
                  <a:pt x="15563" y="1943"/>
                </a:cubicBezTo>
                <a:cubicBezTo>
                  <a:pt x="15301" y="1922"/>
                  <a:pt x="14774" y="1943"/>
                  <a:pt x="14511" y="1943"/>
                </a:cubicBezTo>
                <a:cubicBezTo>
                  <a:pt x="13949" y="1943"/>
                  <a:pt x="13209" y="1511"/>
                  <a:pt x="12738" y="898"/>
                </a:cubicBezTo>
                <a:cubicBezTo>
                  <a:pt x="12273" y="294"/>
                  <a:pt x="11802" y="0"/>
                  <a:pt x="10801" y="0"/>
                </a:cubicBezTo>
                <a:close/>
                <a:moveTo>
                  <a:pt x="10799" y="593"/>
                </a:moveTo>
                <a:cubicBezTo>
                  <a:pt x="11264" y="593"/>
                  <a:pt x="11644" y="857"/>
                  <a:pt x="11644" y="1181"/>
                </a:cubicBezTo>
                <a:cubicBezTo>
                  <a:pt x="11644" y="1506"/>
                  <a:pt x="11265" y="1767"/>
                  <a:pt x="10799" y="1767"/>
                </a:cubicBezTo>
                <a:cubicBezTo>
                  <a:pt x="10332" y="1767"/>
                  <a:pt x="9956" y="1506"/>
                  <a:pt x="9956" y="1181"/>
                </a:cubicBezTo>
                <a:cubicBezTo>
                  <a:pt x="9956" y="857"/>
                  <a:pt x="10333" y="593"/>
                  <a:pt x="10799" y="593"/>
                </a:cubicBezTo>
                <a:close/>
                <a:moveTo>
                  <a:pt x="1619" y="3923"/>
                </a:moveTo>
                <a:lnTo>
                  <a:pt x="4207" y="3923"/>
                </a:lnTo>
                <a:cubicBezTo>
                  <a:pt x="4263" y="4130"/>
                  <a:pt x="4364" y="4392"/>
                  <a:pt x="4364" y="4392"/>
                </a:cubicBezTo>
                <a:lnTo>
                  <a:pt x="17236" y="4392"/>
                </a:lnTo>
                <a:cubicBezTo>
                  <a:pt x="17236" y="4392"/>
                  <a:pt x="17337" y="4130"/>
                  <a:pt x="17393" y="3923"/>
                </a:cubicBezTo>
                <a:lnTo>
                  <a:pt x="19981" y="3923"/>
                </a:lnTo>
                <a:lnTo>
                  <a:pt x="19981" y="20471"/>
                </a:lnTo>
                <a:lnTo>
                  <a:pt x="1619" y="20471"/>
                </a:lnTo>
                <a:lnTo>
                  <a:pt x="1619" y="3923"/>
                </a:lnTo>
                <a:close/>
              </a:path>
            </a:pathLst>
          </a:custGeom>
          <a:solidFill>
            <a:srgbClr val="0D3D3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" name="Google Shape;407;gd5bba17c75_0_63">
            <a:extLst>
              <a:ext uri="{FF2B5EF4-FFF2-40B4-BE49-F238E27FC236}">
                <a16:creationId xmlns:a16="http://schemas.microsoft.com/office/drawing/2014/main" id="{380D0A7D-1C65-0146-BD71-A1512C1F8258}"/>
              </a:ext>
            </a:extLst>
          </p:cNvPr>
          <p:cNvSpPr txBox="1"/>
          <p:nvPr/>
        </p:nvSpPr>
        <p:spPr>
          <a:xfrm>
            <a:off x="945025" y="5174157"/>
            <a:ext cx="15207300" cy="23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 Sans Light"/>
              <a:buNone/>
            </a:pPr>
            <a:r>
              <a:rPr lang="en-US" sz="55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Additional classes or meetings for students to develop time-management and organization skills </a:t>
            </a:r>
            <a:endParaRPr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Google Shape;420;gd5bba17c75_0_77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gd5bba17c75_0_77"/>
          <p:cNvSpPr txBox="1"/>
          <p:nvPr/>
        </p:nvSpPr>
        <p:spPr>
          <a:xfrm>
            <a:off x="467000" y="5600699"/>
            <a:ext cx="140373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 Sans Light"/>
              <a:buNone/>
            </a:pPr>
            <a:r>
              <a:rPr lang="en-US" sz="55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Use of a scribe or technology to dictate answers for essays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gd5bba17c75_0_8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gd5bba17c75_0_83"/>
          <p:cNvSpPr txBox="1"/>
          <p:nvPr/>
        </p:nvSpPr>
        <p:spPr>
          <a:xfrm>
            <a:off x="467000" y="5600699"/>
            <a:ext cx="140373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 Sans Light"/>
              <a:buNone/>
            </a:pPr>
            <a:r>
              <a:rPr lang="en-US" sz="55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Use of a scribe or technology to dictate answers for essays</a:t>
            </a:r>
            <a:endParaRPr/>
          </a:p>
        </p:txBody>
      </p:sp>
      <p:sp>
        <p:nvSpPr>
          <p:cNvPr id="428" name="Google Shape;428;gd5bba17c75_0_83"/>
          <p:cNvSpPr/>
          <p:nvPr/>
        </p:nvSpPr>
        <p:spPr>
          <a:xfrm>
            <a:off x="18697866" y="5695022"/>
            <a:ext cx="2476602" cy="232594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1158" y="3613"/>
                </a:lnTo>
                <a:lnTo>
                  <a:pt x="1158" y="4293"/>
                </a:lnTo>
                <a:lnTo>
                  <a:pt x="20444" y="4293"/>
                </a:lnTo>
                <a:lnTo>
                  <a:pt x="20444" y="3613"/>
                </a:lnTo>
                <a:lnTo>
                  <a:pt x="10800" y="0"/>
                </a:lnTo>
                <a:close/>
                <a:moveTo>
                  <a:pt x="2354" y="4683"/>
                </a:moveTo>
                <a:lnTo>
                  <a:pt x="2354" y="6036"/>
                </a:lnTo>
                <a:lnTo>
                  <a:pt x="3269" y="6036"/>
                </a:lnTo>
                <a:lnTo>
                  <a:pt x="3269" y="6676"/>
                </a:lnTo>
                <a:cubicBezTo>
                  <a:pt x="3553" y="6676"/>
                  <a:pt x="3618" y="7023"/>
                  <a:pt x="3618" y="7023"/>
                </a:cubicBezTo>
                <a:lnTo>
                  <a:pt x="3618" y="15657"/>
                </a:lnTo>
                <a:lnTo>
                  <a:pt x="3346" y="15657"/>
                </a:lnTo>
                <a:lnTo>
                  <a:pt x="3346" y="16762"/>
                </a:lnTo>
                <a:lnTo>
                  <a:pt x="2354" y="16762"/>
                </a:lnTo>
                <a:lnTo>
                  <a:pt x="2354" y="18115"/>
                </a:lnTo>
                <a:lnTo>
                  <a:pt x="19246" y="18115"/>
                </a:lnTo>
                <a:lnTo>
                  <a:pt x="19246" y="16762"/>
                </a:lnTo>
                <a:lnTo>
                  <a:pt x="18254" y="16762"/>
                </a:lnTo>
                <a:lnTo>
                  <a:pt x="18254" y="15657"/>
                </a:lnTo>
                <a:lnTo>
                  <a:pt x="17984" y="15657"/>
                </a:lnTo>
                <a:lnTo>
                  <a:pt x="17984" y="7023"/>
                </a:lnTo>
                <a:cubicBezTo>
                  <a:pt x="17984" y="7023"/>
                  <a:pt x="18049" y="6676"/>
                  <a:pt x="18333" y="6676"/>
                </a:cubicBezTo>
                <a:lnTo>
                  <a:pt x="18333" y="6036"/>
                </a:lnTo>
                <a:lnTo>
                  <a:pt x="19246" y="6036"/>
                </a:lnTo>
                <a:lnTo>
                  <a:pt x="19246" y="4683"/>
                </a:lnTo>
                <a:lnTo>
                  <a:pt x="2354" y="4683"/>
                </a:lnTo>
                <a:close/>
                <a:moveTo>
                  <a:pt x="5670" y="6036"/>
                </a:moveTo>
                <a:lnTo>
                  <a:pt x="7489" y="6036"/>
                </a:lnTo>
                <a:lnTo>
                  <a:pt x="7489" y="6676"/>
                </a:lnTo>
                <a:cubicBezTo>
                  <a:pt x="7773" y="6676"/>
                  <a:pt x="7838" y="7023"/>
                  <a:pt x="7838" y="7023"/>
                </a:cubicBezTo>
                <a:lnTo>
                  <a:pt x="7838" y="15657"/>
                </a:lnTo>
                <a:lnTo>
                  <a:pt x="7568" y="15657"/>
                </a:lnTo>
                <a:lnTo>
                  <a:pt x="7568" y="16762"/>
                </a:lnTo>
                <a:lnTo>
                  <a:pt x="5591" y="16762"/>
                </a:lnTo>
                <a:lnTo>
                  <a:pt x="5591" y="15657"/>
                </a:lnTo>
                <a:lnTo>
                  <a:pt x="5321" y="15657"/>
                </a:lnTo>
                <a:lnTo>
                  <a:pt x="5321" y="7023"/>
                </a:lnTo>
                <a:cubicBezTo>
                  <a:pt x="5321" y="7023"/>
                  <a:pt x="5386" y="6676"/>
                  <a:pt x="5670" y="6676"/>
                </a:cubicBezTo>
                <a:lnTo>
                  <a:pt x="5670" y="6036"/>
                </a:lnTo>
                <a:close/>
                <a:moveTo>
                  <a:pt x="9890" y="6036"/>
                </a:moveTo>
                <a:lnTo>
                  <a:pt x="11710" y="6036"/>
                </a:lnTo>
                <a:lnTo>
                  <a:pt x="11710" y="6676"/>
                </a:lnTo>
                <a:cubicBezTo>
                  <a:pt x="11993" y="6676"/>
                  <a:pt x="12059" y="7023"/>
                  <a:pt x="12059" y="7023"/>
                </a:cubicBezTo>
                <a:lnTo>
                  <a:pt x="12059" y="15657"/>
                </a:lnTo>
                <a:lnTo>
                  <a:pt x="11789" y="15657"/>
                </a:lnTo>
                <a:lnTo>
                  <a:pt x="11789" y="16762"/>
                </a:lnTo>
                <a:lnTo>
                  <a:pt x="9813" y="16762"/>
                </a:lnTo>
                <a:lnTo>
                  <a:pt x="9813" y="15657"/>
                </a:lnTo>
                <a:lnTo>
                  <a:pt x="9541" y="15657"/>
                </a:lnTo>
                <a:lnTo>
                  <a:pt x="9541" y="7023"/>
                </a:lnTo>
                <a:cubicBezTo>
                  <a:pt x="9541" y="7023"/>
                  <a:pt x="9607" y="6676"/>
                  <a:pt x="9890" y="6676"/>
                </a:cubicBezTo>
                <a:lnTo>
                  <a:pt x="9890" y="6036"/>
                </a:lnTo>
                <a:close/>
                <a:moveTo>
                  <a:pt x="14113" y="6036"/>
                </a:moveTo>
                <a:lnTo>
                  <a:pt x="15932" y="6036"/>
                </a:lnTo>
                <a:lnTo>
                  <a:pt x="15932" y="6676"/>
                </a:lnTo>
                <a:cubicBezTo>
                  <a:pt x="16216" y="6676"/>
                  <a:pt x="16281" y="7023"/>
                  <a:pt x="16281" y="7023"/>
                </a:cubicBezTo>
                <a:lnTo>
                  <a:pt x="16281" y="15657"/>
                </a:lnTo>
                <a:lnTo>
                  <a:pt x="16009" y="15657"/>
                </a:lnTo>
                <a:lnTo>
                  <a:pt x="16009" y="16762"/>
                </a:lnTo>
                <a:lnTo>
                  <a:pt x="14033" y="16762"/>
                </a:lnTo>
                <a:lnTo>
                  <a:pt x="14033" y="15657"/>
                </a:lnTo>
                <a:lnTo>
                  <a:pt x="13763" y="15657"/>
                </a:lnTo>
                <a:lnTo>
                  <a:pt x="13763" y="7023"/>
                </a:lnTo>
                <a:cubicBezTo>
                  <a:pt x="13763" y="7023"/>
                  <a:pt x="13829" y="6676"/>
                  <a:pt x="14113" y="6676"/>
                </a:cubicBezTo>
                <a:lnTo>
                  <a:pt x="14113" y="6036"/>
                </a:lnTo>
                <a:close/>
                <a:moveTo>
                  <a:pt x="1158" y="18505"/>
                </a:moveTo>
                <a:lnTo>
                  <a:pt x="1158" y="19859"/>
                </a:lnTo>
                <a:lnTo>
                  <a:pt x="20444" y="19859"/>
                </a:lnTo>
                <a:lnTo>
                  <a:pt x="20444" y="18505"/>
                </a:lnTo>
                <a:lnTo>
                  <a:pt x="1158" y="18505"/>
                </a:lnTo>
                <a:close/>
                <a:moveTo>
                  <a:pt x="0" y="2024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20247"/>
                </a:lnTo>
                <a:lnTo>
                  <a:pt x="0" y="20247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Google Shape;433;gd5bba17c75_0_89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gd5bba17c75_0_89"/>
          <p:cNvSpPr txBox="1"/>
          <p:nvPr/>
        </p:nvSpPr>
        <p:spPr>
          <a:xfrm>
            <a:off x="686188" y="5304246"/>
            <a:ext cx="149403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 Sans Light"/>
              <a:buNone/>
            </a:pPr>
            <a:r>
              <a:rPr lang="en-US" sz="55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Shorter assignment than the required length for course requirements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d53ccf40ff_0_298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>
                <a:latin typeface="Martel Sans"/>
                <a:ea typeface="Martel Sans"/>
                <a:cs typeface="Martel Sans"/>
                <a:sym typeface="Martel Sans"/>
              </a:rPr>
              <a:t>Section Two Objectives</a:t>
            </a:r>
            <a:endParaRPr sz="11600" b="1" i="0" u="none" strike="noStrike" cap="none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02" name="Google Shape;102;gd53ccf40ff_0_298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110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r>
              <a:rPr lang="en-US" sz="4400" dirty="0">
                <a:latin typeface="Martel Sans Light"/>
                <a:ea typeface="Martel Sans Light"/>
                <a:cs typeface="Martel Sans Light"/>
                <a:sym typeface="Martel Sans Light"/>
              </a:rPr>
              <a:t>Identify three important milestones and legislation that have led to people with ID enrolling in colleges</a:t>
            </a:r>
            <a:r>
              <a:rPr lang="en-US" sz="4400" dirty="0">
                <a:latin typeface="Arial"/>
                <a:ea typeface="Martel Sans Light"/>
                <a:cs typeface="Arial"/>
                <a:sym typeface="Arial"/>
              </a:rPr>
              <a:t> </a:t>
            </a:r>
            <a:r>
              <a:rPr lang="en-US" sz="4400" dirty="0">
                <a:latin typeface="Martel Sans Light"/>
                <a:ea typeface="Martel Sans Light"/>
                <a:cs typeface="Martel Sans Light"/>
                <a:sym typeface="Martel Sans Light"/>
              </a:rPr>
              <a:t>across our country</a:t>
            </a: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r>
              <a:rPr lang="en-US" sz="4400" dirty="0">
                <a:latin typeface="Martel Sans Light"/>
                <a:ea typeface="Martel Sans Light"/>
                <a:cs typeface="Martel Sans Light"/>
                <a:sym typeface="Martel Sans Light"/>
              </a:rPr>
              <a:t>Highlight one difference between disability supports available in college versus those available and required in high school </a:t>
            </a:r>
          </a:p>
        </p:txBody>
      </p:sp>
      <p:pic>
        <p:nvPicPr>
          <p:cNvPr id="103" name="Google Shape;103;gd53ccf40ff_0_298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4" name="Google Shape;104;gd53ccf40ff_0_298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9" name="Google Shape;439;gd5bba17c75_0_9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gd5bba17c75_0_95"/>
          <p:cNvSpPr txBox="1"/>
          <p:nvPr/>
        </p:nvSpPr>
        <p:spPr>
          <a:xfrm>
            <a:off x="686188" y="5304246"/>
            <a:ext cx="149403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 Sans Light"/>
              <a:buNone/>
            </a:pPr>
            <a:r>
              <a:rPr lang="en-US" sz="55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Shorter assignment than the required length for course requirements</a:t>
            </a:r>
            <a:endParaRPr/>
          </a:p>
        </p:txBody>
      </p:sp>
      <p:sp>
        <p:nvSpPr>
          <p:cNvPr id="441" name="Google Shape;441;gd5bba17c75_0_95"/>
          <p:cNvSpPr/>
          <p:nvPr/>
        </p:nvSpPr>
        <p:spPr>
          <a:xfrm>
            <a:off x="18840284" y="5556663"/>
            <a:ext cx="1931310" cy="166611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7407"/>
                </a:lnTo>
                <a:cubicBezTo>
                  <a:pt x="7892" y="17407"/>
                  <a:pt x="10521" y="21600"/>
                  <a:pt x="10521" y="21600"/>
                </a:cubicBezTo>
                <a:lnTo>
                  <a:pt x="10521" y="5233"/>
                </a:lnTo>
                <a:cubicBezTo>
                  <a:pt x="10521" y="5233"/>
                  <a:pt x="7892" y="0"/>
                  <a:pt x="0" y="0"/>
                </a:cubicBezTo>
                <a:close/>
                <a:moveTo>
                  <a:pt x="21600" y="0"/>
                </a:moveTo>
                <a:cubicBezTo>
                  <a:pt x="13708" y="0"/>
                  <a:pt x="11079" y="5233"/>
                  <a:pt x="11079" y="5233"/>
                </a:cubicBezTo>
                <a:lnTo>
                  <a:pt x="11079" y="21600"/>
                </a:lnTo>
                <a:cubicBezTo>
                  <a:pt x="11079" y="21600"/>
                  <a:pt x="13708" y="17407"/>
                  <a:pt x="21600" y="17407"/>
                </a:cubicBezTo>
                <a:lnTo>
                  <a:pt x="21600" y="0"/>
                </a:lnTo>
                <a:close/>
              </a:path>
            </a:pathLst>
          </a:custGeom>
          <a:solidFill>
            <a:srgbClr val="8FD1D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d53ccf40ff_0_161"/>
          <p:cNvSpPr txBox="1"/>
          <p:nvPr/>
        </p:nvSpPr>
        <p:spPr>
          <a:xfrm>
            <a:off x="1153589" y="5360996"/>
            <a:ext cx="111312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 Sans Light"/>
              <a:buNone/>
            </a:pPr>
            <a:r>
              <a:rPr lang="en-US" sz="55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Weekly check-in sessions with </a:t>
            </a:r>
            <a:r>
              <a:rPr lang="en-US" sz="5500">
                <a:latin typeface="Martel Sans Light"/>
                <a:ea typeface="Martel Sans Light"/>
                <a:cs typeface="Martel Sans Light"/>
                <a:sym typeface="Martel Sans Light"/>
              </a:rPr>
              <a:t>support </a:t>
            </a:r>
            <a:r>
              <a:rPr lang="en-US" sz="55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staff</a:t>
            </a:r>
            <a:endParaRPr/>
          </a:p>
        </p:txBody>
      </p:sp>
      <p:pic>
        <p:nvPicPr>
          <p:cNvPr id="447" name="Google Shape;447;gd53ccf40ff_0_161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8465" y="569375"/>
            <a:ext cx="3126942" cy="1561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dbf40c546d_0_0"/>
          <p:cNvSpPr txBox="1"/>
          <p:nvPr/>
        </p:nvSpPr>
        <p:spPr>
          <a:xfrm>
            <a:off x="1153589" y="5360996"/>
            <a:ext cx="111312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 Sans Light"/>
              <a:buNone/>
            </a:pPr>
            <a:r>
              <a:rPr lang="en-US" sz="55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Weekly check-in sessions with program staff</a:t>
            </a:r>
            <a:endParaRPr/>
          </a:p>
        </p:txBody>
      </p:sp>
      <p:sp>
        <p:nvSpPr>
          <p:cNvPr id="453" name="Google Shape;453;gdbf40c546d_0_0"/>
          <p:cNvSpPr/>
          <p:nvPr/>
        </p:nvSpPr>
        <p:spPr>
          <a:xfrm>
            <a:off x="17729795" y="5400695"/>
            <a:ext cx="2097900" cy="187126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7407"/>
                </a:lnTo>
                <a:cubicBezTo>
                  <a:pt x="7892" y="17407"/>
                  <a:pt x="10521" y="21600"/>
                  <a:pt x="10521" y="21600"/>
                </a:cubicBezTo>
                <a:lnTo>
                  <a:pt x="10521" y="5233"/>
                </a:lnTo>
                <a:cubicBezTo>
                  <a:pt x="10521" y="5233"/>
                  <a:pt x="7892" y="0"/>
                  <a:pt x="0" y="0"/>
                </a:cubicBezTo>
                <a:close/>
                <a:moveTo>
                  <a:pt x="21600" y="0"/>
                </a:moveTo>
                <a:cubicBezTo>
                  <a:pt x="13708" y="0"/>
                  <a:pt x="11079" y="5233"/>
                  <a:pt x="11079" y="5233"/>
                </a:cubicBezTo>
                <a:lnTo>
                  <a:pt x="11079" y="21600"/>
                </a:lnTo>
                <a:cubicBezTo>
                  <a:pt x="11079" y="21600"/>
                  <a:pt x="13708" y="17407"/>
                  <a:pt x="21600" y="17407"/>
                </a:cubicBezTo>
                <a:lnTo>
                  <a:pt x="21600" y="0"/>
                </a:lnTo>
                <a:close/>
              </a:path>
            </a:pathLst>
          </a:custGeom>
          <a:solidFill>
            <a:srgbClr val="8FD1D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4" name="Google Shape;454;gdbf40c546d_0_0"/>
          <p:cNvSpPr/>
          <p:nvPr/>
        </p:nvSpPr>
        <p:spPr>
          <a:xfrm>
            <a:off x="20642177" y="4849433"/>
            <a:ext cx="1928718" cy="264972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1" y="0"/>
                </a:moveTo>
                <a:cubicBezTo>
                  <a:pt x="9801" y="0"/>
                  <a:pt x="9330" y="294"/>
                  <a:pt x="8865" y="898"/>
                </a:cubicBezTo>
                <a:cubicBezTo>
                  <a:pt x="8394" y="1511"/>
                  <a:pt x="7651" y="1943"/>
                  <a:pt x="7089" y="1943"/>
                </a:cubicBezTo>
                <a:cubicBezTo>
                  <a:pt x="6826" y="1943"/>
                  <a:pt x="6299" y="1922"/>
                  <a:pt x="6037" y="1943"/>
                </a:cubicBezTo>
                <a:cubicBezTo>
                  <a:pt x="5104" y="2016"/>
                  <a:pt x="4553" y="2318"/>
                  <a:pt x="4308" y="2794"/>
                </a:cubicBezTo>
                <a:lnTo>
                  <a:pt x="1139" y="2794"/>
                </a:lnTo>
                <a:cubicBezTo>
                  <a:pt x="510" y="2794"/>
                  <a:pt x="0" y="3149"/>
                  <a:pt x="0" y="3587"/>
                </a:cubicBezTo>
                <a:lnTo>
                  <a:pt x="0" y="20807"/>
                </a:lnTo>
                <a:cubicBezTo>
                  <a:pt x="0" y="21245"/>
                  <a:pt x="510" y="21600"/>
                  <a:pt x="1139" y="21600"/>
                </a:cubicBezTo>
                <a:lnTo>
                  <a:pt x="20461" y="21600"/>
                </a:lnTo>
                <a:cubicBezTo>
                  <a:pt x="21090" y="21600"/>
                  <a:pt x="21600" y="21245"/>
                  <a:pt x="21600" y="20807"/>
                </a:cubicBezTo>
                <a:lnTo>
                  <a:pt x="21600" y="3587"/>
                </a:lnTo>
                <a:cubicBezTo>
                  <a:pt x="21600" y="3149"/>
                  <a:pt x="21090" y="2794"/>
                  <a:pt x="20461" y="2794"/>
                </a:cubicBezTo>
                <a:lnTo>
                  <a:pt x="17292" y="2794"/>
                </a:lnTo>
                <a:cubicBezTo>
                  <a:pt x="17047" y="2318"/>
                  <a:pt x="16496" y="2016"/>
                  <a:pt x="15563" y="1943"/>
                </a:cubicBezTo>
                <a:cubicBezTo>
                  <a:pt x="15301" y="1922"/>
                  <a:pt x="14774" y="1943"/>
                  <a:pt x="14511" y="1943"/>
                </a:cubicBezTo>
                <a:cubicBezTo>
                  <a:pt x="13949" y="1943"/>
                  <a:pt x="13209" y="1511"/>
                  <a:pt x="12738" y="898"/>
                </a:cubicBezTo>
                <a:cubicBezTo>
                  <a:pt x="12273" y="294"/>
                  <a:pt x="11802" y="0"/>
                  <a:pt x="10801" y="0"/>
                </a:cubicBezTo>
                <a:close/>
                <a:moveTo>
                  <a:pt x="10799" y="593"/>
                </a:moveTo>
                <a:cubicBezTo>
                  <a:pt x="11264" y="593"/>
                  <a:pt x="11644" y="857"/>
                  <a:pt x="11644" y="1181"/>
                </a:cubicBezTo>
                <a:cubicBezTo>
                  <a:pt x="11644" y="1506"/>
                  <a:pt x="11265" y="1767"/>
                  <a:pt x="10799" y="1767"/>
                </a:cubicBezTo>
                <a:cubicBezTo>
                  <a:pt x="10332" y="1767"/>
                  <a:pt x="9956" y="1506"/>
                  <a:pt x="9956" y="1181"/>
                </a:cubicBezTo>
                <a:cubicBezTo>
                  <a:pt x="9956" y="857"/>
                  <a:pt x="10333" y="593"/>
                  <a:pt x="10799" y="593"/>
                </a:cubicBezTo>
                <a:close/>
                <a:moveTo>
                  <a:pt x="1619" y="3923"/>
                </a:moveTo>
                <a:lnTo>
                  <a:pt x="4207" y="3923"/>
                </a:lnTo>
                <a:cubicBezTo>
                  <a:pt x="4263" y="4130"/>
                  <a:pt x="4364" y="4392"/>
                  <a:pt x="4364" y="4392"/>
                </a:cubicBezTo>
                <a:lnTo>
                  <a:pt x="17236" y="4392"/>
                </a:lnTo>
                <a:cubicBezTo>
                  <a:pt x="17236" y="4392"/>
                  <a:pt x="17337" y="4130"/>
                  <a:pt x="17393" y="3923"/>
                </a:cubicBezTo>
                <a:lnTo>
                  <a:pt x="19981" y="3923"/>
                </a:lnTo>
                <a:lnTo>
                  <a:pt x="19981" y="20471"/>
                </a:lnTo>
                <a:lnTo>
                  <a:pt x="1619" y="20471"/>
                </a:lnTo>
                <a:lnTo>
                  <a:pt x="1619" y="3923"/>
                </a:lnTo>
                <a:close/>
              </a:path>
            </a:pathLst>
          </a:custGeom>
          <a:solidFill>
            <a:srgbClr val="0D3D3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55" name="Google Shape;455;gdbf40c546d_0_0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8465" y="569375"/>
            <a:ext cx="3126942" cy="1561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d53ccf40ff_0_175"/>
          <p:cNvSpPr txBox="1"/>
          <p:nvPr/>
        </p:nvSpPr>
        <p:spPr>
          <a:xfrm>
            <a:off x="783716" y="5769354"/>
            <a:ext cx="16859400" cy="8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 Sans Light"/>
              <a:buNone/>
            </a:pPr>
            <a:r>
              <a:rPr lang="en-US" sz="55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Permission to be accompanied by a service animal</a:t>
            </a:r>
            <a:endParaRPr/>
          </a:p>
        </p:txBody>
      </p:sp>
      <p:pic>
        <p:nvPicPr>
          <p:cNvPr id="461" name="Google Shape;461;gd53ccf40ff_0_17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8465" y="569375"/>
            <a:ext cx="3126942" cy="1561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dbf40c546d_0_14"/>
          <p:cNvSpPr txBox="1"/>
          <p:nvPr/>
        </p:nvSpPr>
        <p:spPr>
          <a:xfrm>
            <a:off x="783716" y="5769354"/>
            <a:ext cx="16859400" cy="8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 Sans Light"/>
              <a:buNone/>
            </a:pPr>
            <a:r>
              <a:rPr lang="en-US" sz="55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Permission to be accompanied by a service animal</a:t>
            </a:r>
            <a:endParaRPr/>
          </a:p>
        </p:txBody>
      </p:sp>
      <p:sp>
        <p:nvSpPr>
          <p:cNvPr id="467" name="Google Shape;467;gdbf40c546d_0_14"/>
          <p:cNvSpPr/>
          <p:nvPr/>
        </p:nvSpPr>
        <p:spPr>
          <a:xfrm>
            <a:off x="19662489" y="5281494"/>
            <a:ext cx="2037258" cy="184032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1158" y="3613"/>
                </a:lnTo>
                <a:lnTo>
                  <a:pt x="1158" y="4293"/>
                </a:lnTo>
                <a:lnTo>
                  <a:pt x="20444" y="4293"/>
                </a:lnTo>
                <a:lnTo>
                  <a:pt x="20444" y="3613"/>
                </a:lnTo>
                <a:lnTo>
                  <a:pt x="10800" y="0"/>
                </a:lnTo>
                <a:close/>
                <a:moveTo>
                  <a:pt x="2354" y="4683"/>
                </a:moveTo>
                <a:lnTo>
                  <a:pt x="2354" y="6036"/>
                </a:lnTo>
                <a:lnTo>
                  <a:pt x="3269" y="6036"/>
                </a:lnTo>
                <a:lnTo>
                  <a:pt x="3269" y="6676"/>
                </a:lnTo>
                <a:cubicBezTo>
                  <a:pt x="3553" y="6676"/>
                  <a:pt x="3618" y="7023"/>
                  <a:pt x="3618" y="7023"/>
                </a:cubicBezTo>
                <a:lnTo>
                  <a:pt x="3618" y="15657"/>
                </a:lnTo>
                <a:lnTo>
                  <a:pt x="3346" y="15657"/>
                </a:lnTo>
                <a:lnTo>
                  <a:pt x="3346" y="16762"/>
                </a:lnTo>
                <a:lnTo>
                  <a:pt x="2354" y="16762"/>
                </a:lnTo>
                <a:lnTo>
                  <a:pt x="2354" y="18115"/>
                </a:lnTo>
                <a:lnTo>
                  <a:pt x="19246" y="18115"/>
                </a:lnTo>
                <a:lnTo>
                  <a:pt x="19246" y="16762"/>
                </a:lnTo>
                <a:lnTo>
                  <a:pt x="18254" y="16762"/>
                </a:lnTo>
                <a:lnTo>
                  <a:pt x="18254" y="15657"/>
                </a:lnTo>
                <a:lnTo>
                  <a:pt x="17984" y="15657"/>
                </a:lnTo>
                <a:lnTo>
                  <a:pt x="17984" y="7023"/>
                </a:lnTo>
                <a:cubicBezTo>
                  <a:pt x="17984" y="7023"/>
                  <a:pt x="18049" y="6676"/>
                  <a:pt x="18333" y="6676"/>
                </a:cubicBezTo>
                <a:lnTo>
                  <a:pt x="18333" y="6036"/>
                </a:lnTo>
                <a:lnTo>
                  <a:pt x="19246" y="6036"/>
                </a:lnTo>
                <a:lnTo>
                  <a:pt x="19246" y="4683"/>
                </a:lnTo>
                <a:lnTo>
                  <a:pt x="2354" y="4683"/>
                </a:lnTo>
                <a:close/>
                <a:moveTo>
                  <a:pt x="5670" y="6036"/>
                </a:moveTo>
                <a:lnTo>
                  <a:pt x="7489" y="6036"/>
                </a:lnTo>
                <a:lnTo>
                  <a:pt x="7489" y="6676"/>
                </a:lnTo>
                <a:cubicBezTo>
                  <a:pt x="7773" y="6676"/>
                  <a:pt x="7838" y="7023"/>
                  <a:pt x="7838" y="7023"/>
                </a:cubicBezTo>
                <a:lnTo>
                  <a:pt x="7838" y="15657"/>
                </a:lnTo>
                <a:lnTo>
                  <a:pt x="7568" y="15657"/>
                </a:lnTo>
                <a:lnTo>
                  <a:pt x="7568" y="16762"/>
                </a:lnTo>
                <a:lnTo>
                  <a:pt x="5591" y="16762"/>
                </a:lnTo>
                <a:lnTo>
                  <a:pt x="5591" y="15657"/>
                </a:lnTo>
                <a:lnTo>
                  <a:pt x="5321" y="15657"/>
                </a:lnTo>
                <a:lnTo>
                  <a:pt x="5321" y="7023"/>
                </a:lnTo>
                <a:cubicBezTo>
                  <a:pt x="5321" y="7023"/>
                  <a:pt x="5386" y="6676"/>
                  <a:pt x="5670" y="6676"/>
                </a:cubicBezTo>
                <a:lnTo>
                  <a:pt x="5670" y="6036"/>
                </a:lnTo>
                <a:close/>
                <a:moveTo>
                  <a:pt x="9890" y="6036"/>
                </a:moveTo>
                <a:lnTo>
                  <a:pt x="11710" y="6036"/>
                </a:lnTo>
                <a:lnTo>
                  <a:pt x="11710" y="6676"/>
                </a:lnTo>
                <a:cubicBezTo>
                  <a:pt x="11993" y="6676"/>
                  <a:pt x="12059" y="7023"/>
                  <a:pt x="12059" y="7023"/>
                </a:cubicBezTo>
                <a:lnTo>
                  <a:pt x="12059" y="15657"/>
                </a:lnTo>
                <a:lnTo>
                  <a:pt x="11789" y="15657"/>
                </a:lnTo>
                <a:lnTo>
                  <a:pt x="11789" y="16762"/>
                </a:lnTo>
                <a:lnTo>
                  <a:pt x="9813" y="16762"/>
                </a:lnTo>
                <a:lnTo>
                  <a:pt x="9813" y="15657"/>
                </a:lnTo>
                <a:lnTo>
                  <a:pt x="9541" y="15657"/>
                </a:lnTo>
                <a:lnTo>
                  <a:pt x="9541" y="7023"/>
                </a:lnTo>
                <a:cubicBezTo>
                  <a:pt x="9541" y="7023"/>
                  <a:pt x="9607" y="6676"/>
                  <a:pt x="9890" y="6676"/>
                </a:cubicBezTo>
                <a:lnTo>
                  <a:pt x="9890" y="6036"/>
                </a:lnTo>
                <a:close/>
                <a:moveTo>
                  <a:pt x="14113" y="6036"/>
                </a:moveTo>
                <a:lnTo>
                  <a:pt x="15932" y="6036"/>
                </a:lnTo>
                <a:lnTo>
                  <a:pt x="15932" y="6676"/>
                </a:lnTo>
                <a:cubicBezTo>
                  <a:pt x="16216" y="6676"/>
                  <a:pt x="16281" y="7023"/>
                  <a:pt x="16281" y="7023"/>
                </a:cubicBezTo>
                <a:lnTo>
                  <a:pt x="16281" y="15657"/>
                </a:lnTo>
                <a:lnTo>
                  <a:pt x="16009" y="15657"/>
                </a:lnTo>
                <a:lnTo>
                  <a:pt x="16009" y="16762"/>
                </a:lnTo>
                <a:lnTo>
                  <a:pt x="14033" y="16762"/>
                </a:lnTo>
                <a:lnTo>
                  <a:pt x="14033" y="15657"/>
                </a:lnTo>
                <a:lnTo>
                  <a:pt x="13763" y="15657"/>
                </a:lnTo>
                <a:lnTo>
                  <a:pt x="13763" y="7023"/>
                </a:lnTo>
                <a:cubicBezTo>
                  <a:pt x="13763" y="7023"/>
                  <a:pt x="13829" y="6676"/>
                  <a:pt x="14113" y="6676"/>
                </a:cubicBezTo>
                <a:lnTo>
                  <a:pt x="14113" y="6036"/>
                </a:lnTo>
                <a:close/>
                <a:moveTo>
                  <a:pt x="1158" y="18505"/>
                </a:moveTo>
                <a:lnTo>
                  <a:pt x="1158" y="19859"/>
                </a:lnTo>
                <a:lnTo>
                  <a:pt x="20444" y="19859"/>
                </a:lnTo>
                <a:lnTo>
                  <a:pt x="20444" y="18505"/>
                </a:lnTo>
                <a:lnTo>
                  <a:pt x="1158" y="18505"/>
                </a:lnTo>
                <a:close/>
                <a:moveTo>
                  <a:pt x="0" y="2024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20247"/>
                </a:lnTo>
                <a:lnTo>
                  <a:pt x="0" y="20247"/>
                </a:lnTo>
                <a:close/>
              </a:path>
            </a:pathLst>
          </a:custGeom>
          <a:solidFill>
            <a:srgbClr val="F7BF1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68" name="Google Shape;468;gdbf40c546d_0_14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8465" y="569375"/>
            <a:ext cx="3126942" cy="1561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d53ccf40ff_0_181"/>
          <p:cNvSpPr txBox="1"/>
          <p:nvPr/>
        </p:nvSpPr>
        <p:spPr>
          <a:xfrm>
            <a:off x="1258373" y="5423930"/>
            <a:ext cx="158124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 Sans Light"/>
              <a:buNone/>
            </a:pPr>
            <a:r>
              <a:rPr lang="en-US" sz="55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Completion of a graphic organizer instead of a 10 page research paper</a:t>
            </a:r>
            <a:endParaRPr/>
          </a:p>
        </p:txBody>
      </p:sp>
      <p:pic>
        <p:nvPicPr>
          <p:cNvPr id="474" name="Google Shape;474;gd53ccf40ff_0_181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8465" y="569375"/>
            <a:ext cx="3126942" cy="1561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dbf40c546d_0_20"/>
          <p:cNvSpPr txBox="1"/>
          <p:nvPr/>
        </p:nvSpPr>
        <p:spPr>
          <a:xfrm>
            <a:off x="1258373" y="5423930"/>
            <a:ext cx="158124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 Sans Light"/>
              <a:buNone/>
            </a:pPr>
            <a:r>
              <a:rPr lang="en-US" sz="55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Completion of a graphic organizer instead of a 10 page research paper</a:t>
            </a:r>
            <a:endParaRPr/>
          </a:p>
        </p:txBody>
      </p:sp>
      <p:sp>
        <p:nvSpPr>
          <p:cNvPr id="480" name="Google Shape;480;gdbf40c546d_0_20"/>
          <p:cNvSpPr/>
          <p:nvPr/>
        </p:nvSpPr>
        <p:spPr>
          <a:xfrm>
            <a:off x="19935475" y="5604566"/>
            <a:ext cx="1906470" cy="140464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7407"/>
                </a:lnTo>
                <a:cubicBezTo>
                  <a:pt x="7892" y="17407"/>
                  <a:pt x="10521" y="21600"/>
                  <a:pt x="10521" y="21600"/>
                </a:cubicBezTo>
                <a:lnTo>
                  <a:pt x="10521" y="5233"/>
                </a:lnTo>
                <a:cubicBezTo>
                  <a:pt x="10521" y="5233"/>
                  <a:pt x="7892" y="0"/>
                  <a:pt x="0" y="0"/>
                </a:cubicBezTo>
                <a:close/>
                <a:moveTo>
                  <a:pt x="21600" y="0"/>
                </a:moveTo>
                <a:cubicBezTo>
                  <a:pt x="13708" y="0"/>
                  <a:pt x="11079" y="5233"/>
                  <a:pt x="11079" y="5233"/>
                </a:cubicBezTo>
                <a:lnTo>
                  <a:pt x="11079" y="21600"/>
                </a:lnTo>
                <a:cubicBezTo>
                  <a:pt x="11079" y="21600"/>
                  <a:pt x="13708" y="17407"/>
                  <a:pt x="21600" y="17407"/>
                </a:cubicBezTo>
                <a:lnTo>
                  <a:pt x="21600" y="0"/>
                </a:lnTo>
                <a:close/>
              </a:path>
            </a:pathLst>
          </a:custGeom>
          <a:solidFill>
            <a:srgbClr val="8FD1D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81" name="Google Shape;481;gdbf40c546d_0_20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8465" y="569375"/>
            <a:ext cx="3126942" cy="1561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d53ccf40ff_0_187"/>
          <p:cNvSpPr txBox="1"/>
          <p:nvPr/>
        </p:nvSpPr>
        <p:spPr>
          <a:xfrm>
            <a:off x="937197" y="5627173"/>
            <a:ext cx="14255100" cy="8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 Sans Light"/>
              <a:buNone/>
            </a:pPr>
            <a:r>
              <a:rPr lang="en-US" sz="55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Course materials presented in a larger text</a:t>
            </a:r>
            <a:endParaRPr/>
          </a:p>
        </p:txBody>
      </p:sp>
      <p:pic>
        <p:nvPicPr>
          <p:cNvPr id="487" name="Google Shape;487;gd53ccf40ff_0_187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8465" y="569375"/>
            <a:ext cx="3126942" cy="1561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dbf40c546d_0_26"/>
          <p:cNvSpPr txBox="1"/>
          <p:nvPr/>
        </p:nvSpPr>
        <p:spPr>
          <a:xfrm>
            <a:off x="937197" y="5627173"/>
            <a:ext cx="14255100" cy="8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 Sans Light"/>
              <a:buNone/>
            </a:pPr>
            <a:r>
              <a:rPr lang="en-US" sz="55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Course materials presented in a larger text</a:t>
            </a:r>
            <a:endParaRPr/>
          </a:p>
        </p:txBody>
      </p:sp>
      <p:pic>
        <p:nvPicPr>
          <p:cNvPr id="494" name="Google Shape;494;gdbf40c546d_0_26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8465" y="569375"/>
            <a:ext cx="3126942" cy="1561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467;gdbf40c546d_0_14">
            <a:extLst>
              <a:ext uri="{FF2B5EF4-FFF2-40B4-BE49-F238E27FC236}">
                <a16:creationId xmlns:a16="http://schemas.microsoft.com/office/drawing/2014/main" id="{609B7840-DDED-7843-901C-7973065AD53B}"/>
              </a:ext>
            </a:extLst>
          </p:cNvPr>
          <p:cNvSpPr/>
          <p:nvPr/>
        </p:nvSpPr>
        <p:spPr>
          <a:xfrm>
            <a:off x="19662489" y="5281494"/>
            <a:ext cx="2037258" cy="184032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1158" y="3613"/>
                </a:lnTo>
                <a:lnTo>
                  <a:pt x="1158" y="4293"/>
                </a:lnTo>
                <a:lnTo>
                  <a:pt x="20444" y="4293"/>
                </a:lnTo>
                <a:lnTo>
                  <a:pt x="20444" y="3613"/>
                </a:lnTo>
                <a:lnTo>
                  <a:pt x="10800" y="0"/>
                </a:lnTo>
                <a:close/>
                <a:moveTo>
                  <a:pt x="2354" y="4683"/>
                </a:moveTo>
                <a:lnTo>
                  <a:pt x="2354" y="6036"/>
                </a:lnTo>
                <a:lnTo>
                  <a:pt x="3269" y="6036"/>
                </a:lnTo>
                <a:lnTo>
                  <a:pt x="3269" y="6676"/>
                </a:lnTo>
                <a:cubicBezTo>
                  <a:pt x="3553" y="6676"/>
                  <a:pt x="3618" y="7023"/>
                  <a:pt x="3618" y="7023"/>
                </a:cubicBezTo>
                <a:lnTo>
                  <a:pt x="3618" y="15657"/>
                </a:lnTo>
                <a:lnTo>
                  <a:pt x="3346" y="15657"/>
                </a:lnTo>
                <a:lnTo>
                  <a:pt x="3346" y="16762"/>
                </a:lnTo>
                <a:lnTo>
                  <a:pt x="2354" y="16762"/>
                </a:lnTo>
                <a:lnTo>
                  <a:pt x="2354" y="18115"/>
                </a:lnTo>
                <a:lnTo>
                  <a:pt x="19246" y="18115"/>
                </a:lnTo>
                <a:lnTo>
                  <a:pt x="19246" y="16762"/>
                </a:lnTo>
                <a:lnTo>
                  <a:pt x="18254" y="16762"/>
                </a:lnTo>
                <a:lnTo>
                  <a:pt x="18254" y="15657"/>
                </a:lnTo>
                <a:lnTo>
                  <a:pt x="17984" y="15657"/>
                </a:lnTo>
                <a:lnTo>
                  <a:pt x="17984" y="7023"/>
                </a:lnTo>
                <a:cubicBezTo>
                  <a:pt x="17984" y="7023"/>
                  <a:pt x="18049" y="6676"/>
                  <a:pt x="18333" y="6676"/>
                </a:cubicBezTo>
                <a:lnTo>
                  <a:pt x="18333" y="6036"/>
                </a:lnTo>
                <a:lnTo>
                  <a:pt x="19246" y="6036"/>
                </a:lnTo>
                <a:lnTo>
                  <a:pt x="19246" y="4683"/>
                </a:lnTo>
                <a:lnTo>
                  <a:pt x="2354" y="4683"/>
                </a:lnTo>
                <a:close/>
                <a:moveTo>
                  <a:pt x="5670" y="6036"/>
                </a:moveTo>
                <a:lnTo>
                  <a:pt x="7489" y="6036"/>
                </a:lnTo>
                <a:lnTo>
                  <a:pt x="7489" y="6676"/>
                </a:lnTo>
                <a:cubicBezTo>
                  <a:pt x="7773" y="6676"/>
                  <a:pt x="7838" y="7023"/>
                  <a:pt x="7838" y="7023"/>
                </a:cubicBezTo>
                <a:lnTo>
                  <a:pt x="7838" y="15657"/>
                </a:lnTo>
                <a:lnTo>
                  <a:pt x="7568" y="15657"/>
                </a:lnTo>
                <a:lnTo>
                  <a:pt x="7568" y="16762"/>
                </a:lnTo>
                <a:lnTo>
                  <a:pt x="5591" y="16762"/>
                </a:lnTo>
                <a:lnTo>
                  <a:pt x="5591" y="15657"/>
                </a:lnTo>
                <a:lnTo>
                  <a:pt x="5321" y="15657"/>
                </a:lnTo>
                <a:lnTo>
                  <a:pt x="5321" y="7023"/>
                </a:lnTo>
                <a:cubicBezTo>
                  <a:pt x="5321" y="7023"/>
                  <a:pt x="5386" y="6676"/>
                  <a:pt x="5670" y="6676"/>
                </a:cubicBezTo>
                <a:lnTo>
                  <a:pt x="5670" y="6036"/>
                </a:lnTo>
                <a:close/>
                <a:moveTo>
                  <a:pt x="9890" y="6036"/>
                </a:moveTo>
                <a:lnTo>
                  <a:pt x="11710" y="6036"/>
                </a:lnTo>
                <a:lnTo>
                  <a:pt x="11710" y="6676"/>
                </a:lnTo>
                <a:cubicBezTo>
                  <a:pt x="11993" y="6676"/>
                  <a:pt x="12059" y="7023"/>
                  <a:pt x="12059" y="7023"/>
                </a:cubicBezTo>
                <a:lnTo>
                  <a:pt x="12059" y="15657"/>
                </a:lnTo>
                <a:lnTo>
                  <a:pt x="11789" y="15657"/>
                </a:lnTo>
                <a:lnTo>
                  <a:pt x="11789" y="16762"/>
                </a:lnTo>
                <a:lnTo>
                  <a:pt x="9813" y="16762"/>
                </a:lnTo>
                <a:lnTo>
                  <a:pt x="9813" y="15657"/>
                </a:lnTo>
                <a:lnTo>
                  <a:pt x="9541" y="15657"/>
                </a:lnTo>
                <a:lnTo>
                  <a:pt x="9541" y="7023"/>
                </a:lnTo>
                <a:cubicBezTo>
                  <a:pt x="9541" y="7023"/>
                  <a:pt x="9607" y="6676"/>
                  <a:pt x="9890" y="6676"/>
                </a:cubicBezTo>
                <a:lnTo>
                  <a:pt x="9890" y="6036"/>
                </a:lnTo>
                <a:close/>
                <a:moveTo>
                  <a:pt x="14113" y="6036"/>
                </a:moveTo>
                <a:lnTo>
                  <a:pt x="15932" y="6036"/>
                </a:lnTo>
                <a:lnTo>
                  <a:pt x="15932" y="6676"/>
                </a:lnTo>
                <a:cubicBezTo>
                  <a:pt x="16216" y="6676"/>
                  <a:pt x="16281" y="7023"/>
                  <a:pt x="16281" y="7023"/>
                </a:cubicBezTo>
                <a:lnTo>
                  <a:pt x="16281" y="15657"/>
                </a:lnTo>
                <a:lnTo>
                  <a:pt x="16009" y="15657"/>
                </a:lnTo>
                <a:lnTo>
                  <a:pt x="16009" y="16762"/>
                </a:lnTo>
                <a:lnTo>
                  <a:pt x="14033" y="16762"/>
                </a:lnTo>
                <a:lnTo>
                  <a:pt x="14033" y="15657"/>
                </a:lnTo>
                <a:lnTo>
                  <a:pt x="13763" y="15657"/>
                </a:lnTo>
                <a:lnTo>
                  <a:pt x="13763" y="7023"/>
                </a:lnTo>
                <a:cubicBezTo>
                  <a:pt x="13763" y="7023"/>
                  <a:pt x="13829" y="6676"/>
                  <a:pt x="14113" y="6676"/>
                </a:cubicBezTo>
                <a:lnTo>
                  <a:pt x="14113" y="6036"/>
                </a:lnTo>
                <a:close/>
                <a:moveTo>
                  <a:pt x="1158" y="18505"/>
                </a:moveTo>
                <a:lnTo>
                  <a:pt x="1158" y="19859"/>
                </a:lnTo>
                <a:lnTo>
                  <a:pt x="20444" y="19859"/>
                </a:lnTo>
                <a:lnTo>
                  <a:pt x="20444" y="18505"/>
                </a:lnTo>
                <a:lnTo>
                  <a:pt x="1158" y="18505"/>
                </a:lnTo>
                <a:close/>
                <a:moveTo>
                  <a:pt x="0" y="2024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20247"/>
                </a:lnTo>
                <a:lnTo>
                  <a:pt x="0" y="20247"/>
                </a:lnTo>
                <a:close/>
              </a:path>
            </a:pathLst>
          </a:custGeom>
          <a:solidFill>
            <a:srgbClr val="F7BF1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d53ccf40ff_0_193"/>
          <p:cNvSpPr txBox="1"/>
          <p:nvPr/>
        </p:nvSpPr>
        <p:spPr>
          <a:xfrm>
            <a:off x="681819" y="5221551"/>
            <a:ext cx="157362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 Sans Light"/>
              <a:buNone/>
            </a:pPr>
            <a:r>
              <a:rPr lang="en-US" sz="55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Multiple choice exam instead of a short answer exam </a:t>
            </a:r>
            <a:endParaRPr/>
          </a:p>
        </p:txBody>
      </p:sp>
      <p:pic>
        <p:nvPicPr>
          <p:cNvPr id="500" name="Google Shape;500;gd53ccf40ff_0_19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8465" y="569375"/>
            <a:ext cx="3126942" cy="1561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d53ccf40ff_0_312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>
                <a:latin typeface="Martel Sans"/>
                <a:ea typeface="Martel Sans"/>
                <a:cs typeface="Martel Sans"/>
                <a:sym typeface="Martel Sans"/>
              </a:rPr>
              <a:t>Section Two Objectives</a:t>
            </a:r>
            <a:endParaRPr sz="11600" b="1" i="0" u="none" strike="noStrike" cap="none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0" name="Google Shape;110;gd53ccf40ff_0_312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110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r>
              <a:rPr lang="en-US" sz="4400" dirty="0">
                <a:latin typeface="Martel Sans Light"/>
                <a:ea typeface="Martel Sans Light"/>
                <a:cs typeface="Martel Sans Light"/>
                <a:sym typeface="Martel Sans Light"/>
              </a:rPr>
              <a:t>Identify three important milestones and legislation that have led to people with IDD enrolling in colleges</a:t>
            </a:r>
            <a:r>
              <a:rPr lang="en-US" sz="4400" dirty="0">
                <a:latin typeface="Arial"/>
                <a:ea typeface="Martel Sans Light"/>
                <a:cs typeface="Arial"/>
                <a:sym typeface="Arial"/>
              </a:rPr>
              <a:t> </a:t>
            </a:r>
            <a:r>
              <a:rPr lang="en-US" sz="4400" dirty="0">
                <a:latin typeface="Martel Sans Light"/>
                <a:ea typeface="Martel Sans Light"/>
                <a:cs typeface="Martel Sans Light"/>
                <a:sym typeface="Martel Sans Light"/>
              </a:rPr>
              <a:t>across our country</a:t>
            </a: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r>
              <a:rPr lang="en-US" sz="4400" dirty="0">
                <a:latin typeface="Martel Sans Light"/>
                <a:ea typeface="Martel Sans Light"/>
                <a:cs typeface="Martel Sans Light"/>
                <a:sym typeface="Martel Sans Light"/>
              </a:rPr>
              <a:t>Highlight one difference between disability supports available in college versus those available and required in high school </a:t>
            </a: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r>
              <a:rPr lang="en-US" sz="4400" dirty="0">
                <a:latin typeface="Martel Sans Light"/>
                <a:ea typeface="Martel Sans Light"/>
                <a:cs typeface="Martel Sans Light"/>
                <a:sym typeface="Martel Sans Light"/>
              </a:rPr>
              <a:t>Name support services on college campuses for students with disabilities, including those with intellectual disabilities and those with other disabilities</a:t>
            </a:r>
            <a:endParaRPr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1" name="Google Shape;111;gd53ccf40ff_0_312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2" name="Google Shape;112;gd53ccf40ff_0_312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dbf40c546d_0_32"/>
          <p:cNvSpPr txBox="1"/>
          <p:nvPr/>
        </p:nvSpPr>
        <p:spPr>
          <a:xfrm>
            <a:off x="681819" y="5221551"/>
            <a:ext cx="157362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 Sans Light"/>
              <a:buNone/>
            </a:pPr>
            <a:r>
              <a:rPr lang="en-US" sz="55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Multiple choice exam instead of a short answer exam </a:t>
            </a:r>
            <a:endParaRPr/>
          </a:p>
        </p:txBody>
      </p:sp>
      <p:sp>
        <p:nvSpPr>
          <p:cNvPr id="506" name="Google Shape;506;gdbf40c546d_0_32"/>
          <p:cNvSpPr/>
          <p:nvPr/>
        </p:nvSpPr>
        <p:spPr>
          <a:xfrm>
            <a:off x="17694388" y="5221555"/>
            <a:ext cx="2131380" cy="182725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7407"/>
                </a:lnTo>
                <a:cubicBezTo>
                  <a:pt x="7892" y="17407"/>
                  <a:pt x="10521" y="21600"/>
                  <a:pt x="10521" y="21600"/>
                </a:cubicBezTo>
                <a:lnTo>
                  <a:pt x="10521" y="5233"/>
                </a:lnTo>
                <a:cubicBezTo>
                  <a:pt x="10521" y="5233"/>
                  <a:pt x="7892" y="0"/>
                  <a:pt x="0" y="0"/>
                </a:cubicBezTo>
                <a:close/>
                <a:moveTo>
                  <a:pt x="21600" y="0"/>
                </a:moveTo>
                <a:cubicBezTo>
                  <a:pt x="13708" y="0"/>
                  <a:pt x="11079" y="5233"/>
                  <a:pt x="11079" y="5233"/>
                </a:cubicBezTo>
                <a:lnTo>
                  <a:pt x="11079" y="21600"/>
                </a:lnTo>
                <a:cubicBezTo>
                  <a:pt x="11079" y="21600"/>
                  <a:pt x="13708" y="17407"/>
                  <a:pt x="21600" y="17407"/>
                </a:cubicBezTo>
                <a:lnTo>
                  <a:pt x="21600" y="0"/>
                </a:lnTo>
                <a:close/>
              </a:path>
            </a:pathLst>
          </a:custGeom>
          <a:solidFill>
            <a:srgbClr val="8FD1D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07" name="Google Shape;507;gdbf40c546d_0_32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8465" y="569375"/>
            <a:ext cx="3126942" cy="1561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d53ccf40ff_0_199"/>
          <p:cNvSpPr txBox="1"/>
          <p:nvPr/>
        </p:nvSpPr>
        <p:spPr>
          <a:xfrm>
            <a:off x="319945" y="6129909"/>
            <a:ext cx="172953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 Sans Light"/>
              <a:buNone/>
            </a:pPr>
            <a:r>
              <a:rPr lang="en-US" sz="55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Access to mental health center, writing center, tutoring center, and other on-campus supports</a:t>
            </a:r>
            <a:endParaRPr/>
          </a:p>
        </p:txBody>
      </p:sp>
      <p:pic>
        <p:nvPicPr>
          <p:cNvPr id="513" name="Google Shape;513;gd53ccf40ff_0_199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8465" y="569375"/>
            <a:ext cx="3126942" cy="1561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dbf40c546d_0_38"/>
          <p:cNvSpPr/>
          <p:nvPr/>
        </p:nvSpPr>
        <p:spPr>
          <a:xfrm>
            <a:off x="21569391" y="6009806"/>
            <a:ext cx="1187568" cy="155158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1" y="0"/>
                </a:moveTo>
                <a:cubicBezTo>
                  <a:pt x="9801" y="0"/>
                  <a:pt x="9330" y="294"/>
                  <a:pt x="8865" y="898"/>
                </a:cubicBezTo>
                <a:cubicBezTo>
                  <a:pt x="8394" y="1511"/>
                  <a:pt x="7651" y="1943"/>
                  <a:pt x="7089" y="1943"/>
                </a:cubicBezTo>
                <a:cubicBezTo>
                  <a:pt x="6826" y="1943"/>
                  <a:pt x="6299" y="1922"/>
                  <a:pt x="6037" y="1943"/>
                </a:cubicBezTo>
                <a:cubicBezTo>
                  <a:pt x="5104" y="2016"/>
                  <a:pt x="4553" y="2318"/>
                  <a:pt x="4308" y="2794"/>
                </a:cubicBezTo>
                <a:lnTo>
                  <a:pt x="1139" y="2794"/>
                </a:lnTo>
                <a:cubicBezTo>
                  <a:pt x="510" y="2794"/>
                  <a:pt x="0" y="3149"/>
                  <a:pt x="0" y="3587"/>
                </a:cubicBezTo>
                <a:lnTo>
                  <a:pt x="0" y="20807"/>
                </a:lnTo>
                <a:cubicBezTo>
                  <a:pt x="0" y="21245"/>
                  <a:pt x="510" y="21600"/>
                  <a:pt x="1139" y="21600"/>
                </a:cubicBezTo>
                <a:lnTo>
                  <a:pt x="20461" y="21600"/>
                </a:lnTo>
                <a:cubicBezTo>
                  <a:pt x="21090" y="21600"/>
                  <a:pt x="21600" y="21245"/>
                  <a:pt x="21600" y="20807"/>
                </a:cubicBezTo>
                <a:lnTo>
                  <a:pt x="21600" y="3587"/>
                </a:lnTo>
                <a:cubicBezTo>
                  <a:pt x="21600" y="3149"/>
                  <a:pt x="21090" y="2794"/>
                  <a:pt x="20461" y="2794"/>
                </a:cubicBezTo>
                <a:lnTo>
                  <a:pt x="17292" y="2794"/>
                </a:lnTo>
                <a:cubicBezTo>
                  <a:pt x="17047" y="2318"/>
                  <a:pt x="16496" y="2016"/>
                  <a:pt x="15563" y="1943"/>
                </a:cubicBezTo>
                <a:cubicBezTo>
                  <a:pt x="15301" y="1922"/>
                  <a:pt x="14774" y="1943"/>
                  <a:pt x="14511" y="1943"/>
                </a:cubicBezTo>
                <a:cubicBezTo>
                  <a:pt x="13949" y="1943"/>
                  <a:pt x="13209" y="1511"/>
                  <a:pt x="12738" y="898"/>
                </a:cubicBezTo>
                <a:cubicBezTo>
                  <a:pt x="12273" y="294"/>
                  <a:pt x="11802" y="0"/>
                  <a:pt x="10801" y="0"/>
                </a:cubicBezTo>
                <a:close/>
                <a:moveTo>
                  <a:pt x="10799" y="593"/>
                </a:moveTo>
                <a:cubicBezTo>
                  <a:pt x="11264" y="593"/>
                  <a:pt x="11644" y="857"/>
                  <a:pt x="11644" y="1181"/>
                </a:cubicBezTo>
                <a:cubicBezTo>
                  <a:pt x="11644" y="1506"/>
                  <a:pt x="11265" y="1767"/>
                  <a:pt x="10799" y="1767"/>
                </a:cubicBezTo>
                <a:cubicBezTo>
                  <a:pt x="10332" y="1767"/>
                  <a:pt x="9956" y="1506"/>
                  <a:pt x="9956" y="1181"/>
                </a:cubicBezTo>
                <a:cubicBezTo>
                  <a:pt x="9956" y="857"/>
                  <a:pt x="10333" y="593"/>
                  <a:pt x="10799" y="593"/>
                </a:cubicBezTo>
                <a:close/>
                <a:moveTo>
                  <a:pt x="1619" y="3923"/>
                </a:moveTo>
                <a:lnTo>
                  <a:pt x="4207" y="3923"/>
                </a:lnTo>
                <a:cubicBezTo>
                  <a:pt x="4263" y="4130"/>
                  <a:pt x="4364" y="4392"/>
                  <a:pt x="4364" y="4392"/>
                </a:cubicBezTo>
                <a:lnTo>
                  <a:pt x="17236" y="4392"/>
                </a:lnTo>
                <a:cubicBezTo>
                  <a:pt x="17236" y="4392"/>
                  <a:pt x="17337" y="4130"/>
                  <a:pt x="17393" y="3923"/>
                </a:cubicBezTo>
                <a:lnTo>
                  <a:pt x="19981" y="3923"/>
                </a:lnTo>
                <a:lnTo>
                  <a:pt x="19981" y="20471"/>
                </a:lnTo>
                <a:lnTo>
                  <a:pt x="1619" y="20471"/>
                </a:lnTo>
                <a:lnTo>
                  <a:pt x="1619" y="3923"/>
                </a:lnTo>
                <a:close/>
              </a:path>
            </a:pathLst>
          </a:custGeom>
          <a:solidFill>
            <a:srgbClr val="0D3D3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19" name="Google Shape;519;gdbf40c546d_0_38"/>
          <p:cNvSpPr txBox="1"/>
          <p:nvPr/>
        </p:nvSpPr>
        <p:spPr>
          <a:xfrm>
            <a:off x="319945" y="6129909"/>
            <a:ext cx="172953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 Sans Light"/>
              <a:buNone/>
            </a:pPr>
            <a:r>
              <a:rPr lang="en-US" sz="5500" b="0" i="0" u="none" strike="noStrike" cap="none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Access to mental health center, writing center, tutoring center, and other on-campus supports</a:t>
            </a:r>
            <a:endParaRPr/>
          </a:p>
        </p:txBody>
      </p:sp>
      <p:sp>
        <p:nvSpPr>
          <p:cNvPr id="520" name="Google Shape;520;gdbf40c546d_0_38"/>
          <p:cNvSpPr/>
          <p:nvPr/>
        </p:nvSpPr>
        <p:spPr>
          <a:xfrm>
            <a:off x="17364711" y="6009806"/>
            <a:ext cx="1477764" cy="169641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1158" y="3613"/>
                </a:lnTo>
                <a:lnTo>
                  <a:pt x="1158" y="4293"/>
                </a:lnTo>
                <a:lnTo>
                  <a:pt x="20444" y="4293"/>
                </a:lnTo>
                <a:lnTo>
                  <a:pt x="20444" y="3613"/>
                </a:lnTo>
                <a:lnTo>
                  <a:pt x="10800" y="0"/>
                </a:lnTo>
                <a:close/>
                <a:moveTo>
                  <a:pt x="2354" y="4683"/>
                </a:moveTo>
                <a:lnTo>
                  <a:pt x="2354" y="6036"/>
                </a:lnTo>
                <a:lnTo>
                  <a:pt x="3269" y="6036"/>
                </a:lnTo>
                <a:lnTo>
                  <a:pt x="3269" y="6676"/>
                </a:lnTo>
                <a:cubicBezTo>
                  <a:pt x="3553" y="6676"/>
                  <a:pt x="3618" y="7023"/>
                  <a:pt x="3618" y="7023"/>
                </a:cubicBezTo>
                <a:lnTo>
                  <a:pt x="3618" y="15657"/>
                </a:lnTo>
                <a:lnTo>
                  <a:pt x="3346" y="15657"/>
                </a:lnTo>
                <a:lnTo>
                  <a:pt x="3346" y="16762"/>
                </a:lnTo>
                <a:lnTo>
                  <a:pt x="2354" y="16762"/>
                </a:lnTo>
                <a:lnTo>
                  <a:pt x="2354" y="18115"/>
                </a:lnTo>
                <a:lnTo>
                  <a:pt x="19246" y="18115"/>
                </a:lnTo>
                <a:lnTo>
                  <a:pt x="19246" y="16762"/>
                </a:lnTo>
                <a:lnTo>
                  <a:pt x="18254" y="16762"/>
                </a:lnTo>
                <a:lnTo>
                  <a:pt x="18254" y="15657"/>
                </a:lnTo>
                <a:lnTo>
                  <a:pt x="17984" y="15657"/>
                </a:lnTo>
                <a:lnTo>
                  <a:pt x="17984" y="7023"/>
                </a:lnTo>
                <a:cubicBezTo>
                  <a:pt x="17984" y="7023"/>
                  <a:pt x="18049" y="6676"/>
                  <a:pt x="18333" y="6676"/>
                </a:cubicBezTo>
                <a:lnTo>
                  <a:pt x="18333" y="6036"/>
                </a:lnTo>
                <a:lnTo>
                  <a:pt x="19246" y="6036"/>
                </a:lnTo>
                <a:lnTo>
                  <a:pt x="19246" y="4683"/>
                </a:lnTo>
                <a:lnTo>
                  <a:pt x="2354" y="4683"/>
                </a:lnTo>
                <a:close/>
                <a:moveTo>
                  <a:pt x="5670" y="6036"/>
                </a:moveTo>
                <a:lnTo>
                  <a:pt x="7489" y="6036"/>
                </a:lnTo>
                <a:lnTo>
                  <a:pt x="7489" y="6676"/>
                </a:lnTo>
                <a:cubicBezTo>
                  <a:pt x="7773" y="6676"/>
                  <a:pt x="7838" y="7023"/>
                  <a:pt x="7838" y="7023"/>
                </a:cubicBezTo>
                <a:lnTo>
                  <a:pt x="7838" y="15657"/>
                </a:lnTo>
                <a:lnTo>
                  <a:pt x="7568" y="15657"/>
                </a:lnTo>
                <a:lnTo>
                  <a:pt x="7568" y="16762"/>
                </a:lnTo>
                <a:lnTo>
                  <a:pt x="5591" y="16762"/>
                </a:lnTo>
                <a:lnTo>
                  <a:pt x="5591" y="15657"/>
                </a:lnTo>
                <a:lnTo>
                  <a:pt x="5321" y="15657"/>
                </a:lnTo>
                <a:lnTo>
                  <a:pt x="5321" y="7023"/>
                </a:lnTo>
                <a:cubicBezTo>
                  <a:pt x="5321" y="7023"/>
                  <a:pt x="5386" y="6676"/>
                  <a:pt x="5670" y="6676"/>
                </a:cubicBezTo>
                <a:lnTo>
                  <a:pt x="5670" y="6036"/>
                </a:lnTo>
                <a:close/>
                <a:moveTo>
                  <a:pt x="9890" y="6036"/>
                </a:moveTo>
                <a:lnTo>
                  <a:pt x="11710" y="6036"/>
                </a:lnTo>
                <a:lnTo>
                  <a:pt x="11710" y="6676"/>
                </a:lnTo>
                <a:cubicBezTo>
                  <a:pt x="11993" y="6676"/>
                  <a:pt x="12059" y="7023"/>
                  <a:pt x="12059" y="7023"/>
                </a:cubicBezTo>
                <a:lnTo>
                  <a:pt x="12059" y="15657"/>
                </a:lnTo>
                <a:lnTo>
                  <a:pt x="11789" y="15657"/>
                </a:lnTo>
                <a:lnTo>
                  <a:pt x="11789" y="16762"/>
                </a:lnTo>
                <a:lnTo>
                  <a:pt x="9813" y="16762"/>
                </a:lnTo>
                <a:lnTo>
                  <a:pt x="9813" y="15657"/>
                </a:lnTo>
                <a:lnTo>
                  <a:pt x="9541" y="15657"/>
                </a:lnTo>
                <a:lnTo>
                  <a:pt x="9541" y="7023"/>
                </a:lnTo>
                <a:cubicBezTo>
                  <a:pt x="9541" y="7023"/>
                  <a:pt x="9607" y="6676"/>
                  <a:pt x="9890" y="6676"/>
                </a:cubicBezTo>
                <a:lnTo>
                  <a:pt x="9890" y="6036"/>
                </a:lnTo>
                <a:close/>
                <a:moveTo>
                  <a:pt x="14113" y="6036"/>
                </a:moveTo>
                <a:lnTo>
                  <a:pt x="15932" y="6036"/>
                </a:lnTo>
                <a:lnTo>
                  <a:pt x="15932" y="6676"/>
                </a:lnTo>
                <a:cubicBezTo>
                  <a:pt x="16216" y="6676"/>
                  <a:pt x="16281" y="7023"/>
                  <a:pt x="16281" y="7023"/>
                </a:cubicBezTo>
                <a:lnTo>
                  <a:pt x="16281" y="15657"/>
                </a:lnTo>
                <a:lnTo>
                  <a:pt x="16009" y="15657"/>
                </a:lnTo>
                <a:lnTo>
                  <a:pt x="16009" y="16762"/>
                </a:lnTo>
                <a:lnTo>
                  <a:pt x="14033" y="16762"/>
                </a:lnTo>
                <a:lnTo>
                  <a:pt x="14033" y="15657"/>
                </a:lnTo>
                <a:lnTo>
                  <a:pt x="13763" y="15657"/>
                </a:lnTo>
                <a:lnTo>
                  <a:pt x="13763" y="7023"/>
                </a:lnTo>
                <a:cubicBezTo>
                  <a:pt x="13763" y="7023"/>
                  <a:pt x="13829" y="6676"/>
                  <a:pt x="14113" y="6676"/>
                </a:cubicBezTo>
                <a:lnTo>
                  <a:pt x="14113" y="6036"/>
                </a:lnTo>
                <a:close/>
                <a:moveTo>
                  <a:pt x="1158" y="18505"/>
                </a:moveTo>
                <a:lnTo>
                  <a:pt x="1158" y="19859"/>
                </a:lnTo>
                <a:lnTo>
                  <a:pt x="20444" y="19859"/>
                </a:lnTo>
                <a:lnTo>
                  <a:pt x="20444" y="18505"/>
                </a:lnTo>
                <a:lnTo>
                  <a:pt x="1158" y="18505"/>
                </a:lnTo>
                <a:close/>
                <a:moveTo>
                  <a:pt x="0" y="2024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20247"/>
                </a:lnTo>
                <a:lnTo>
                  <a:pt x="0" y="20247"/>
                </a:lnTo>
                <a:close/>
              </a:path>
            </a:pathLst>
          </a:custGeom>
          <a:solidFill>
            <a:srgbClr val="F7BF1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21" name="Google Shape;521;gdbf40c546d_0_38"/>
          <p:cNvSpPr/>
          <p:nvPr/>
        </p:nvSpPr>
        <p:spPr>
          <a:xfrm>
            <a:off x="19225577" y="6130394"/>
            <a:ext cx="1702188" cy="145519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7407"/>
                </a:lnTo>
                <a:cubicBezTo>
                  <a:pt x="7892" y="17407"/>
                  <a:pt x="10521" y="21600"/>
                  <a:pt x="10521" y="21600"/>
                </a:cubicBezTo>
                <a:lnTo>
                  <a:pt x="10521" y="5233"/>
                </a:lnTo>
                <a:cubicBezTo>
                  <a:pt x="10521" y="5233"/>
                  <a:pt x="7892" y="0"/>
                  <a:pt x="0" y="0"/>
                </a:cubicBezTo>
                <a:close/>
                <a:moveTo>
                  <a:pt x="21600" y="0"/>
                </a:moveTo>
                <a:cubicBezTo>
                  <a:pt x="13708" y="0"/>
                  <a:pt x="11079" y="5233"/>
                  <a:pt x="11079" y="5233"/>
                </a:cubicBezTo>
                <a:lnTo>
                  <a:pt x="11079" y="21600"/>
                </a:lnTo>
                <a:cubicBezTo>
                  <a:pt x="11079" y="21600"/>
                  <a:pt x="13708" y="17407"/>
                  <a:pt x="21600" y="17407"/>
                </a:cubicBezTo>
                <a:lnTo>
                  <a:pt x="21600" y="0"/>
                </a:lnTo>
                <a:close/>
              </a:path>
            </a:pathLst>
          </a:custGeom>
          <a:solidFill>
            <a:srgbClr val="8FD1D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22" name="Google Shape;522;gdbf40c546d_0_38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8465" y="569375"/>
            <a:ext cx="3126942" cy="1561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7" name="Google Shape;527;ge16c822333_0_204" descr="IN-logo-Color-on-Spruce-01.jpg"/>
          <p:cNvPicPr preferRelativeResize="0"/>
          <p:nvPr/>
        </p:nvPicPr>
        <p:blipFill rotWithShape="1">
          <a:blip r:embed="rId3">
            <a:alphaModFix/>
          </a:blip>
          <a:srcRect b="69845"/>
          <a:stretch/>
        </p:blipFill>
        <p:spPr>
          <a:xfrm>
            <a:off x="0" y="-53667"/>
            <a:ext cx="24383998" cy="13769666"/>
          </a:xfrm>
          <a:prstGeom prst="rect">
            <a:avLst/>
          </a:prstGeom>
          <a:noFill/>
          <a:ln>
            <a:noFill/>
          </a:ln>
        </p:spPr>
      </p:pic>
      <p:sp>
        <p:nvSpPr>
          <p:cNvPr id="528" name="Google Shape;528;ge16c822333_0_204"/>
          <p:cNvSpPr txBox="1"/>
          <p:nvPr/>
        </p:nvSpPr>
        <p:spPr>
          <a:xfrm>
            <a:off x="2950350" y="5013400"/>
            <a:ext cx="182670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10000" b="1" i="0" u="none" strike="noStrike" cap="none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Case Examples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9" name="Google Shape;529;ge16c822333_0_20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9522" y="11277600"/>
            <a:ext cx="3253089" cy="1619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0" name="Google Shape;530;ge16c822333_0_204"/>
          <p:cNvCxnSpPr/>
          <p:nvPr/>
        </p:nvCxnSpPr>
        <p:spPr>
          <a:xfrm>
            <a:off x="6480811" y="6858000"/>
            <a:ext cx="114225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e16c822333_0_211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Mohamed</a:t>
            </a:r>
            <a:endParaRPr sz="11600" b="1" i="0" u="none" strike="noStrike" cap="none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536" name="Google Shape;536;ge16c822333_0_211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110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19 years old</a:t>
            </a: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Down syndrome </a:t>
            </a: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Does not read or write at the high school level </a:t>
            </a: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IEP addresses academics, communication, social skills, and fine motor skills </a:t>
            </a: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Wants to live independently, go to college, and become a journalist </a:t>
            </a: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Eligible for the school district transition program </a:t>
            </a:r>
            <a:endParaRPr sz="4400" b="0" i="0" u="none" strike="noStrike" cap="none" dirty="0">
              <a:solidFill>
                <a:srgbClr val="000000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537" name="Google Shape;537;ge16c822333_0_211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8" name="Google Shape;538;ge16c822333_0_211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e16c822333_0_218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Chris</a:t>
            </a:r>
            <a:endParaRPr sz="11600" b="1" i="0" u="none" strike="noStrike" cap="none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544" name="Google Shape;544;ge16c822333_0_218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110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17 years old</a:t>
            </a:r>
            <a:r>
              <a:rPr lang="en-US" sz="4400" dirty="0">
                <a:latin typeface="Martel Sans Light"/>
                <a:ea typeface="Martel Sans Light"/>
                <a:cs typeface="Martel Sans Light"/>
                <a:sym typeface="Martel Sans Light"/>
              </a:rPr>
              <a:t>, A</a:t>
            </a:r>
            <a:r>
              <a:rPr lang="en-US" sz="44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utism</a:t>
            </a: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Junior in high school thinking about becoming a journalist </a:t>
            </a: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Had an IEP, then switched to a 504 plan </a:t>
            </a: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Follows the standard high school curriculum and has taken a couple advanced classes in writing </a:t>
            </a: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Takes exams in testing center </a:t>
            </a: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Meets with a group weekly to work on social skills </a:t>
            </a: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Meets the criteria for some state colleges and universities </a:t>
            </a:r>
            <a:endParaRPr sz="4400" b="0" i="0" u="none" strike="noStrike" cap="none" dirty="0">
              <a:solidFill>
                <a:srgbClr val="000000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0" marR="0" lvl="0" indent="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endParaRPr sz="3500" b="0" i="0" u="none" strike="noStrike" cap="none" dirty="0">
              <a:solidFill>
                <a:srgbClr val="000000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545" name="Google Shape;545;ge16c822333_0_218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46" name="Google Shape;546;ge16c822333_0_218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e16c822333_0_22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Tanisha</a:t>
            </a:r>
            <a:endParaRPr sz="11600" b="1" i="0" u="none" strike="noStrike" cap="none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552" name="Google Shape;552;ge16c822333_0_22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110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18 years old </a:t>
            </a: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Visual impairment </a:t>
            </a: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504 plan in high school </a:t>
            </a: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Had materials converted to Braille and/or read aloud </a:t>
            </a: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Takes grade level and above classes with peers without disabilities </a:t>
            </a: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Wants to go to college and become a journalist </a:t>
            </a: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Took all the state standardized tests </a:t>
            </a:r>
            <a:endParaRPr sz="4400" b="0" i="0" u="none" strike="noStrike" cap="none" dirty="0">
              <a:solidFill>
                <a:srgbClr val="000000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0" marR="0" lvl="0" indent="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endParaRPr sz="3500" b="0" i="0" u="none" strike="noStrike" cap="none" dirty="0">
              <a:solidFill>
                <a:srgbClr val="000000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0" marR="0" lvl="0" indent="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endParaRPr sz="3500" b="0" i="0" u="none" strike="noStrike" cap="none" dirty="0">
              <a:solidFill>
                <a:srgbClr val="000000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553" name="Google Shape;553;ge16c822333_0_22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4" name="Google Shape;554;ge16c822333_0_22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d53ccf40ff_0_207"/>
          <p:cNvSpPr/>
          <p:nvPr/>
        </p:nvSpPr>
        <p:spPr>
          <a:xfrm>
            <a:off x="17418522" y="4230038"/>
            <a:ext cx="1808485" cy="4527341"/>
          </a:xfrm>
          <a:custGeom>
            <a:avLst/>
            <a:gdLst/>
            <a:ahLst/>
            <a:cxnLst/>
            <a:rect l="l" t="t" r="r" b="b"/>
            <a:pathLst>
              <a:path w="21387" h="21451" extrusionOk="0">
                <a:moveTo>
                  <a:pt x="10767" y="3"/>
                </a:moveTo>
                <a:cubicBezTo>
                  <a:pt x="10163" y="-15"/>
                  <a:pt x="9173" y="50"/>
                  <a:pt x="8379" y="485"/>
                </a:cubicBezTo>
                <a:cubicBezTo>
                  <a:pt x="7869" y="770"/>
                  <a:pt x="7992" y="989"/>
                  <a:pt x="7147" y="1709"/>
                </a:cubicBezTo>
                <a:cubicBezTo>
                  <a:pt x="6047" y="2649"/>
                  <a:pt x="7909" y="2821"/>
                  <a:pt x="6636" y="3320"/>
                </a:cubicBezTo>
                <a:cubicBezTo>
                  <a:pt x="6113" y="3525"/>
                  <a:pt x="6502" y="3869"/>
                  <a:pt x="6502" y="3869"/>
                </a:cubicBezTo>
                <a:cubicBezTo>
                  <a:pt x="6394" y="3885"/>
                  <a:pt x="6207" y="3880"/>
                  <a:pt x="6099" y="3896"/>
                </a:cubicBezTo>
                <a:cubicBezTo>
                  <a:pt x="5550" y="3950"/>
                  <a:pt x="4864" y="4024"/>
                  <a:pt x="4314" y="4395"/>
                </a:cubicBezTo>
                <a:cubicBezTo>
                  <a:pt x="3537" y="4916"/>
                  <a:pt x="1662" y="6006"/>
                  <a:pt x="254" y="6893"/>
                </a:cubicBezTo>
                <a:cubicBezTo>
                  <a:pt x="241" y="6904"/>
                  <a:pt x="226" y="6914"/>
                  <a:pt x="212" y="6920"/>
                </a:cubicBezTo>
                <a:cubicBezTo>
                  <a:pt x="186" y="6941"/>
                  <a:pt x="160" y="6962"/>
                  <a:pt x="133" y="6978"/>
                </a:cubicBezTo>
                <a:cubicBezTo>
                  <a:pt x="-28" y="7113"/>
                  <a:pt x="-54" y="7253"/>
                  <a:pt x="120" y="7398"/>
                </a:cubicBezTo>
                <a:cubicBezTo>
                  <a:pt x="402" y="7629"/>
                  <a:pt x="494" y="7843"/>
                  <a:pt x="883" y="8241"/>
                </a:cubicBezTo>
                <a:cubicBezTo>
                  <a:pt x="1258" y="8633"/>
                  <a:pt x="2132" y="9064"/>
                  <a:pt x="2789" y="9483"/>
                </a:cubicBezTo>
                <a:cubicBezTo>
                  <a:pt x="2950" y="9591"/>
                  <a:pt x="2935" y="9681"/>
                  <a:pt x="3351" y="9923"/>
                </a:cubicBezTo>
                <a:cubicBezTo>
                  <a:pt x="3579" y="10057"/>
                  <a:pt x="3967" y="10040"/>
                  <a:pt x="3820" y="10040"/>
                </a:cubicBezTo>
                <a:cubicBezTo>
                  <a:pt x="4182" y="10051"/>
                  <a:pt x="4546" y="10004"/>
                  <a:pt x="4532" y="10025"/>
                </a:cubicBezTo>
                <a:cubicBezTo>
                  <a:pt x="4331" y="10627"/>
                  <a:pt x="4437" y="11347"/>
                  <a:pt x="4692" y="12094"/>
                </a:cubicBezTo>
                <a:cubicBezTo>
                  <a:pt x="4839" y="12561"/>
                  <a:pt x="6473" y="15069"/>
                  <a:pt x="6527" y="15493"/>
                </a:cubicBezTo>
                <a:cubicBezTo>
                  <a:pt x="6688" y="17357"/>
                  <a:pt x="7279" y="18781"/>
                  <a:pt x="7641" y="19603"/>
                </a:cubicBezTo>
                <a:cubicBezTo>
                  <a:pt x="7668" y="19651"/>
                  <a:pt x="7723" y="19673"/>
                  <a:pt x="7763" y="19673"/>
                </a:cubicBezTo>
                <a:cubicBezTo>
                  <a:pt x="7790" y="19673"/>
                  <a:pt x="7857" y="19684"/>
                  <a:pt x="7951" y="19700"/>
                </a:cubicBezTo>
                <a:cubicBezTo>
                  <a:pt x="7965" y="20098"/>
                  <a:pt x="8258" y="20001"/>
                  <a:pt x="7775" y="20313"/>
                </a:cubicBezTo>
                <a:cubicBezTo>
                  <a:pt x="7494" y="20495"/>
                  <a:pt x="6838" y="20688"/>
                  <a:pt x="6891" y="21026"/>
                </a:cubicBezTo>
                <a:cubicBezTo>
                  <a:pt x="6905" y="21150"/>
                  <a:pt x="6973" y="21215"/>
                  <a:pt x="7214" y="21307"/>
                </a:cubicBezTo>
                <a:cubicBezTo>
                  <a:pt x="7536" y="21419"/>
                  <a:pt x="8649" y="21585"/>
                  <a:pt x="9694" y="21268"/>
                </a:cubicBezTo>
                <a:cubicBezTo>
                  <a:pt x="10231" y="21107"/>
                  <a:pt x="9893" y="20801"/>
                  <a:pt x="10000" y="20672"/>
                </a:cubicBezTo>
                <a:cubicBezTo>
                  <a:pt x="10148" y="20511"/>
                  <a:pt x="10348" y="20420"/>
                  <a:pt x="10214" y="20027"/>
                </a:cubicBezTo>
                <a:cubicBezTo>
                  <a:pt x="10187" y="19947"/>
                  <a:pt x="10096" y="19803"/>
                  <a:pt x="10042" y="19690"/>
                </a:cubicBezTo>
                <a:cubicBezTo>
                  <a:pt x="10176" y="19669"/>
                  <a:pt x="10281" y="19642"/>
                  <a:pt x="10281" y="19609"/>
                </a:cubicBezTo>
                <a:cubicBezTo>
                  <a:pt x="10294" y="19174"/>
                  <a:pt x="10309" y="18942"/>
                  <a:pt x="10268" y="18287"/>
                </a:cubicBezTo>
                <a:cubicBezTo>
                  <a:pt x="10228" y="17798"/>
                  <a:pt x="10243" y="17454"/>
                  <a:pt x="10176" y="16944"/>
                </a:cubicBezTo>
                <a:cubicBezTo>
                  <a:pt x="10109" y="16390"/>
                  <a:pt x="10015" y="16449"/>
                  <a:pt x="9908" y="15896"/>
                </a:cubicBezTo>
                <a:cubicBezTo>
                  <a:pt x="9868" y="15660"/>
                  <a:pt x="9825" y="15434"/>
                  <a:pt x="9879" y="15193"/>
                </a:cubicBezTo>
                <a:cubicBezTo>
                  <a:pt x="9892" y="15101"/>
                  <a:pt x="9987" y="14456"/>
                  <a:pt x="10000" y="14365"/>
                </a:cubicBezTo>
                <a:cubicBezTo>
                  <a:pt x="10027" y="13312"/>
                  <a:pt x="10097" y="12899"/>
                  <a:pt x="10231" y="11852"/>
                </a:cubicBezTo>
                <a:cubicBezTo>
                  <a:pt x="10257" y="11766"/>
                  <a:pt x="10376" y="11717"/>
                  <a:pt x="10469" y="11803"/>
                </a:cubicBezTo>
                <a:cubicBezTo>
                  <a:pt x="11207" y="12464"/>
                  <a:pt x="11555" y="12812"/>
                  <a:pt x="12145" y="13452"/>
                </a:cubicBezTo>
                <a:cubicBezTo>
                  <a:pt x="12615" y="13962"/>
                  <a:pt x="13770" y="15290"/>
                  <a:pt x="13851" y="15532"/>
                </a:cubicBezTo>
                <a:cubicBezTo>
                  <a:pt x="13985" y="15978"/>
                  <a:pt x="14184" y="16417"/>
                  <a:pt x="14345" y="16965"/>
                </a:cubicBezTo>
                <a:cubicBezTo>
                  <a:pt x="14640" y="17948"/>
                  <a:pt x="15661" y="19270"/>
                  <a:pt x="15795" y="19517"/>
                </a:cubicBezTo>
                <a:cubicBezTo>
                  <a:pt x="15822" y="19565"/>
                  <a:pt x="15834" y="19592"/>
                  <a:pt x="15874" y="19630"/>
                </a:cubicBezTo>
                <a:cubicBezTo>
                  <a:pt x="15888" y="19640"/>
                  <a:pt x="16007" y="19658"/>
                  <a:pt x="16168" y="19663"/>
                </a:cubicBezTo>
                <a:cubicBezTo>
                  <a:pt x="16221" y="19851"/>
                  <a:pt x="16234" y="20173"/>
                  <a:pt x="15912" y="20420"/>
                </a:cubicBezTo>
                <a:cubicBezTo>
                  <a:pt x="15631" y="20641"/>
                  <a:pt x="16113" y="20946"/>
                  <a:pt x="16113" y="20946"/>
                </a:cubicBezTo>
                <a:cubicBezTo>
                  <a:pt x="16408" y="21042"/>
                  <a:pt x="16743" y="21091"/>
                  <a:pt x="17186" y="21080"/>
                </a:cubicBezTo>
                <a:cubicBezTo>
                  <a:pt x="17615" y="21075"/>
                  <a:pt x="17884" y="21161"/>
                  <a:pt x="17978" y="21187"/>
                </a:cubicBezTo>
                <a:cubicBezTo>
                  <a:pt x="18031" y="21204"/>
                  <a:pt x="18057" y="21209"/>
                  <a:pt x="18057" y="21209"/>
                </a:cubicBezTo>
                <a:cubicBezTo>
                  <a:pt x="18057" y="21209"/>
                  <a:pt x="19373" y="21440"/>
                  <a:pt x="20848" y="21344"/>
                </a:cubicBezTo>
                <a:cubicBezTo>
                  <a:pt x="21478" y="21317"/>
                  <a:pt x="21546" y="21161"/>
                  <a:pt x="21104" y="20946"/>
                </a:cubicBezTo>
                <a:cubicBezTo>
                  <a:pt x="20447" y="20618"/>
                  <a:pt x="19682" y="20571"/>
                  <a:pt x="19361" y="20367"/>
                </a:cubicBezTo>
                <a:cubicBezTo>
                  <a:pt x="18771" y="19991"/>
                  <a:pt x="18409" y="19910"/>
                  <a:pt x="18288" y="19620"/>
                </a:cubicBezTo>
                <a:cubicBezTo>
                  <a:pt x="18449" y="19598"/>
                  <a:pt x="18543" y="19583"/>
                  <a:pt x="18543" y="19583"/>
                </a:cubicBezTo>
                <a:cubicBezTo>
                  <a:pt x="18543" y="19583"/>
                  <a:pt x="18461" y="19087"/>
                  <a:pt x="18368" y="18765"/>
                </a:cubicBezTo>
                <a:cubicBezTo>
                  <a:pt x="18126" y="17922"/>
                  <a:pt x="18046" y="17332"/>
                  <a:pt x="17965" y="16870"/>
                </a:cubicBezTo>
                <a:cubicBezTo>
                  <a:pt x="17831" y="16053"/>
                  <a:pt x="17360" y="15671"/>
                  <a:pt x="17253" y="15402"/>
                </a:cubicBezTo>
                <a:cubicBezTo>
                  <a:pt x="16851" y="14452"/>
                  <a:pt x="16690" y="14372"/>
                  <a:pt x="16449" y="13378"/>
                </a:cubicBezTo>
                <a:cubicBezTo>
                  <a:pt x="16408" y="13195"/>
                  <a:pt x="16221" y="11911"/>
                  <a:pt x="15912" y="11159"/>
                </a:cubicBezTo>
                <a:cubicBezTo>
                  <a:pt x="15738" y="10734"/>
                  <a:pt x="15405" y="10370"/>
                  <a:pt x="15137" y="9967"/>
                </a:cubicBezTo>
                <a:cubicBezTo>
                  <a:pt x="15218" y="10096"/>
                  <a:pt x="15269" y="9913"/>
                  <a:pt x="15564" y="9886"/>
                </a:cubicBezTo>
                <a:cubicBezTo>
                  <a:pt x="16208" y="9832"/>
                  <a:pt x="16476" y="9686"/>
                  <a:pt x="16838" y="9498"/>
                </a:cubicBezTo>
                <a:cubicBezTo>
                  <a:pt x="17723" y="9020"/>
                  <a:pt x="20312" y="7812"/>
                  <a:pt x="20714" y="7469"/>
                </a:cubicBezTo>
                <a:cubicBezTo>
                  <a:pt x="20888" y="7318"/>
                  <a:pt x="21195" y="7000"/>
                  <a:pt x="21208" y="6839"/>
                </a:cubicBezTo>
                <a:cubicBezTo>
                  <a:pt x="21222" y="6646"/>
                  <a:pt x="20727" y="6421"/>
                  <a:pt x="20580" y="6292"/>
                </a:cubicBezTo>
                <a:cubicBezTo>
                  <a:pt x="20379" y="6120"/>
                  <a:pt x="19881" y="5825"/>
                  <a:pt x="19599" y="5669"/>
                </a:cubicBezTo>
                <a:cubicBezTo>
                  <a:pt x="18889" y="5277"/>
                  <a:pt x="18528" y="5179"/>
                  <a:pt x="17496" y="4690"/>
                </a:cubicBezTo>
                <a:cubicBezTo>
                  <a:pt x="17335" y="4615"/>
                  <a:pt x="16586" y="4008"/>
                  <a:pt x="15862" y="3884"/>
                </a:cubicBezTo>
                <a:cubicBezTo>
                  <a:pt x="15192" y="3766"/>
                  <a:pt x="13968" y="3767"/>
                  <a:pt x="13968" y="3767"/>
                </a:cubicBezTo>
                <a:cubicBezTo>
                  <a:pt x="14116" y="3536"/>
                  <a:pt x="13620" y="3418"/>
                  <a:pt x="13620" y="3149"/>
                </a:cubicBezTo>
                <a:cubicBezTo>
                  <a:pt x="13620" y="2607"/>
                  <a:pt x="15057" y="2853"/>
                  <a:pt x="13729" y="1365"/>
                </a:cubicBezTo>
                <a:cubicBezTo>
                  <a:pt x="13595" y="1220"/>
                  <a:pt x="13324" y="554"/>
                  <a:pt x="12426" y="334"/>
                </a:cubicBezTo>
                <a:cubicBezTo>
                  <a:pt x="12305" y="302"/>
                  <a:pt x="12051" y="279"/>
                  <a:pt x="11957" y="236"/>
                </a:cubicBezTo>
                <a:cubicBezTo>
                  <a:pt x="11796" y="172"/>
                  <a:pt x="11555" y="87"/>
                  <a:pt x="11219" y="38"/>
                </a:cubicBezTo>
                <a:cubicBezTo>
                  <a:pt x="11126" y="25"/>
                  <a:pt x="10968" y="9"/>
                  <a:pt x="10767" y="3"/>
                </a:cubicBezTo>
                <a:close/>
                <a:moveTo>
                  <a:pt x="15514" y="5645"/>
                </a:moveTo>
                <a:cubicBezTo>
                  <a:pt x="15647" y="5640"/>
                  <a:pt x="15796" y="5665"/>
                  <a:pt x="15967" y="5723"/>
                </a:cubicBezTo>
                <a:cubicBezTo>
                  <a:pt x="16731" y="5981"/>
                  <a:pt x="18812" y="6904"/>
                  <a:pt x="18812" y="7022"/>
                </a:cubicBezTo>
                <a:cubicBezTo>
                  <a:pt x="18812" y="7113"/>
                  <a:pt x="18490" y="7365"/>
                  <a:pt x="17806" y="7838"/>
                </a:cubicBezTo>
                <a:cubicBezTo>
                  <a:pt x="17350" y="8155"/>
                  <a:pt x="16894" y="8365"/>
                  <a:pt x="16264" y="8763"/>
                </a:cubicBezTo>
                <a:cubicBezTo>
                  <a:pt x="16224" y="8790"/>
                  <a:pt x="15967" y="8972"/>
                  <a:pt x="15686" y="8961"/>
                </a:cubicBezTo>
                <a:cubicBezTo>
                  <a:pt x="15686" y="8961"/>
                  <a:pt x="15299" y="8919"/>
                  <a:pt x="14923" y="8817"/>
                </a:cubicBezTo>
                <a:cubicBezTo>
                  <a:pt x="14575" y="8720"/>
                  <a:pt x="14186" y="8736"/>
                  <a:pt x="14186" y="8758"/>
                </a:cubicBezTo>
                <a:cubicBezTo>
                  <a:pt x="14186" y="8763"/>
                  <a:pt x="13824" y="8521"/>
                  <a:pt x="13851" y="8021"/>
                </a:cubicBezTo>
                <a:cubicBezTo>
                  <a:pt x="13891" y="7054"/>
                  <a:pt x="14277" y="6722"/>
                  <a:pt x="14559" y="6340"/>
                </a:cubicBezTo>
                <a:cubicBezTo>
                  <a:pt x="14861" y="5938"/>
                  <a:pt x="15116" y="5661"/>
                  <a:pt x="15514" y="5645"/>
                </a:cubicBezTo>
                <a:close/>
                <a:moveTo>
                  <a:pt x="5395" y="5887"/>
                </a:moveTo>
                <a:cubicBezTo>
                  <a:pt x="5545" y="5876"/>
                  <a:pt x="5689" y="5902"/>
                  <a:pt x="5722" y="6028"/>
                </a:cubicBezTo>
                <a:cubicBezTo>
                  <a:pt x="5749" y="6120"/>
                  <a:pt x="5832" y="6280"/>
                  <a:pt x="5886" y="6414"/>
                </a:cubicBezTo>
                <a:cubicBezTo>
                  <a:pt x="6060" y="6844"/>
                  <a:pt x="6366" y="6931"/>
                  <a:pt x="6393" y="7210"/>
                </a:cubicBezTo>
                <a:cubicBezTo>
                  <a:pt x="6527" y="8430"/>
                  <a:pt x="5806" y="8382"/>
                  <a:pt x="5404" y="8919"/>
                </a:cubicBezTo>
                <a:cubicBezTo>
                  <a:pt x="5337" y="8903"/>
                  <a:pt x="4707" y="8988"/>
                  <a:pt x="4130" y="9095"/>
                </a:cubicBezTo>
                <a:cubicBezTo>
                  <a:pt x="3419" y="8778"/>
                  <a:pt x="3068" y="7651"/>
                  <a:pt x="2559" y="7281"/>
                </a:cubicBezTo>
                <a:cubicBezTo>
                  <a:pt x="2291" y="7082"/>
                  <a:pt x="3164" y="6834"/>
                  <a:pt x="3807" y="6544"/>
                </a:cubicBezTo>
                <a:cubicBezTo>
                  <a:pt x="4304" y="6323"/>
                  <a:pt x="4516" y="6228"/>
                  <a:pt x="5052" y="5964"/>
                </a:cubicBezTo>
                <a:cubicBezTo>
                  <a:pt x="5092" y="5946"/>
                  <a:pt x="5246" y="5898"/>
                  <a:pt x="5395" y="5887"/>
                </a:cubicBezTo>
                <a:close/>
              </a:path>
            </a:pathLst>
          </a:custGeom>
          <a:solidFill>
            <a:srgbClr val="0D3D3A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61" name="Google Shape;561;gd53ccf40ff_0_207"/>
          <p:cNvSpPr/>
          <p:nvPr/>
        </p:nvSpPr>
        <p:spPr>
          <a:xfrm>
            <a:off x="4042568" y="4187337"/>
            <a:ext cx="1753670" cy="4527300"/>
          </a:xfrm>
          <a:custGeom>
            <a:avLst/>
            <a:gdLst/>
            <a:ahLst/>
            <a:cxnLst/>
            <a:rect l="l" t="t" r="r" b="b"/>
            <a:pathLst>
              <a:path w="21470" h="21502" extrusionOk="0">
                <a:moveTo>
                  <a:pt x="10246" y="10"/>
                </a:moveTo>
                <a:cubicBezTo>
                  <a:pt x="9651" y="39"/>
                  <a:pt x="9052" y="142"/>
                  <a:pt x="8490" y="331"/>
                </a:cubicBezTo>
                <a:cubicBezTo>
                  <a:pt x="7409" y="697"/>
                  <a:pt x="7827" y="1471"/>
                  <a:pt x="7827" y="1471"/>
                </a:cubicBezTo>
                <a:cubicBezTo>
                  <a:pt x="7827" y="1471"/>
                  <a:pt x="7467" y="1472"/>
                  <a:pt x="7689" y="1837"/>
                </a:cubicBezTo>
                <a:cubicBezTo>
                  <a:pt x="7827" y="2069"/>
                  <a:pt x="7730" y="2122"/>
                  <a:pt x="8174" y="2197"/>
                </a:cubicBezTo>
                <a:cubicBezTo>
                  <a:pt x="8285" y="2477"/>
                  <a:pt x="8629" y="2493"/>
                  <a:pt x="8629" y="2983"/>
                </a:cubicBezTo>
                <a:cubicBezTo>
                  <a:pt x="8629" y="2988"/>
                  <a:pt x="8355" y="2978"/>
                  <a:pt x="8161" y="3134"/>
                </a:cubicBezTo>
                <a:cubicBezTo>
                  <a:pt x="8106" y="3177"/>
                  <a:pt x="8049" y="3322"/>
                  <a:pt x="7827" y="3359"/>
                </a:cubicBezTo>
                <a:cubicBezTo>
                  <a:pt x="6842" y="3542"/>
                  <a:pt x="4636" y="3731"/>
                  <a:pt x="4095" y="3941"/>
                </a:cubicBezTo>
                <a:cubicBezTo>
                  <a:pt x="3332" y="4237"/>
                  <a:pt x="185" y="6557"/>
                  <a:pt x="185" y="6783"/>
                </a:cubicBezTo>
                <a:cubicBezTo>
                  <a:pt x="185" y="7133"/>
                  <a:pt x="112" y="7369"/>
                  <a:pt x="306" y="7546"/>
                </a:cubicBezTo>
                <a:cubicBezTo>
                  <a:pt x="1138" y="8300"/>
                  <a:pt x="2140" y="9548"/>
                  <a:pt x="3388" y="10139"/>
                </a:cubicBezTo>
                <a:cubicBezTo>
                  <a:pt x="3555" y="10220"/>
                  <a:pt x="3874" y="10313"/>
                  <a:pt x="4290" y="10366"/>
                </a:cubicBezTo>
                <a:cubicBezTo>
                  <a:pt x="4706" y="10420"/>
                  <a:pt x="5414" y="10539"/>
                  <a:pt x="5400" y="10636"/>
                </a:cubicBezTo>
                <a:cubicBezTo>
                  <a:pt x="5261" y="11507"/>
                  <a:pt x="4984" y="13595"/>
                  <a:pt x="4775" y="14591"/>
                </a:cubicBezTo>
                <a:cubicBezTo>
                  <a:pt x="4637" y="15242"/>
                  <a:pt x="4526" y="15984"/>
                  <a:pt x="4429" y="16447"/>
                </a:cubicBezTo>
                <a:cubicBezTo>
                  <a:pt x="4262" y="17244"/>
                  <a:pt x="4221" y="18180"/>
                  <a:pt x="3666" y="19165"/>
                </a:cubicBezTo>
                <a:cubicBezTo>
                  <a:pt x="3416" y="19617"/>
                  <a:pt x="2972" y="20214"/>
                  <a:pt x="3250" y="20214"/>
                </a:cubicBezTo>
                <a:cubicBezTo>
                  <a:pt x="2833" y="20612"/>
                  <a:pt x="1236" y="20827"/>
                  <a:pt x="432" y="20913"/>
                </a:cubicBezTo>
                <a:cubicBezTo>
                  <a:pt x="154" y="20940"/>
                  <a:pt x="-25" y="21043"/>
                  <a:pt x="3" y="21156"/>
                </a:cubicBezTo>
                <a:lnTo>
                  <a:pt x="29" y="21225"/>
                </a:lnTo>
                <a:cubicBezTo>
                  <a:pt x="43" y="21311"/>
                  <a:pt x="324" y="21344"/>
                  <a:pt x="393" y="21344"/>
                </a:cubicBezTo>
                <a:cubicBezTo>
                  <a:pt x="837" y="21376"/>
                  <a:pt x="2207" y="21461"/>
                  <a:pt x="3206" y="21305"/>
                </a:cubicBezTo>
                <a:cubicBezTo>
                  <a:pt x="4371" y="21128"/>
                  <a:pt x="5857" y="21247"/>
                  <a:pt x="7008" y="21188"/>
                </a:cubicBezTo>
                <a:cubicBezTo>
                  <a:pt x="7355" y="21171"/>
                  <a:pt x="7398" y="20692"/>
                  <a:pt x="7259" y="20471"/>
                </a:cubicBezTo>
                <a:cubicBezTo>
                  <a:pt x="7218" y="20407"/>
                  <a:pt x="7134" y="20375"/>
                  <a:pt x="7134" y="20375"/>
                </a:cubicBezTo>
                <a:lnTo>
                  <a:pt x="7190" y="20412"/>
                </a:lnTo>
                <a:cubicBezTo>
                  <a:pt x="7773" y="20434"/>
                  <a:pt x="8367" y="17905"/>
                  <a:pt x="8742" y="15860"/>
                </a:cubicBezTo>
                <a:cubicBezTo>
                  <a:pt x="8908" y="14999"/>
                  <a:pt x="10033" y="13116"/>
                  <a:pt x="10394" y="12497"/>
                </a:cubicBezTo>
                <a:cubicBezTo>
                  <a:pt x="10421" y="12443"/>
                  <a:pt x="10630" y="12443"/>
                  <a:pt x="10658" y="12497"/>
                </a:cubicBezTo>
                <a:cubicBezTo>
                  <a:pt x="10880" y="12987"/>
                  <a:pt x="11168" y="14031"/>
                  <a:pt x="11473" y="14757"/>
                </a:cubicBezTo>
                <a:cubicBezTo>
                  <a:pt x="11542" y="14924"/>
                  <a:pt x="11753" y="15564"/>
                  <a:pt x="11781" y="15968"/>
                </a:cubicBezTo>
                <a:cubicBezTo>
                  <a:pt x="11892" y="17206"/>
                  <a:pt x="11572" y="19842"/>
                  <a:pt x="12002" y="20175"/>
                </a:cubicBezTo>
                <a:cubicBezTo>
                  <a:pt x="12002" y="20175"/>
                  <a:pt x="11906" y="20682"/>
                  <a:pt x="11490" y="21053"/>
                </a:cubicBezTo>
                <a:cubicBezTo>
                  <a:pt x="10908" y="21575"/>
                  <a:pt x="13763" y="21580"/>
                  <a:pt x="14568" y="21381"/>
                </a:cubicBezTo>
                <a:cubicBezTo>
                  <a:pt x="15608" y="21128"/>
                  <a:pt x="14986" y="20682"/>
                  <a:pt x="15028" y="20488"/>
                </a:cubicBezTo>
                <a:cubicBezTo>
                  <a:pt x="15125" y="20316"/>
                  <a:pt x="15333" y="20316"/>
                  <a:pt x="15444" y="19950"/>
                </a:cubicBezTo>
                <a:cubicBezTo>
                  <a:pt x="15763" y="18841"/>
                  <a:pt x="15485" y="17442"/>
                  <a:pt x="15513" y="16318"/>
                </a:cubicBezTo>
                <a:cubicBezTo>
                  <a:pt x="15527" y="15946"/>
                  <a:pt x="15886" y="15230"/>
                  <a:pt x="15886" y="14229"/>
                </a:cubicBezTo>
                <a:cubicBezTo>
                  <a:pt x="15886" y="13223"/>
                  <a:pt x="15888" y="12330"/>
                  <a:pt x="15721" y="11431"/>
                </a:cubicBezTo>
                <a:cubicBezTo>
                  <a:pt x="15610" y="10839"/>
                  <a:pt x="16110" y="10802"/>
                  <a:pt x="15652" y="10044"/>
                </a:cubicBezTo>
                <a:cubicBezTo>
                  <a:pt x="17247" y="10108"/>
                  <a:pt x="17453" y="10054"/>
                  <a:pt x="17967" y="9801"/>
                </a:cubicBezTo>
                <a:cubicBezTo>
                  <a:pt x="19312" y="9123"/>
                  <a:pt x="20798" y="7585"/>
                  <a:pt x="21062" y="7321"/>
                </a:cubicBezTo>
                <a:cubicBezTo>
                  <a:pt x="21575" y="7278"/>
                  <a:pt x="21546" y="6846"/>
                  <a:pt x="21296" y="6534"/>
                </a:cubicBezTo>
                <a:cubicBezTo>
                  <a:pt x="21226" y="6453"/>
                  <a:pt x="20909" y="6465"/>
                  <a:pt x="20854" y="6384"/>
                </a:cubicBezTo>
                <a:cubicBezTo>
                  <a:pt x="20424" y="5755"/>
                  <a:pt x="17691" y="4302"/>
                  <a:pt x="17247" y="3990"/>
                </a:cubicBezTo>
                <a:cubicBezTo>
                  <a:pt x="16859" y="3715"/>
                  <a:pt x="14264" y="3516"/>
                  <a:pt x="13376" y="3381"/>
                </a:cubicBezTo>
                <a:cubicBezTo>
                  <a:pt x="13237" y="3360"/>
                  <a:pt x="13085" y="3300"/>
                  <a:pt x="13029" y="3247"/>
                </a:cubicBezTo>
                <a:cubicBezTo>
                  <a:pt x="13001" y="3225"/>
                  <a:pt x="12988" y="3204"/>
                  <a:pt x="12960" y="3183"/>
                </a:cubicBezTo>
                <a:cubicBezTo>
                  <a:pt x="12724" y="2984"/>
                  <a:pt x="12392" y="2989"/>
                  <a:pt x="12392" y="2989"/>
                </a:cubicBezTo>
                <a:cubicBezTo>
                  <a:pt x="12350" y="2839"/>
                  <a:pt x="12319" y="2714"/>
                  <a:pt x="12444" y="2628"/>
                </a:cubicBezTo>
                <a:cubicBezTo>
                  <a:pt x="12610" y="2504"/>
                  <a:pt x="12750" y="2364"/>
                  <a:pt x="12847" y="2219"/>
                </a:cubicBezTo>
                <a:cubicBezTo>
                  <a:pt x="13041" y="2203"/>
                  <a:pt x="13196" y="2213"/>
                  <a:pt x="13376" y="1933"/>
                </a:cubicBezTo>
                <a:cubicBezTo>
                  <a:pt x="13445" y="1810"/>
                  <a:pt x="13748" y="1482"/>
                  <a:pt x="13276" y="1471"/>
                </a:cubicBezTo>
                <a:cubicBezTo>
                  <a:pt x="13373" y="1245"/>
                  <a:pt x="13679" y="444"/>
                  <a:pt x="12500" y="272"/>
                </a:cubicBezTo>
                <a:cubicBezTo>
                  <a:pt x="12154" y="223"/>
                  <a:pt x="12141" y="153"/>
                  <a:pt x="11989" y="126"/>
                </a:cubicBezTo>
                <a:cubicBezTo>
                  <a:pt x="11434" y="23"/>
                  <a:pt x="10841" y="-20"/>
                  <a:pt x="10246" y="10"/>
                </a:cubicBezTo>
                <a:close/>
                <a:moveTo>
                  <a:pt x="16042" y="6038"/>
                </a:moveTo>
                <a:cubicBezTo>
                  <a:pt x="16175" y="6060"/>
                  <a:pt x="16316" y="6123"/>
                  <a:pt x="16371" y="6147"/>
                </a:cubicBezTo>
                <a:cubicBezTo>
                  <a:pt x="17342" y="6567"/>
                  <a:pt x="18104" y="6825"/>
                  <a:pt x="18201" y="6955"/>
                </a:cubicBezTo>
                <a:cubicBezTo>
                  <a:pt x="18270" y="7186"/>
                  <a:pt x="18326" y="7449"/>
                  <a:pt x="18326" y="7449"/>
                </a:cubicBezTo>
                <a:cubicBezTo>
                  <a:pt x="18326" y="7449"/>
                  <a:pt x="17454" y="9005"/>
                  <a:pt x="17052" y="9124"/>
                </a:cubicBezTo>
                <a:cubicBezTo>
                  <a:pt x="16802" y="9205"/>
                  <a:pt x="15790" y="8946"/>
                  <a:pt x="15236" y="8972"/>
                </a:cubicBezTo>
                <a:cubicBezTo>
                  <a:pt x="15236" y="8703"/>
                  <a:pt x="15249" y="8450"/>
                  <a:pt x="15305" y="7950"/>
                </a:cubicBezTo>
                <a:cubicBezTo>
                  <a:pt x="15374" y="7347"/>
                  <a:pt x="15692" y="6443"/>
                  <a:pt x="15747" y="6174"/>
                </a:cubicBezTo>
                <a:cubicBezTo>
                  <a:pt x="15782" y="6034"/>
                  <a:pt x="15908" y="6016"/>
                  <a:pt x="16042" y="6038"/>
                </a:cubicBezTo>
                <a:close/>
                <a:moveTo>
                  <a:pt x="5001" y="6053"/>
                </a:moveTo>
                <a:cubicBezTo>
                  <a:pt x="5137" y="6043"/>
                  <a:pt x="5286" y="6074"/>
                  <a:pt x="5317" y="6131"/>
                </a:cubicBezTo>
                <a:cubicBezTo>
                  <a:pt x="5456" y="6389"/>
                  <a:pt x="5454" y="6740"/>
                  <a:pt x="5551" y="7133"/>
                </a:cubicBezTo>
                <a:cubicBezTo>
                  <a:pt x="5704" y="7752"/>
                  <a:pt x="5968" y="8369"/>
                  <a:pt x="5898" y="8735"/>
                </a:cubicBezTo>
                <a:cubicBezTo>
                  <a:pt x="5870" y="8918"/>
                  <a:pt x="5912" y="9091"/>
                  <a:pt x="5898" y="9107"/>
                </a:cubicBezTo>
                <a:cubicBezTo>
                  <a:pt x="5898" y="9107"/>
                  <a:pt x="5413" y="9295"/>
                  <a:pt x="5205" y="9322"/>
                </a:cubicBezTo>
                <a:cubicBezTo>
                  <a:pt x="4899" y="9355"/>
                  <a:pt x="4593" y="9462"/>
                  <a:pt x="4537" y="9430"/>
                </a:cubicBezTo>
                <a:cubicBezTo>
                  <a:pt x="4149" y="9150"/>
                  <a:pt x="3152" y="7622"/>
                  <a:pt x="3042" y="7385"/>
                </a:cubicBezTo>
                <a:cubicBezTo>
                  <a:pt x="3097" y="7251"/>
                  <a:pt x="3139" y="7062"/>
                  <a:pt x="3167" y="6965"/>
                </a:cubicBezTo>
                <a:cubicBezTo>
                  <a:pt x="3181" y="6922"/>
                  <a:pt x="3206" y="6884"/>
                  <a:pt x="3276" y="6852"/>
                </a:cubicBezTo>
                <a:cubicBezTo>
                  <a:pt x="3539" y="6701"/>
                  <a:pt x="4330" y="6260"/>
                  <a:pt x="4871" y="6077"/>
                </a:cubicBezTo>
                <a:cubicBezTo>
                  <a:pt x="4909" y="6063"/>
                  <a:pt x="4955" y="6057"/>
                  <a:pt x="5001" y="605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62" name="Google Shape;562;gd53ccf40ff_0_207"/>
          <p:cNvSpPr txBox="1"/>
          <p:nvPr/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600" b="1">
                <a:latin typeface="Martel Sans"/>
                <a:ea typeface="Martel Sans"/>
                <a:cs typeface="Martel Sans"/>
                <a:sym typeface="Martel Sans"/>
              </a:rPr>
              <a:t>Checking for Understanding</a:t>
            </a:r>
            <a:endParaRPr sz="11600" b="1">
              <a:latin typeface="Martel Sans"/>
              <a:ea typeface="Martel Sans"/>
              <a:cs typeface="Martel Sans"/>
              <a:sym typeface="Martel Sans"/>
            </a:endParaRPr>
          </a:p>
        </p:txBody>
      </p:sp>
      <p:cxnSp>
        <p:nvCxnSpPr>
          <p:cNvPr id="563" name="Google Shape;563;gd53ccf40ff_0_207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564" name="Google Shape;564;gd53ccf40ff_0_207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phic 6" descr="New Wheelchair">
            <a:extLst>
              <a:ext uri="{FF2B5EF4-FFF2-40B4-BE49-F238E27FC236}">
                <a16:creationId xmlns:a16="http://schemas.microsoft.com/office/drawing/2014/main" id="{5EDB2A45-EF7D-4346-B6B7-54E1692591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05999" y="5184525"/>
            <a:ext cx="3581401" cy="3581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9" name="Google Shape;569;gd53ccf40ff_0_220" descr="IN-logo-Color-on-Spruce-0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625712" y="-53667"/>
            <a:ext cx="27635426" cy="138234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d53ccf40ff_0_319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>
                <a:latin typeface="Martel Sans"/>
                <a:ea typeface="Martel Sans"/>
                <a:cs typeface="Martel Sans"/>
                <a:sym typeface="Martel Sans"/>
              </a:rPr>
              <a:t>Section Two Objectives</a:t>
            </a:r>
            <a:endParaRPr sz="11600" b="1" i="0" u="none" strike="noStrike" cap="none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8" name="Google Shape;118;gd53ccf40ff_0_319"/>
          <p:cNvSpPr txBox="1">
            <a:spLocks noGrp="1"/>
          </p:cNvSpPr>
          <p:nvPr>
            <p:ph type="subTitle" idx="4294967295"/>
          </p:nvPr>
        </p:nvSpPr>
        <p:spPr>
          <a:xfrm>
            <a:off x="1206498" y="3483554"/>
            <a:ext cx="19758709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571500" indent="-571500">
              <a:lnSpc>
                <a:spcPct val="177142"/>
              </a:lnSpc>
              <a:spcBef>
                <a:spcPts val="0"/>
              </a:spcBef>
              <a:buSzPts val="3500"/>
            </a:pPr>
            <a:r>
              <a:rPr lang="en-US" sz="4400" dirty="0">
                <a:latin typeface="Martel Sans Light"/>
                <a:ea typeface="Martel Sans Light"/>
                <a:cs typeface="Martel Sans Light"/>
                <a:sym typeface="Martel Sans Light"/>
              </a:rPr>
              <a:t>Identify three important milestones and legislation that have led to people with IDD enrolling in colleges</a:t>
            </a:r>
            <a:r>
              <a:rPr lang="en-US" sz="4400" dirty="0">
                <a:latin typeface="Arial"/>
                <a:ea typeface="Martel Sans Light"/>
                <a:cs typeface="Arial"/>
                <a:sym typeface="Arial"/>
              </a:rPr>
              <a:t> </a:t>
            </a:r>
            <a:r>
              <a:rPr lang="en-US" sz="4400" dirty="0">
                <a:latin typeface="Martel Sans Light"/>
                <a:ea typeface="Martel Sans Light"/>
                <a:cs typeface="Martel Sans Light"/>
                <a:sym typeface="Martel Sans Light"/>
              </a:rPr>
              <a:t>across our country</a:t>
            </a: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r>
              <a:rPr lang="en-US" sz="4400" dirty="0">
                <a:latin typeface="Martel Sans Light"/>
                <a:ea typeface="Martel Sans Light"/>
                <a:cs typeface="Martel Sans Light"/>
                <a:sym typeface="Martel Sans Light"/>
              </a:rPr>
              <a:t>Highlight one difference between disability supports available in college versus those available and required in high school </a:t>
            </a: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r>
              <a:rPr lang="en-US" sz="4400" dirty="0">
                <a:latin typeface="Martel Sans Light"/>
                <a:ea typeface="Martel Sans Light"/>
                <a:cs typeface="Martel Sans Light"/>
                <a:sym typeface="Martel Sans Light"/>
              </a:rPr>
              <a:t>Name support services on college campuses for students with disabilities, including those with intellectual disabilities and those with other disabilities</a:t>
            </a:r>
          </a:p>
          <a:p>
            <a:pPr marL="571500" indent="-571500">
              <a:lnSpc>
                <a:spcPct val="177142"/>
              </a:lnSpc>
              <a:spcBef>
                <a:spcPts val="0"/>
              </a:spcBef>
              <a:buSzPts val="3500"/>
            </a:pPr>
            <a:r>
              <a:rPr lang="en-US" sz="4400" dirty="0">
                <a:latin typeface="Martel Sans Light"/>
                <a:ea typeface="Martel Sans Light"/>
                <a:cs typeface="Martel Sans Light"/>
                <a:sym typeface="Martel Sans Light"/>
              </a:rPr>
              <a:t>Identify which support services are best suited to students in your life</a:t>
            </a:r>
            <a:endParaRPr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9" name="Google Shape;119;gd53ccf40ff_0_319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0" name="Google Shape;120;gd53ccf40ff_0_319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5" name="Google Shape;125;gd53ccf40ff_0_19"/>
          <p:cNvCxnSpPr/>
          <p:nvPr/>
        </p:nvCxnSpPr>
        <p:spPr>
          <a:xfrm>
            <a:off x="1686017" y="6223000"/>
            <a:ext cx="20564400" cy="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41" name="Google Shape;141;gd53ccf40ff_0_19"/>
          <p:cNvSpPr/>
          <p:nvPr/>
        </p:nvSpPr>
        <p:spPr>
          <a:xfrm>
            <a:off x="171300" y="5464395"/>
            <a:ext cx="3604800" cy="4243200"/>
          </a:xfrm>
          <a:prstGeom prst="rect">
            <a:avLst/>
          </a:prstGeom>
          <a:solidFill>
            <a:srgbClr val="8FD1D6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 dirty="0">
              <a:solidFill>
                <a:srgbClr val="00BCBA"/>
              </a:solidFill>
              <a:highlight>
                <a:srgbClr val="00BCBA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2" name="Google Shape;142;gd53ccf40ff_0_19"/>
          <p:cNvSpPr/>
          <p:nvPr/>
        </p:nvSpPr>
        <p:spPr>
          <a:xfrm>
            <a:off x="1279694" y="4279046"/>
            <a:ext cx="1108080" cy="60658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0" y="6520"/>
                </a:lnTo>
                <a:lnTo>
                  <a:pt x="10800" y="13043"/>
                </a:lnTo>
                <a:lnTo>
                  <a:pt x="18745" y="8243"/>
                </a:lnTo>
                <a:lnTo>
                  <a:pt x="18745" y="10509"/>
                </a:lnTo>
                <a:cubicBezTo>
                  <a:pt x="18606" y="10673"/>
                  <a:pt x="18515" y="10958"/>
                  <a:pt x="18515" y="11282"/>
                </a:cubicBezTo>
                <a:cubicBezTo>
                  <a:pt x="18515" y="11519"/>
                  <a:pt x="18563" y="11733"/>
                  <a:pt x="18644" y="11896"/>
                </a:cubicBezTo>
                <a:cubicBezTo>
                  <a:pt x="18499" y="12008"/>
                  <a:pt x="18399" y="12270"/>
                  <a:pt x="18399" y="12574"/>
                </a:cubicBezTo>
                <a:lnTo>
                  <a:pt x="18399" y="21301"/>
                </a:lnTo>
                <a:cubicBezTo>
                  <a:pt x="18553" y="21484"/>
                  <a:pt x="18772" y="21600"/>
                  <a:pt x="19018" y="21600"/>
                </a:cubicBezTo>
                <a:cubicBezTo>
                  <a:pt x="19264" y="21600"/>
                  <a:pt x="19483" y="21484"/>
                  <a:pt x="19637" y="21301"/>
                </a:cubicBezTo>
                <a:lnTo>
                  <a:pt x="19637" y="12556"/>
                </a:lnTo>
                <a:cubicBezTo>
                  <a:pt x="19637" y="12255"/>
                  <a:pt x="19538" y="11998"/>
                  <a:pt x="19396" y="11887"/>
                </a:cubicBezTo>
                <a:cubicBezTo>
                  <a:pt x="19474" y="11725"/>
                  <a:pt x="19523" y="11515"/>
                  <a:pt x="19523" y="11282"/>
                </a:cubicBezTo>
                <a:cubicBezTo>
                  <a:pt x="19523" y="10958"/>
                  <a:pt x="19430" y="10673"/>
                  <a:pt x="19292" y="10509"/>
                </a:cubicBezTo>
                <a:lnTo>
                  <a:pt x="19292" y="7913"/>
                </a:lnTo>
                <a:lnTo>
                  <a:pt x="21600" y="6520"/>
                </a:lnTo>
                <a:lnTo>
                  <a:pt x="10800" y="0"/>
                </a:lnTo>
                <a:close/>
                <a:moveTo>
                  <a:pt x="10819" y="5598"/>
                </a:moveTo>
                <a:cubicBezTo>
                  <a:pt x="11223" y="5598"/>
                  <a:pt x="11551" y="5819"/>
                  <a:pt x="11551" y="6091"/>
                </a:cubicBezTo>
                <a:cubicBezTo>
                  <a:pt x="11551" y="6364"/>
                  <a:pt x="11223" y="6584"/>
                  <a:pt x="10819" y="6584"/>
                </a:cubicBezTo>
                <a:cubicBezTo>
                  <a:pt x="10414" y="6584"/>
                  <a:pt x="10084" y="6364"/>
                  <a:pt x="10084" y="6091"/>
                </a:cubicBezTo>
                <a:cubicBezTo>
                  <a:pt x="10084" y="5819"/>
                  <a:pt x="10414" y="5598"/>
                  <a:pt x="10819" y="5598"/>
                </a:cubicBezTo>
                <a:close/>
                <a:moveTo>
                  <a:pt x="16068" y="10691"/>
                </a:moveTo>
                <a:lnTo>
                  <a:pt x="10800" y="13872"/>
                </a:lnTo>
                <a:lnTo>
                  <a:pt x="5535" y="10694"/>
                </a:lnTo>
                <a:cubicBezTo>
                  <a:pt x="4861" y="12240"/>
                  <a:pt x="4431" y="14116"/>
                  <a:pt x="4188" y="16122"/>
                </a:cubicBezTo>
                <a:cubicBezTo>
                  <a:pt x="6908" y="16652"/>
                  <a:pt x="9240" y="18095"/>
                  <a:pt x="10748" y="20074"/>
                </a:cubicBezTo>
                <a:cubicBezTo>
                  <a:pt x="12275" y="18069"/>
                  <a:pt x="14648" y="16613"/>
                  <a:pt x="17413" y="16101"/>
                </a:cubicBezTo>
                <a:cubicBezTo>
                  <a:pt x="17170" y="14102"/>
                  <a:pt x="16740" y="12232"/>
                  <a:pt x="16068" y="106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3" name="Google Shape;143;gd53ccf40ff_0_19"/>
          <p:cNvSpPr txBox="1"/>
          <p:nvPr/>
        </p:nvSpPr>
        <p:spPr>
          <a:xfrm>
            <a:off x="108493" y="5837683"/>
            <a:ext cx="3728400" cy="1718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3500" b="1" i="0" u="none" strike="noStrike" cap="none" dirty="0">
                <a:solidFill>
                  <a:srgbClr val="0D3D3A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Degrees from specialty universities</a:t>
            </a:r>
            <a:endParaRPr b="1" dirty="0">
              <a:solidFill>
                <a:srgbClr val="0D3D3A"/>
              </a:solidFill>
            </a:endParaRPr>
          </a:p>
        </p:txBody>
      </p:sp>
      <p:sp>
        <p:nvSpPr>
          <p:cNvPr id="144" name="Google Shape;144;gd53ccf40ff_0_19"/>
          <p:cNvSpPr txBox="1"/>
          <p:nvPr/>
        </p:nvSpPr>
        <p:spPr>
          <a:xfrm>
            <a:off x="813841" y="3369364"/>
            <a:ext cx="2059883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3500"/>
              <a:buFont typeface="Martel Sans Light"/>
              <a:buNone/>
            </a:pPr>
            <a:r>
              <a:rPr lang="en-US" sz="4800" b="0" i="0" u="none" strike="noStrike" cap="none" dirty="0">
                <a:solidFill>
                  <a:srgbClr val="212121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1880’s</a:t>
            </a:r>
            <a:endParaRPr sz="4800" dirty="0">
              <a:solidFill>
                <a:srgbClr val="212121"/>
              </a:solidFill>
            </a:endParaRPr>
          </a:p>
        </p:txBody>
      </p:sp>
      <p:sp>
        <p:nvSpPr>
          <p:cNvPr id="150" name="Google Shape;150;gd53ccf40ff_0_19"/>
          <p:cNvSpPr txBox="1"/>
          <p:nvPr/>
        </p:nvSpPr>
        <p:spPr>
          <a:xfrm>
            <a:off x="171300" y="767400"/>
            <a:ext cx="25046700" cy="13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00" b="1">
                <a:latin typeface="Martel Sans"/>
                <a:ea typeface="Martel Sans"/>
                <a:cs typeface="Martel Sans"/>
                <a:sym typeface="Martel Sans"/>
              </a:rPr>
              <a:t>State and National Landmarks</a:t>
            </a:r>
            <a:endParaRPr sz="100"/>
          </a:p>
        </p:txBody>
      </p:sp>
      <p:cxnSp>
        <p:nvCxnSpPr>
          <p:cNvPr id="151" name="Google Shape;151;gd53ccf40ff_0_19"/>
          <p:cNvCxnSpPr/>
          <p:nvPr/>
        </p:nvCxnSpPr>
        <p:spPr>
          <a:xfrm>
            <a:off x="328225" y="2198240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9" name="Google Shape;119;gd53ccf40ff_0_319" descr="IN-logo-Spruce.png">
            <a:extLst>
              <a:ext uri="{FF2B5EF4-FFF2-40B4-BE49-F238E27FC236}">
                <a16:creationId xmlns:a16="http://schemas.microsoft.com/office/drawing/2014/main" id="{94388E73-E238-F74A-A446-2D69B3758F4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1855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e16c822333_0_211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 fontScale="90000"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Independent Living Movement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536" name="Google Shape;536;ge16c822333_0_211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11676355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b="0" i="0" u="none" strike="noStrike" cap="none" dirty="0">
                <a:solidFill>
                  <a:srgbClr val="000000"/>
                </a:solidFill>
                <a:latin typeface="Martel Sans Light"/>
                <a:ea typeface="Martel Sans Light"/>
                <a:cs typeface="Martel Sans Light"/>
                <a:sym typeface="Martel Sans Light"/>
              </a:rPr>
              <a:t>Ed Roberts, UC Berkeley</a:t>
            </a: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Polio, iron lung, wheelchair user </a:t>
            </a: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Physical barriers on campus </a:t>
            </a: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r>
              <a:rPr lang="en-US" sz="5200" dirty="0">
                <a:latin typeface="Martel Sans Light"/>
                <a:ea typeface="Martel Sans Light"/>
                <a:cs typeface="Martel Sans Light"/>
                <a:sym typeface="Martel Sans Light"/>
              </a:rPr>
              <a:t>Resulted in first independent living center </a:t>
            </a: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endParaRPr lang="en-US" sz="4400" dirty="0">
              <a:latin typeface="Martel Sans Light"/>
              <a:ea typeface="Martel Sans Light"/>
              <a:cs typeface="Martel Sans Light"/>
              <a:sym typeface="Martel Sans Light"/>
            </a:endParaRPr>
          </a:p>
          <a:p>
            <a:pPr marL="457200" marR="0" lvl="0" indent="-457200" algn="l" rtl="0">
              <a:lnSpc>
                <a:spcPct val="177142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5800"/>
              <a:buFont typeface="Martel Sans Light"/>
              <a:buChar char="•"/>
            </a:pPr>
            <a:endParaRPr sz="4400" b="0" i="0" u="none" strike="noStrike" cap="none" dirty="0">
              <a:solidFill>
                <a:srgbClr val="000000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537" name="Google Shape;537;ge16c822333_0_211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8" name="Google Shape;538;ge16c822333_0_211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D71D471-599C-4141-9084-94B3EBE77A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66974" y="3678968"/>
            <a:ext cx="7093789" cy="7022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35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1624</Words>
  <Application>Microsoft Macintosh PowerPoint</Application>
  <PresentationFormat>Custom</PresentationFormat>
  <Paragraphs>242</Paragraphs>
  <Slides>68</Slides>
  <Notes>68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3" baseType="lpstr">
      <vt:lpstr>Martel Sans</vt:lpstr>
      <vt:lpstr>Martel Sans Light</vt:lpstr>
      <vt:lpstr>Arial</vt:lpstr>
      <vt:lpstr>Helvetica Neue</vt:lpstr>
      <vt:lpstr>21_BasicWhite</vt:lpstr>
      <vt:lpstr>PowerPoint Presentation</vt:lpstr>
      <vt:lpstr>PowerPoint Presentation</vt:lpstr>
      <vt:lpstr>Section Two Objectives</vt:lpstr>
      <vt:lpstr>Section Two Objectives</vt:lpstr>
      <vt:lpstr>Section Two Objectives</vt:lpstr>
      <vt:lpstr>Section Two Objectives</vt:lpstr>
      <vt:lpstr>Section Two Objectives</vt:lpstr>
      <vt:lpstr>PowerPoint Presentation</vt:lpstr>
      <vt:lpstr>Independent Living Movement</vt:lpstr>
      <vt:lpstr>PowerPoint Presentation</vt:lpstr>
      <vt:lpstr>PowerPoint Presentation</vt:lpstr>
      <vt:lpstr>Impact of K-12 Inclusion on College</vt:lpstr>
      <vt:lpstr>Impact of K-12 Inclusion on College</vt:lpstr>
      <vt:lpstr>Impact of K-12 Inclusion on College</vt:lpstr>
      <vt:lpstr>PowerPoint Presentation</vt:lpstr>
      <vt:lpstr>PowerPoint Presentation</vt:lpstr>
      <vt:lpstr>Senate Bill 16-196:  The Inclusive Higher Education Act </vt:lpstr>
      <vt:lpstr>Senate Bill 16-196:  The Inclusive Higher Education Act </vt:lpstr>
      <vt:lpstr>Senate Bill 16-196:  The Inclusive Higher Education Act </vt:lpstr>
      <vt:lpstr>Senate Bill 16-196:  The Inclusive Higher Education Act </vt:lpstr>
      <vt:lpstr>PowerPoint Presentation</vt:lpstr>
      <vt:lpstr>PowerPoint Presentation</vt:lpstr>
      <vt:lpstr>PowerPoint Presentation</vt:lpstr>
      <vt:lpstr>Disability Services</vt:lpstr>
      <vt:lpstr>Disability Services</vt:lpstr>
      <vt:lpstr>Disability Services</vt:lpstr>
      <vt:lpstr>Disability Services</vt:lpstr>
      <vt:lpstr>Inclusive Higher Ed Services</vt:lpstr>
      <vt:lpstr>Inclusive Higher Ed Services</vt:lpstr>
      <vt:lpstr>Inclusive Higher Ed Services</vt:lpstr>
      <vt:lpstr>Inclusive Higher Ed Services</vt:lpstr>
      <vt:lpstr>Comprehensive Services</vt:lpstr>
      <vt:lpstr>Comprehensive Services</vt:lpstr>
      <vt:lpstr>Comprehensive Services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Mohamed</vt:lpstr>
      <vt:lpstr>Chris</vt:lpstr>
      <vt:lpstr>Tanisha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Shelby Bates</cp:lastModifiedBy>
  <cp:revision>25</cp:revision>
  <cp:lastPrinted>2021-07-01T22:28:49Z</cp:lastPrinted>
  <dcterms:modified xsi:type="dcterms:W3CDTF">2021-07-02T18:56:27Z</dcterms:modified>
</cp:coreProperties>
</file>