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20" r:id="rId9"/>
    <p:sldId id="328" r:id="rId10"/>
    <p:sldId id="263" r:id="rId11"/>
    <p:sldId id="319" r:id="rId12"/>
    <p:sldId id="330" r:id="rId13"/>
    <p:sldId id="329" r:id="rId14"/>
    <p:sldId id="331" r:id="rId15"/>
    <p:sldId id="318" r:id="rId16"/>
    <p:sldId id="317" r:id="rId17"/>
    <p:sldId id="335" r:id="rId18"/>
    <p:sldId id="334" r:id="rId19"/>
    <p:sldId id="333" r:id="rId20"/>
    <p:sldId id="332" r:id="rId21"/>
    <p:sldId id="316" r:id="rId22"/>
    <p:sldId id="264" r:id="rId23"/>
    <p:sldId id="265" r:id="rId24"/>
    <p:sldId id="266" r:id="rId25"/>
    <p:sldId id="267" r:id="rId26"/>
    <p:sldId id="321" r:id="rId27"/>
    <p:sldId id="322" r:id="rId28"/>
    <p:sldId id="270" r:id="rId29"/>
    <p:sldId id="323" r:id="rId30"/>
    <p:sldId id="324" r:id="rId31"/>
    <p:sldId id="325" r:id="rId32"/>
    <p:sldId id="274" r:id="rId33"/>
    <p:sldId id="326" r:id="rId34"/>
    <p:sldId id="327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</p:sldIdLst>
  <p:sldSz cx="24384000" cy="13716000"/>
  <p:notesSz cx="6858000" cy="9144000"/>
  <p:embeddedFontLst>
    <p:embeddedFont>
      <p:font typeface="Helvetica Neue" panose="02000503000000020004" pitchFamily="2" charset="0"/>
      <p:regular r:id="rId71"/>
      <p:bold r:id="rId72"/>
      <p:italic r:id="rId73"/>
      <p:boldItalic r:id="rId74"/>
    </p:embeddedFont>
    <p:embeddedFont>
      <p:font typeface="Martel Sans" pitchFamily="2" charset="77"/>
      <p:regular r:id="rId75"/>
      <p:bold r:id="rId76"/>
    </p:embeddedFont>
    <p:embeddedFont>
      <p:font typeface="Martel Sans Light" pitchFamily="2" charset="77"/>
      <p:regular r:id="rId77"/>
      <p:bold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9" roundtripDataSignature="AMtx7mgSQkXl0LdGss3R/oMthUGAs2N6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1D6"/>
    <a:srgbClr val="0D3D3A"/>
    <a:srgbClr val="F7BF15"/>
    <a:srgbClr val="2B2A29"/>
    <a:srgbClr val="08C6A8"/>
    <a:srgbClr val="08B0AB"/>
    <a:srgbClr val="00B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620"/>
  </p:normalViewPr>
  <p:slideViewPr>
    <p:cSldViewPr snapToGrid="0" snapToObjects="1">
      <p:cViewPr varScale="1">
        <p:scale>
          <a:sx n="51" d="100"/>
          <a:sy n="51" d="100"/>
        </p:scale>
        <p:origin x="46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53ccf40ff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d53ccf40f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53ccf40ff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d53ccf40f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5510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16c822333_0_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e16c82233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6413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16c822333_0_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e16c82233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924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16c822333_0_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e16c82233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7653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53ccf40ff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d53ccf40f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007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53ccf40ff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d53ccf40f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984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16c822333_0_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e16c82233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3096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16c822333_0_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e16c82233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0254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16c822333_0_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e16c82233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108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3ccf40ff_0_2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d53ccf40f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16c822333_0_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e16c82233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5462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53ccf40ff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d53ccf40f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638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53ccf40ff_0_3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d53ccf40ff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53ccf40ff_0_3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d53ccf40ff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53ccf40ff_0_3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d53ccf40ff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53ccf40ff_0_4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d53ccf40ff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53ccf40ff_0_4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d53ccf40ff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0307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53ccf40ff_0_4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d53ccf40ff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53ccf40ff_0_5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d53ccf40ff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53ccf40ff_0_5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d53ccf40ff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788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53ccf40ff_0_5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d53ccf40ff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0518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53ccf40ff_0_5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d53ccf40ff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5983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6c822333_0_1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e16c82233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6c822333_0_1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e16c82233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0732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6c822333_0_1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e16c82233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461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53ccf40ff_0_5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d53ccf40ff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d53ccf40ff_0_5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gd53ccf40f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d5bba17c75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d5bba17c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d5bba17c75_0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d5bba17c7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5bba17c75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gd5bba17c7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53ccf40ff_0_3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d53ccf40ff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e26facccd2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e26facccd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d5bba17c75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gd5bba17c7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e26facccd2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e26facccd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d5bba17c75_0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d5bba17c7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d5bba17c75_0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gd5bba17c7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5bba17c75_0_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d5bba17c7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d5bba17c75_0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d5bba17c7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d5bba17c75_0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gd5bba17c7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d5bba17c75_0_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d5bba17c7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d5bba17c75_0_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1" name="Google Shape;431;gd5bba17c7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53ccf40ff_0_2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d53ccf40ff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d5bba17c75_0_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d5bba17c7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53ccf40ff_0_1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d53ccf40ff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dbf40c546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dbf40c54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d53ccf40ff_0_1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d53ccf40f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dbf40c546d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dbf40c546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d53ccf40ff_0_1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d53ccf40ff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dbf40c546d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dbf40c546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d53ccf40ff_0_1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d53ccf40ff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dbf40c546d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dbf40c546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d53ccf40ff_0_1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d53ccf40ff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53ccf40ff_0_3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d53ccf40f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bf40c546d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dbf40c546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d53ccf40ff_0_1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gd53ccf40ff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dbf40c546d_0_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dbf40c546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e16c822333_0_2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e16c822333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16c822333_0_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e16c82233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e16c822333_0_2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1" name="Google Shape;541;ge16c822333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e16c822333_0_2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9" name="Google Shape;549;ge16c822333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d53ccf40ff_0_2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gd53ccf40f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d53ccf40ff_0_2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gd53ccf40ff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53ccf40ff_0_3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d53ccf40ff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53ccf40ff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d53ccf40f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4605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16c822333_0_2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e16c82233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118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3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" descr="IN-logo-Color-on-Spruce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25712" y="-53667"/>
            <a:ext cx="27635424" cy="138234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9;gd53ccf40ff_0_291">
            <a:extLst>
              <a:ext uri="{FF2B5EF4-FFF2-40B4-BE49-F238E27FC236}">
                <a16:creationId xmlns:a16="http://schemas.microsoft.com/office/drawing/2014/main" id="{5705FB7B-731C-7C41-AE8B-218F9631699D}"/>
              </a:ext>
            </a:extLst>
          </p:cNvPr>
          <p:cNvSpPr txBox="1"/>
          <p:nvPr/>
        </p:nvSpPr>
        <p:spPr>
          <a:xfrm>
            <a:off x="0" y="1435213"/>
            <a:ext cx="24827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9700" b="1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Section 2: History and Comparison of Disability Services in Colorado</a:t>
            </a: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gd53ccf40ff_0_19"/>
          <p:cNvCxnSpPr/>
          <p:nvPr/>
        </p:nvCxnSpPr>
        <p:spPr>
          <a:xfrm>
            <a:off x="1686017" y="6223000"/>
            <a:ext cx="205644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7" name="Google Shape;127;gd53ccf40ff_0_19"/>
          <p:cNvSpPr/>
          <p:nvPr/>
        </p:nvSpPr>
        <p:spPr>
          <a:xfrm>
            <a:off x="5012161" y="4279046"/>
            <a:ext cx="1108134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gd53ccf40ff_0_19"/>
          <p:cNvSpPr/>
          <p:nvPr/>
        </p:nvSpPr>
        <p:spPr>
          <a:xfrm>
            <a:off x="3974500" y="5511526"/>
            <a:ext cx="31470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BC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gd53ccf40ff_0_19"/>
          <p:cNvSpPr txBox="1"/>
          <p:nvPr/>
        </p:nvSpPr>
        <p:spPr>
          <a:xfrm>
            <a:off x="3882762" y="5837683"/>
            <a:ext cx="32841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Section 504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of the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Rehabilitation </a:t>
            </a:r>
            <a:endParaRPr sz="3500" b="1" i="0" u="none" strike="noStrike" cap="none" dirty="0">
              <a:solidFill>
                <a:srgbClr val="0D3D3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Act</a:t>
            </a:r>
            <a:r>
              <a:rPr lang="en-US" sz="24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41" name="Google Shape;141;gd53ccf40ff_0_19"/>
          <p:cNvSpPr/>
          <p:nvPr/>
        </p:nvSpPr>
        <p:spPr>
          <a:xfrm>
            <a:off x="171300" y="5464395"/>
            <a:ext cx="36048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 dirty="0">
              <a:solidFill>
                <a:srgbClr val="00BCBA"/>
              </a:solidFill>
              <a:highlight>
                <a:srgbClr val="00BCBA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gd53ccf40ff_0_19"/>
          <p:cNvSpPr/>
          <p:nvPr/>
        </p:nvSpPr>
        <p:spPr>
          <a:xfrm>
            <a:off x="1279694" y="4279046"/>
            <a:ext cx="1108080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gd53ccf40ff_0_19"/>
          <p:cNvSpPr txBox="1"/>
          <p:nvPr/>
        </p:nvSpPr>
        <p:spPr>
          <a:xfrm>
            <a:off x="108493" y="5837683"/>
            <a:ext cx="3728400" cy="171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Degrees from specialty universities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44" name="Google Shape;144;gd53ccf40ff_0_19"/>
          <p:cNvSpPr txBox="1"/>
          <p:nvPr/>
        </p:nvSpPr>
        <p:spPr>
          <a:xfrm>
            <a:off x="813841" y="3369364"/>
            <a:ext cx="2059883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1880’s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5" name="Google Shape;145;gd53ccf40ff_0_19"/>
          <p:cNvSpPr txBox="1"/>
          <p:nvPr/>
        </p:nvSpPr>
        <p:spPr>
          <a:xfrm>
            <a:off x="4633529" y="3312249"/>
            <a:ext cx="1865398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1973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50" name="Google Shape;150;gd53ccf40ff_0_19"/>
          <p:cNvSpPr txBox="1"/>
          <p:nvPr/>
        </p:nvSpPr>
        <p:spPr>
          <a:xfrm>
            <a:off x="171300" y="767400"/>
            <a:ext cx="250467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00" b="1">
                <a:latin typeface="Martel Sans"/>
                <a:ea typeface="Martel Sans"/>
                <a:cs typeface="Martel Sans"/>
                <a:sym typeface="Martel Sans"/>
              </a:rPr>
              <a:t>State and National Landmarks</a:t>
            </a:r>
            <a:endParaRPr sz="100"/>
          </a:p>
        </p:txBody>
      </p:sp>
      <p:cxnSp>
        <p:nvCxnSpPr>
          <p:cNvPr id="151" name="Google Shape;151;gd53ccf40ff_0_19"/>
          <p:cNvCxnSpPr/>
          <p:nvPr/>
        </p:nvCxnSpPr>
        <p:spPr>
          <a:xfrm>
            <a:off x="328225" y="2198240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3" name="Google Shape;119;gd53ccf40ff_0_319" descr="IN-logo-Spruce.png">
            <a:extLst>
              <a:ext uri="{FF2B5EF4-FFF2-40B4-BE49-F238E27FC236}">
                <a16:creationId xmlns:a16="http://schemas.microsoft.com/office/drawing/2014/main" id="{D4BB6481-C9A2-4044-8C6C-B04294265D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gd53ccf40ff_0_19"/>
          <p:cNvCxnSpPr/>
          <p:nvPr/>
        </p:nvCxnSpPr>
        <p:spPr>
          <a:xfrm>
            <a:off x="1686017" y="6223000"/>
            <a:ext cx="205644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7" name="Google Shape;127;gd53ccf40ff_0_19"/>
          <p:cNvSpPr/>
          <p:nvPr/>
        </p:nvSpPr>
        <p:spPr>
          <a:xfrm>
            <a:off x="5012161" y="4279046"/>
            <a:ext cx="1108134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gd53ccf40ff_0_19"/>
          <p:cNvSpPr/>
          <p:nvPr/>
        </p:nvSpPr>
        <p:spPr>
          <a:xfrm>
            <a:off x="3974500" y="5511526"/>
            <a:ext cx="31470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BC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gd53ccf40ff_0_19"/>
          <p:cNvSpPr txBox="1"/>
          <p:nvPr/>
        </p:nvSpPr>
        <p:spPr>
          <a:xfrm>
            <a:off x="3882762" y="5837683"/>
            <a:ext cx="32841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Section 504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of the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Rehabilitation </a:t>
            </a:r>
            <a:endParaRPr sz="3500" b="1" i="0" u="none" strike="noStrike" cap="none" dirty="0">
              <a:solidFill>
                <a:srgbClr val="0D3D3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Act</a:t>
            </a:r>
            <a:r>
              <a:rPr lang="en-US" sz="24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38" name="Google Shape;138;gd53ccf40ff_0_19"/>
          <p:cNvSpPr/>
          <p:nvPr/>
        </p:nvSpPr>
        <p:spPr>
          <a:xfrm>
            <a:off x="7318900" y="5520074"/>
            <a:ext cx="34644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gd53ccf40ff_0_19"/>
          <p:cNvSpPr/>
          <p:nvPr/>
        </p:nvSpPr>
        <p:spPr>
          <a:xfrm>
            <a:off x="8744629" y="4279046"/>
            <a:ext cx="1108134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gd53ccf40ff_0_19"/>
          <p:cNvSpPr txBox="1"/>
          <p:nvPr/>
        </p:nvSpPr>
        <p:spPr>
          <a:xfrm>
            <a:off x="7437100" y="5837683"/>
            <a:ext cx="3228000" cy="279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Section II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Americans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with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Disabilities Act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41" name="Google Shape;141;gd53ccf40ff_0_19"/>
          <p:cNvSpPr/>
          <p:nvPr/>
        </p:nvSpPr>
        <p:spPr>
          <a:xfrm>
            <a:off x="171300" y="5464395"/>
            <a:ext cx="36048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 dirty="0">
              <a:solidFill>
                <a:srgbClr val="00BCBA"/>
              </a:solidFill>
              <a:highlight>
                <a:srgbClr val="00BCBA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gd53ccf40ff_0_19"/>
          <p:cNvSpPr/>
          <p:nvPr/>
        </p:nvSpPr>
        <p:spPr>
          <a:xfrm>
            <a:off x="1279694" y="4279046"/>
            <a:ext cx="1108080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gd53ccf40ff_0_19"/>
          <p:cNvSpPr txBox="1"/>
          <p:nvPr/>
        </p:nvSpPr>
        <p:spPr>
          <a:xfrm>
            <a:off x="108493" y="5837683"/>
            <a:ext cx="3728400" cy="171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Degrees from specialty universities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44" name="Google Shape;144;gd53ccf40ff_0_19"/>
          <p:cNvSpPr txBox="1"/>
          <p:nvPr/>
        </p:nvSpPr>
        <p:spPr>
          <a:xfrm>
            <a:off x="813841" y="3369364"/>
            <a:ext cx="2059883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1880’s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5" name="Google Shape;145;gd53ccf40ff_0_19"/>
          <p:cNvSpPr txBox="1"/>
          <p:nvPr/>
        </p:nvSpPr>
        <p:spPr>
          <a:xfrm>
            <a:off x="4633529" y="3312249"/>
            <a:ext cx="1865398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1973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6" name="Google Shape;146;gd53ccf40ff_0_19"/>
          <p:cNvSpPr txBox="1"/>
          <p:nvPr/>
        </p:nvSpPr>
        <p:spPr>
          <a:xfrm>
            <a:off x="8436305" y="3369364"/>
            <a:ext cx="1865397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1990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50" name="Google Shape;150;gd53ccf40ff_0_19"/>
          <p:cNvSpPr txBox="1"/>
          <p:nvPr/>
        </p:nvSpPr>
        <p:spPr>
          <a:xfrm>
            <a:off x="171300" y="767400"/>
            <a:ext cx="250467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00" b="1">
                <a:latin typeface="Martel Sans"/>
                <a:ea typeface="Martel Sans"/>
                <a:cs typeface="Martel Sans"/>
                <a:sym typeface="Martel Sans"/>
              </a:rPr>
              <a:t>State and National Landmarks</a:t>
            </a:r>
            <a:endParaRPr sz="100"/>
          </a:p>
        </p:txBody>
      </p:sp>
      <p:cxnSp>
        <p:nvCxnSpPr>
          <p:cNvPr id="151" name="Google Shape;151;gd53ccf40ff_0_19"/>
          <p:cNvCxnSpPr/>
          <p:nvPr/>
        </p:nvCxnSpPr>
        <p:spPr>
          <a:xfrm>
            <a:off x="328225" y="2198240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7" name="Google Shape;119;gd53ccf40ff_0_319" descr="IN-logo-Spruce.png">
            <a:extLst>
              <a:ext uri="{FF2B5EF4-FFF2-40B4-BE49-F238E27FC236}">
                <a16:creationId xmlns:a16="http://schemas.microsoft.com/office/drawing/2014/main" id="{80DB9D57-FF8C-8140-AE72-FCF8D6C933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84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16c822333_0_211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Impact of K-12 Inclusion on College</a:t>
            </a:r>
            <a:endParaRPr sz="9000" b="1" i="0" u="none" strike="noStrike" cap="none" dirty="0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536" name="Google Shape;536;ge16c822333_0_211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238289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Increasing number of students with disabilities </a:t>
            </a: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with a college dream</a:t>
            </a: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sz="44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537" name="Google Shape;537;ge16c822333_0_211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ge16c822333_0_211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914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16c822333_0_211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Impact of K-12 Inclusion on College</a:t>
            </a:r>
            <a:endParaRPr sz="9000" b="1" i="0" u="none" strike="noStrike" cap="none" dirty="0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536" name="Google Shape;536;ge16c822333_0_211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238289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Increasing number of students with disabilities </a:t>
            </a: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with a college dream</a:t>
            </a: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IDEA offers more provisions for K-12 services than legislation that impacts college disability services </a:t>
            </a: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sz="44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537" name="Google Shape;537;ge16c822333_0_211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ge16c822333_0_211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335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16c822333_0_211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Impact of K-12 Inclusion on College</a:t>
            </a:r>
            <a:endParaRPr sz="9000" b="1" i="0" u="none" strike="noStrike" cap="none" dirty="0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536" name="Google Shape;536;ge16c822333_0_211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238289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Increasing number of students with disabilities </a:t>
            </a: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with a college dream</a:t>
            </a: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IDEA offers more provisions for K-12 services than legislation that impacts college disability services </a:t>
            </a: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Continued barriers for students with intellectual disabilities in college</a:t>
            </a:r>
          </a:p>
          <a:p>
            <a:pPr lvl="2" indent="-457200">
              <a:lnSpc>
                <a:spcPct val="177142"/>
              </a:lnSpc>
              <a:spcBef>
                <a:spcPts val="0"/>
              </a:spcBef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Entry criteria</a:t>
            </a:r>
          </a:p>
          <a:p>
            <a:pPr lvl="2" indent="-457200">
              <a:lnSpc>
                <a:spcPct val="177142"/>
              </a:lnSpc>
              <a:spcBef>
                <a:spcPts val="0"/>
              </a:spcBef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Lack of modifications </a:t>
            </a:r>
          </a:p>
          <a:p>
            <a:pPr lvl="2" indent="-457200">
              <a:lnSpc>
                <a:spcPct val="177142"/>
              </a:lnSpc>
              <a:spcBef>
                <a:spcPts val="0"/>
              </a:spcBef>
              <a:buClr>
                <a:srgbClr val="212121"/>
              </a:buClr>
              <a:buSzPts val="5800"/>
              <a:buFont typeface="Martel Sans Light"/>
              <a:buChar char="•"/>
            </a:pPr>
            <a:endParaRPr lang="en-US" sz="52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sz="44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537" name="Google Shape;537;ge16c822333_0_211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ge16c822333_0_211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64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gd53ccf40ff_0_19"/>
          <p:cNvCxnSpPr/>
          <p:nvPr/>
        </p:nvCxnSpPr>
        <p:spPr>
          <a:xfrm>
            <a:off x="1686017" y="6223000"/>
            <a:ext cx="205644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6" name="Google Shape;126;gd53ccf40ff_0_19"/>
          <p:cNvSpPr/>
          <p:nvPr/>
        </p:nvSpPr>
        <p:spPr>
          <a:xfrm>
            <a:off x="12994206" y="4304398"/>
            <a:ext cx="1015470" cy="5558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3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1" y="10509"/>
                </a:cubicBezTo>
                <a:lnTo>
                  <a:pt x="19291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5" y="6091"/>
                </a:cubicBezTo>
                <a:cubicBezTo>
                  <a:pt x="10085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gd53ccf40ff_0_19"/>
          <p:cNvSpPr/>
          <p:nvPr/>
        </p:nvSpPr>
        <p:spPr>
          <a:xfrm>
            <a:off x="5012161" y="4279046"/>
            <a:ext cx="1108134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gd53ccf40ff_0_19"/>
          <p:cNvSpPr/>
          <p:nvPr/>
        </p:nvSpPr>
        <p:spPr>
          <a:xfrm>
            <a:off x="10980650" y="5511526"/>
            <a:ext cx="48393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gd53ccf40ff_0_19"/>
          <p:cNvSpPr/>
          <p:nvPr/>
        </p:nvSpPr>
        <p:spPr>
          <a:xfrm>
            <a:off x="3974500" y="5511526"/>
            <a:ext cx="31470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BC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gd53ccf40ff_0_19"/>
          <p:cNvSpPr txBox="1"/>
          <p:nvPr/>
        </p:nvSpPr>
        <p:spPr>
          <a:xfrm>
            <a:off x="3882762" y="5837683"/>
            <a:ext cx="32841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Section 504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of the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Rehabilitation </a:t>
            </a:r>
            <a:endParaRPr sz="3500" b="1" i="0" u="none" strike="noStrike" cap="none" dirty="0">
              <a:solidFill>
                <a:srgbClr val="0D3D3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Act</a:t>
            </a:r>
            <a:r>
              <a:rPr lang="en-US" sz="24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34" name="Google Shape;134;gd53ccf40ff_0_19"/>
          <p:cNvSpPr txBox="1"/>
          <p:nvPr/>
        </p:nvSpPr>
        <p:spPr>
          <a:xfrm>
            <a:off x="10935338" y="5837683"/>
            <a:ext cx="4955700" cy="333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Federal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Reauthorization of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Higher Education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Opportunity </a:t>
            </a: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Act </a:t>
            </a:r>
            <a:b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</a:b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&amp;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Think College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38" name="Google Shape;138;gd53ccf40ff_0_19"/>
          <p:cNvSpPr/>
          <p:nvPr/>
        </p:nvSpPr>
        <p:spPr>
          <a:xfrm>
            <a:off x="7318900" y="5520074"/>
            <a:ext cx="34644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gd53ccf40ff_0_19"/>
          <p:cNvSpPr/>
          <p:nvPr/>
        </p:nvSpPr>
        <p:spPr>
          <a:xfrm>
            <a:off x="8744629" y="4279046"/>
            <a:ext cx="1108134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gd53ccf40ff_0_19"/>
          <p:cNvSpPr txBox="1"/>
          <p:nvPr/>
        </p:nvSpPr>
        <p:spPr>
          <a:xfrm>
            <a:off x="7437100" y="5837683"/>
            <a:ext cx="3228000" cy="279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Section II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Americans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with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Disabilities Act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41" name="Google Shape;141;gd53ccf40ff_0_19"/>
          <p:cNvSpPr/>
          <p:nvPr/>
        </p:nvSpPr>
        <p:spPr>
          <a:xfrm>
            <a:off x="171300" y="5464395"/>
            <a:ext cx="36048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 dirty="0">
              <a:solidFill>
                <a:srgbClr val="00BCBA"/>
              </a:solidFill>
              <a:highlight>
                <a:srgbClr val="00BCBA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gd53ccf40ff_0_19"/>
          <p:cNvSpPr/>
          <p:nvPr/>
        </p:nvSpPr>
        <p:spPr>
          <a:xfrm>
            <a:off x="1279694" y="4279046"/>
            <a:ext cx="1108080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gd53ccf40ff_0_19"/>
          <p:cNvSpPr txBox="1"/>
          <p:nvPr/>
        </p:nvSpPr>
        <p:spPr>
          <a:xfrm>
            <a:off x="108493" y="5837683"/>
            <a:ext cx="3728400" cy="171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Degrees from specialty universities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44" name="Google Shape;144;gd53ccf40ff_0_19"/>
          <p:cNvSpPr txBox="1"/>
          <p:nvPr/>
        </p:nvSpPr>
        <p:spPr>
          <a:xfrm>
            <a:off x="813841" y="3369364"/>
            <a:ext cx="2059883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1880’s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5" name="Google Shape;145;gd53ccf40ff_0_19"/>
          <p:cNvSpPr txBox="1"/>
          <p:nvPr/>
        </p:nvSpPr>
        <p:spPr>
          <a:xfrm>
            <a:off x="4633529" y="3312249"/>
            <a:ext cx="1865398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1973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6" name="Google Shape;146;gd53ccf40ff_0_19"/>
          <p:cNvSpPr txBox="1"/>
          <p:nvPr/>
        </p:nvSpPr>
        <p:spPr>
          <a:xfrm>
            <a:off x="8436305" y="3369364"/>
            <a:ext cx="1865397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1990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7" name="Google Shape;147;gd53ccf40ff_0_19"/>
          <p:cNvSpPr txBox="1"/>
          <p:nvPr/>
        </p:nvSpPr>
        <p:spPr>
          <a:xfrm>
            <a:off x="12733425" y="3369364"/>
            <a:ext cx="1537032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2008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50" name="Google Shape;150;gd53ccf40ff_0_19"/>
          <p:cNvSpPr txBox="1"/>
          <p:nvPr/>
        </p:nvSpPr>
        <p:spPr>
          <a:xfrm>
            <a:off x="171300" y="767400"/>
            <a:ext cx="250467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00" b="1">
                <a:latin typeface="Martel Sans"/>
                <a:ea typeface="Martel Sans"/>
                <a:cs typeface="Martel Sans"/>
                <a:sym typeface="Martel Sans"/>
              </a:rPr>
              <a:t>State and National Landmarks</a:t>
            </a:r>
            <a:endParaRPr sz="100"/>
          </a:p>
        </p:txBody>
      </p:sp>
      <p:cxnSp>
        <p:nvCxnSpPr>
          <p:cNvPr id="151" name="Google Shape;151;gd53ccf40ff_0_19"/>
          <p:cNvCxnSpPr/>
          <p:nvPr/>
        </p:nvCxnSpPr>
        <p:spPr>
          <a:xfrm>
            <a:off x="328225" y="2198240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1" name="Google Shape;119;gd53ccf40ff_0_319" descr="IN-logo-Spruce.png">
            <a:extLst>
              <a:ext uri="{FF2B5EF4-FFF2-40B4-BE49-F238E27FC236}">
                <a16:creationId xmlns:a16="http://schemas.microsoft.com/office/drawing/2014/main" id="{478AD1FC-B9BD-0645-B405-AB40C3BA15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68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gd53ccf40ff_0_19"/>
          <p:cNvCxnSpPr/>
          <p:nvPr/>
        </p:nvCxnSpPr>
        <p:spPr>
          <a:xfrm>
            <a:off x="1686017" y="6223000"/>
            <a:ext cx="205644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6" name="Google Shape;126;gd53ccf40ff_0_19"/>
          <p:cNvSpPr/>
          <p:nvPr/>
        </p:nvSpPr>
        <p:spPr>
          <a:xfrm>
            <a:off x="12994206" y="4304398"/>
            <a:ext cx="1015470" cy="5558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3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1" y="10509"/>
                </a:cubicBezTo>
                <a:lnTo>
                  <a:pt x="19291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5" y="6091"/>
                </a:cubicBezTo>
                <a:cubicBezTo>
                  <a:pt x="10085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gd53ccf40ff_0_19"/>
          <p:cNvSpPr/>
          <p:nvPr/>
        </p:nvSpPr>
        <p:spPr>
          <a:xfrm>
            <a:off x="5012161" y="4279046"/>
            <a:ext cx="1108134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gd53ccf40ff_0_19"/>
          <p:cNvSpPr/>
          <p:nvPr/>
        </p:nvSpPr>
        <p:spPr>
          <a:xfrm>
            <a:off x="3974500" y="5511526"/>
            <a:ext cx="31470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BC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gd53ccf40ff_0_19"/>
          <p:cNvSpPr txBox="1"/>
          <p:nvPr/>
        </p:nvSpPr>
        <p:spPr>
          <a:xfrm>
            <a:off x="3882762" y="5837683"/>
            <a:ext cx="32841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Section 504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of the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Rehabilitation </a:t>
            </a:r>
            <a:endParaRPr sz="3500" b="1" i="0" u="none" strike="noStrike" cap="none" dirty="0">
              <a:solidFill>
                <a:srgbClr val="0D3D3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Act</a:t>
            </a:r>
            <a:r>
              <a:rPr lang="en-US" sz="24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35" name="Google Shape;135;gd53ccf40ff_0_19"/>
          <p:cNvSpPr/>
          <p:nvPr/>
        </p:nvSpPr>
        <p:spPr>
          <a:xfrm>
            <a:off x="16026075" y="5511526"/>
            <a:ext cx="39624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gd53ccf40ff_0_19"/>
          <p:cNvSpPr/>
          <p:nvPr/>
        </p:nvSpPr>
        <p:spPr>
          <a:xfrm>
            <a:off x="17499509" y="4304398"/>
            <a:ext cx="1015470" cy="5558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3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1" y="10509"/>
                </a:cubicBezTo>
                <a:lnTo>
                  <a:pt x="19291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5" y="6091"/>
                </a:cubicBezTo>
                <a:cubicBezTo>
                  <a:pt x="10085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gd53ccf40ff_0_19"/>
          <p:cNvSpPr txBox="1"/>
          <p:nvPr/>
        </p:nvSpPr>
        <p:spPr>
          <a:xfrm>
            <a:off x="16204844" y="5832442"/>
            <a:ext cx="36048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Colorado Senate Bill 196: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Inclusive Higher Education Act 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38" name="Google Shape;138;gd53ccf40ff_0_19"/>
          <p:cNvSpPr/>
          <p:nvPr/>
        </p:nvSpPr>
        <p:spPr>
          <a:xfrm>
            <a:off x="7318900" y="5520074"/>
            <a:ext cx="34644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gd53ccf40ff_0_19"/>
          <p:cNvSpPr/>
          <p:nvPr/>
        </p:nvSpPr>
        <p:spPr>
          <a:xfrm>
            <a:off x="8744629" y="4279046"/>
            <a:ext cx="1108134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gd53ccf40ff_0_19"/>
          <p:cNvSpPr txBox="1"/>
          <p:nvPr/>
        </p:nvSpPr>
        <p:spPr>
          <a:xfrm>
            <a:off x="7437100" y="5837683"/>
            <a:ext cx="3228000" cy="279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Section II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Americans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with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Disabilities Act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41" name="Google Shape;141;gd53ccf40ff_0_19"/>
          <p:cNvSpPr/>
          <p:nvPr/>
        </p:nvSpPr>
        <p:spPr>
          <a:xfrm>
            <a:off x="171300" y="5464395"/>
            <a:ext cx="36048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 dirty="0">
              <a:solidFill>
                <a:srgbClr val="00BCBA"/>
              </a:solidFill>
              <a:highlight>
                <a:srgbClr val="00BCBA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gd53ccf40ff_0_19"/>
          <p:cNvSpPr/>
          <p:nvPr/>
        </p:nvSpPr>
        <p:spPr>
          <a:xfrm>
            <a:off x="1279694" y="4279046"/>
            <a:ext cx="1108080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gd53ccf40ff_0_19"/>
          <p:cNvSpPr txBox="1"/>
          <p:nvPr/>
        </p:nvSpPr>
        <p:spPr>
          <a:xfrm>
            <a:off x="108493" y="5837683"/>
            <a:ext cx="3728400" cy="171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Degrees from specialty universities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44" name="Google Shape;144;gd53ccf40ff_0_19"/>
          <p:cNvSpPr txBox="1"/>
          <p:nvPr/>
        </p:nvSpPr>
        <p:spPr>
          <a:xfrm>
            <a:off x="813841" y="3369364"/>
            <a:ext cx="2059883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1880’s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5" name="Google Shape;145;gd53ccf40ff_0_19"/>
          <p:cNvSpPr txBox="1"/>
          <p:nvPr/>
        </p:nvSpPr>
        <p:spPr>
          <a:xfrm>
            <a:off x="4633529" y="3312249"/>
            <a:ext cx="1865398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1973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6" name="Google Shape;146;gd53ccf40ff_0_19"/>
          <p:cNvSpPr txBox="1"/>
          <p:nvPr/>
        </p:nvSpPr>
        <p:spPr>
          <a:xfrm>
            <a:off x="8436305" y="3369364"/>
            <a:ext cx="1865397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1990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7" name="Google Shape;147;gd53ccf40ff_0_19"/>
          <p:cNvSpPr txBox="1"/>
          <p:nvPr/>
        </p:nvSpPr>
        <p:spPr>
          <a:xfrm>
            <a:off x="12733425" y="3369364"/>
            <a:ext cx="1537032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2008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8" name="Google Shape;148;gd53ccf40ff_0_19"/>
          <p:cNvSpPr txBox="1"/>
          <p:nvPr/>
        </p:nvSpPr>
        <p:spPr>
          <a:xfrm>
            <a:off x="17262378" y="3316858"/>
            <a:ext cx="1537032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2016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50" name="Google Shape;150;gd53ccf40ff_0_19"/>
          <p:cNvSpPr txBox="1"/>
          <p:nvPr/>
        </p:nvSpPr>
        <p:spPr>
          <a:xfrm>
            <a:off x="171300" y="767400"/>
            <a:ext cx="250467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00" b="1">
                <a:latin typeface="Martel Sans"/>
                <a:ea typeface="Martel Sans"/>
                <a:cs typeface="Martel Sans"/>
                <a:sym typeface="Martel Sans"/>
              </a:rPr>
              <a:t>State and National Landmarks</a:t>
            </a:r>
            <a:endParaRPr sz="100"/>
          </a:p>
        </p:txBody>
      </p:sp>
      <p:cxnSp>
        <p:nvCxnSpPr>
          <p:cNvPr id="151" name="Google Shape;151;gd53ccf40ff_0_19"/>
          <p:cNvCxnSpPr/>
          <p:nvPr/>
        </p:nvCxnSpPr>
        <p:spPr>
          <a:xfrm>
            <a:off x="328225" y="2198240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6" name="Google Shape;129;gd53ccf40ff_0_19">
            <a:extLst>
              <a:ext uri="{FF2B5EF4-FFF2-40B4-BE49-F238E27FC236}">
                <a16:creationId xmlns:a16="http://schemas.microsoft.com/office/drawing/2014/main" id="{664A621D-6461-0F47-A524-6CCAA0FE5B17}"/>
              </a:ext>
            </a:extLst>
          </p:cNvPr>
          <p:cNvSpPr/>
          <p:nvPr/>
        </p:nvSpPr>
        <p:spPr>
          <a:xfrm>
            <a:off x="10980650" y="5511526"/>
            <a:ext cx="48393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134;gd53ccf40ff_0_19">
            <a:extLst>
              <a:ext uri="{FF2B5EF4-FFF2-40B4-BE49-F238E27FC236}">
                <a16:creationId xmlns:a16="http://schemas.microsoft.com/office/drawing/2014/main" id="{403B0A46-7A80-5C42-9F73-6FD450AC4B30}"/>
              </a:ext>
            </a:extLst>
          </p:cNvPr>
          <p:cNvSpPr txBox="1"/>
          <p:nvPr/>
        </p:nvSpPr>
        <p:spPr>
          <a:xfrm>
            <a:off x="10935338" y="5837683"/>
            <a:ext cx="4955700" cy="333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Federal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Reauthorization of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Higher Education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Opportunity </a:t>
            </a: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Act </a:t>
            </a:r>
            <a:b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</a:b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&amp;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Think College</a:t>
            </a:r>
            <a:endParaRPr b="1" dirty="0">
              <a:solidFill>
                <a:srgbClr val="0D3D3A"/>
              </a:solidFill>
            </a:endParaRPr>
          </a:p>
        </p:txBody>
      </p:sp>
      <p:pic>
        <p:nvPicPr>
          <p:cNvPr id="28" name="Google Shape;119;gd53ccf40ff_0_319" descr="IN-logo-Spruce.png">
            <a:extLst>
              <a:ext uri="{FF2B5EF4-FFF2-40B4-BE49-F238E27FC236}">
                <a16:creationId xmlns:a16="http://schemas.microsoft.com/office/drawing/2014/main" id="{B5EE9FA1-9608-D146-BEA1-0DDA96453C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0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16c822333_0_211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 fontScale="9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Senate Bill 16-196: </a:t>
            </a:r>
            <a:b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</a:br>
            <a: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The </a:t>
            </a:r>
            <a:r>
              <a:rPr lang="en-US" sz="9000" dirty="0">
                <a:latin typeface="Martel Sans"/>
                <a:ea typeface="Martel Sans"/>
                <a:cs typeface="Martel Sans"/>
                <a:sym typeface="Martel Sans"/>
              </a:rPr>
              <a:t>Inclusive Higher Education Act </a:t>
            </a:r>
            <a:endParaRPr sz="9000" b="1" i="0" u="none" strike="noStrike" cap="none" dirty="0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536" name="Google Shape;536;ge16c822333_0_211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238289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Provides an alternate route to college enrollment for students with ID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sz="44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537" name="Google Shape;537;ge16c822333_0_211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ge16c822333_0_211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885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16c822333_0_211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 fontScale="9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Senate Bill 16-196: </a:t>
            </a:r>
            <a:b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</a:br>
            <a: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The </a:t>
            </a:r>
            <a:r>
              <a:rPr lang="en-US" sz="9000" dirty="0">
                <a:latin typeface="Martel Sans"/>
                <a:ea typeface="Martel Sans"/>
                <a:cs typeface="Martel Sans"/>
                <a:sym typeface="Martel Sans"/>
              </a:rPr>
              <a:t>Inclusive Higher Education Act </a:t>
            </a:r>
            <a:endParaRPr sz="9000" b="1" i="0" u="none" strike="noStrike" cap="none" dirty="0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536" name="Google Shape;536;ge16c822333_0_211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238289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Provides an alternate route to college enrollment for students with ID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Outlines best practices for inclusive higher ed offices in Colorado </a:t>
            </a:r>
          </a:p>
          <a:p>
            <a:pPr lvl="2" indent="-457200">
              <a:lnSpc>
                <a:spcPct val="150000"/>
              </a:lnSpc>
              <a:spcBef>
                <a:spcPts val="0"/>
              </a:spcBef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Students taking courses for credit</a:t>
            </a:r>
          </a:p>
          <a:p>
            <a:pPr lvl="2" indent="-457200">
              <a:lnSpc>
                <a:spcPct val="150000"/>
              </a:lnSpc>
              <a:spcBef>
                <a:spcPts val="0"/>
              </a:spcBef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Same rights and responsibilities as other students on campus </a:t>
            </a:r>
          </a:p>
          <a:p>
            <a:pPr marL="0" marR="0" lvl="0" indent="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None/>
            </a:pP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sz="44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537" name="Google Shape;537;ge16c822333_0_211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ge16c822333_0_211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034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16c822333_0_211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 fontScale="9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Senate Bill 16-196: </a:t>
            </a:r>
            <a:b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</a:br>
            <a: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The </a:t>
            </a:r>
            <a:r>
              <a:rPr lang="en-US" sz="9000" dirty="0">
                <a:latin typeface="Martel Sans"/>
                <a:ea typeface="Martel Sans"/>
                <a:cs typeface="Martel Sans"/>
                <a:sym typeface="Martel Sans"/>
              </a:rPr>
              <a:t>Inclusive Higher Education Act </a:t>
            </a:r>
            <a:endParaRPr sz="9000" b="1" i="0" u="none" strike="noStrike" cap="none" dirty="0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536" name="Google Shape;536;ge16c822333_0_211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238289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Provides an alternate route to college enrollment for students with ID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Outlines best practices for inclusive higher ed offices in Colorado </a:t>
            </a:r>
          </a:p>
          <a:p>
            <a:pPr lvl="2" indent="-457200">
              <a:lnSpc>
                <a:spcPct val="150000"/>
              </a:lnSpc>
              <a:spcBef>
                <a:spcPts val="0"/>
              </a:spcBef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Students taking courses for credit</a:t>
            </a:r>
          </a:p>
          <a:p>
            <a:pPr lvl="2" indent="-457200">
              <a:lnSpc>
                <a:spcPct val="150000"/>
              </a:lnSpc>
              <a:spcBef>
                <a:spcPts val="0"/>
              </a:spcBef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Same rights and responsibilities as other students on campus 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Statewide consortium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sz="44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537" name="Google Shape;537;ge16c822333_0_211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ge16c822333_0_211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531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d53ccf40ff_0_291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26829"/>
            <a:ext cx="24383998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d53ccf40ff_0_291"/>
          <p:cNvSpPr txBox="1"/>
          <p:nvPr/>
        </p:nvSpPr>
        <p:spPr>
          <a:xfrm>
            <a:off x="659125" y="5013300"/>
            <a:ext cx="24827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9700" b="1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History of Inclusive Higher Education</a:t>
            </a: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gd53ccf40ff_0_2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gd53ccf40ff_0_291"/>
          <p:cNvCxnSpPr/>
          <p:nvPr/>
        </p:nvCxnSpPr>
        <p:spPr>
          <a:xfrm>
            <a:off x="6826061" y="685800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16c822333_0_211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 fontScale="9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Senate Bill 16-196: </a:t>
            </a:r>
            <a:b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</a:br>
            <a:r>
              <a:rPr lang="en-US" sz="90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The </a:t>
            </a:r>
            <a:r>
              <a:rPr lang="en-US" sz="9000" dirty="0">
                <a:latin typeface="Martel Sans"/>
                <a:ea typeface="Martel Sans"/>
                <a:cs typeface="Martel Sans"/>
                <a:sym typeface="Martel Sans"/>
              </a:rPr>
              <a:t>Inclusive Higher Education Act </a:t>
            </a:r>
            <a:endParaRPr sz="9000" b="1" i="0" u="none" strike="noStrike" cap="none" dirty="0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536" name="Google Shape;536;ge16c822333_0_211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2382892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Provides an alternate route to college enrollment for students with ID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Outlines best practices for inclusive higher ed offices in Colorado </a:t>
            </a:r>
          </a:p>
          <a:p>
            <a:pPr lvl="2" indent="-457200">
              <a:lnSpc>
                <a:spcPct val="150000"/>
              </a:lnSpc>
              <a:spcBef>
                <a:spcPts val="0"/>
              </a:spcBef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Students taking courses for credit</a:t>
            </a:r>
          </a:p>
          <a:p>
            <a:pPr lvl="2" indent="-457200">
              <a:lnSpc>
                <a:spcPct val="150000"/>
              </a:lnSpc>
              <a:spcBef>
                <a:spcPts val="0"/>
              </a:spcBef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Same rights and responsibilities as other students on campus 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Statewide consortium 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Opened doors to college at Arapahoe Community College, </a:t>
            </a:r>
            <a:b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</a:b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University of Northern Colorado and University of Colorado</a:t>
            </a:r>
            <a:b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</a:b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Colorado Springs</a:t>
            </a: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sz="44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537" name="Google Shape;537;ge16c822333_0_211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ge16c822333_0_211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745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gd53ccf40ff_0_19"/>
          <p:cNvCxnSpPr/>
          <p:nvPr/>
        </p:nvCxnSpPr>
        <p:spPr>
          <a:xfrm>
            <a:off x="1686017" y="6223000"/>
            <a:ext cx="205644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6" name="Google Shape;126;gd53ccf40ff_0_19"/>
          <p:cNvSpPr/>
          <p:nvPr/>
        </p:nvSpPr>
        <p:spPr>
          <a:xfrm>
            <a:off x="12994206" y="4304398"/>
            <a:ext cx="1015470" cy="5558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3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1" y="10509"/>
                </a:cubicBezTo>
                <a:lnTo>
                  <a:pt x="19291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5" y="6091"/>
                </a:cubicBezTo>
                <a:cubicBezTo>
                  <a:pt x="10085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gd53ccf40ff_0_19"/>
          <p:cNvSpPr/>
          <p:nvPr/>
        </p:nvSpPr>
        <p:spPr>
          <a:xfrm>
            <a:off x="5012161" y="4279046"/>
            <a:ext cx="1108134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gd53ccf40ff_0_19"/>
          <p:cNvSpPr/>
          <p:nvPr/>
        </p:nvSpPr>
        <p:spPr>
          <a:xfrm>
            <a:off x="21791331" y="4304398"/>
            <a:ext cx="1015470" cy="5558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3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1" y="10509"/>
                </a:cubicBezTo>
                <a:lnTo>
                  <a:pt x="19291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5" y="6091"/>
                </a:cubicBezTo>
                <a:cubicBezTo>
                  <a:pt x="10085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gd53ccf40ff_0_19"/>
          <p:cNvSpPr/>
          <p:nvPr/>
        </p:nvSpPr>
        <p:spPr>
          <a:xfrm>
            <a:off x="3974500" y="5511526"/>
            <a:ext cx="31470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BC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gd53ccf40ff_0_19"/>
          <p:cNvSpPr/>
          <p:nvPr/>
        </p:nvSpPr>
        <p:spPr>
          <a:xfrm>
            <a:off x="20122475" y="5553725"/>
            <a:ext cx="40605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gd53ccf40ff_0_19"/>
          <p:cNvSpPr txBox="1"/>
          <p:nvPr/>
        </p:nvSpPr>
        <p:spPr>
          <a:xfrm>
            <a:off x="20193563" y="5835866"/>
            <a:ext cx="3728400" cy="3872855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First students with ID graduate from college in Colorado; 70 students enrolled across 3 schools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33" name="Google Shape;133;gd53ccf40ff_0_19"/>
          <p:cNvSpPr txBox="1"/>
          <p:nvPr/>
        </p:nvSpPr>
        <p:spPr>
          <a:xfrm>
            <a:off x="3882762" y="5837683"/>
            <a:ext cx="32841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Section 504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of the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Rehabilitation </a:t>
            </a:r>
            <a:endParaRPr sz="3500" b="1" i="0" u="none" strike="noStrike" cap="none" dirty="0">
              <a:solidFill>
                <a:srgbClr val="0D3D3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Act</a:t>
            </a:r>
            <a:r>
              <a:rPr lang="en-US" sz="24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35" name="Google Shape;135;gd53ccf40ff_0_19"/>
          <p:cNvSpPr/>
          <p:nvPr/>
        </p:nvSpPr>
        <p:spPr>
          <a:xfrm>
            <a:off x="16026075" y="5511526"/>
            <a:ext cx="39624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gd53ccf40ff_0_19"/>
          <p:cNvSpPr/>
          <p:nvPr/>
        </p:nvSpPr>
        <p:spPr>
          <a:xfrm>
            <a:off x="17499509" y="4304398"/>
            <a:ext cx="1015470" cy="5558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3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1" y="10509"/>
                </a:cubicBezTo>
                <a:lnTo>
                  <a:pt x="19291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5" y="6091"/>
                </a:cubicBezTo>
                <a:cubicBezTo>
                  <a:pt x="10085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gd53ccf40ff_0_19"/>
          <p:cNvSpPr txBox="1"/>
          <p:nvPr/>
        </p:nvSpPr>
        <p:spPr>
          <a:xfrm>
            <a:off x="16204844" y="5832442"/>
            <a:ext cx="36048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Colorado Senate Bill 196: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Inclusive Higher Education Act 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38" name="Google Shape;138;gd53ccf40ff_0_19"/>
          <p:cNvSpPr/>
          <p:nvPr/>
        </p:nvSpPr>
        <p:spPr>
          <a:xfrm>
            <a:off x="7318900" y="5520074"/>
            <a:ext cx="34644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gd53ccf40ff_0_19"/>
          <p:cNvSpPr/>
          <p:nvPr/>
        </p:nvSpPr>
        <p:spPr>
          <a:xfrm>
            <a:off x="8744629" y="4279046"/>
            <a:ext cx="1108134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gd53ccf40ff_0_19"/>
          <p:cNvSpPr txBox="1"/>
          <p:nvPr/>
        </p:nvSpPr>
        <p:spPr>
          <a:xfrm>
            <a:off x="7437100" y="5837683"/>
            <a:ext cx="3228000" cy="279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Section II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Americans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with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Disabilities Act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41" name="Google Shape;141;gd53ccf40ff_0_19"/>
          <p:cNvSpPr/>
          <p:nvPr/>
        </p:nvSpPr>
        <p:spPr>
          <a:xfrm>
            <a:off x="171300" y="5464395"/>
            <a:ext cx="36048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 dirty="0">
              <a:solidFill>
                <a:srgbClr val="00BCBA"/>
              </a:solidFill>
              <a:highlight>
                <a:srgbClr val="00BCBA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gd53ccf40ff_0_19"/>
          <p:cNvSpPr/>
          <p:nvPr/>
        </p:nvSpPr>
        <p:spPr>
          <a:xfrm>
            <a:off x="1279694" y="4279046"/>
            <a:ext cx="1108080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gd53ccf40ff_0_19"/>
          <p:cNvSpPr txBox="1"/>
          <p:nvPr/>
        </p:nvSpPr>
        <p:spPr>
          <a:xfrm>
            <a:off x="108493" y="5837683"/>
            <a:ext cx="3728400" cy="171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Degrees from specialty universities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44" name="Google Shape;144;gd53ccf40ff_0_19"/>
          <p:cNvSpPr txBox="1"/>
          <p:nvPr/>
        </p:nvSpPr>
        <p:spPr>
          <a:xfrm>
            <a:off x="813841" y="3369364"/>
            <a:ext cx="2059883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1880’s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5" name="Google Shape;145;gd53ccf40ff_0_19"/>
          <p:cNvSpPr txBox="1"/>
          <p:nvPr/>
        </p:nvSpPr>
        <p:spPr>
          <a:xfrm>
            <a:off x="4633529" y="3312249"/>
            <a:ext cx="1865398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1973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6" name="Google Shape;146;gd53ccf40ff_0_19"/>
          <p:cNvSpPr txBox="1"/>
          <p:nvPr/>
        </p:nvSpPr>
        <p:spPr>
          <a:xfrm>
            <a:off x="8436305" y="3369364"/>
            <a:ext cx="1865397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1990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7" name="Google Shape;147;gd53ccf40ff_0_19"/>
          <p:cNvSpPr txBox="1"/>
          <p:nvPr/>
        </p:nvSpPr>
        <p:spPr>
          <a:xfrm>
            <a:off x="12733425" y="3369364"/>
            <a:ext cx="1537032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2008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8" name="Google Shape;148;gd53ccf40ff_0_19"/>
          <p:cNvSpPr txBox="1"/>
          <p:nvPr/>
        </p:nvSpPr>
        <p:spPr>
          <a:xfrm>
            <a:off x="17262378" y="3316858"/>
            <a:ext cx="1537032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2016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49" name="Google Shape;149;gd53ccf40ff_0_19"/>
          <p:cNvSpPr txBox="1"/>
          <p:nvPr/>
        </p:nvSpPr>
        <p:spPr>
          <a:xfrm>
            <a:off x="21481901" y="3316858"/>
            <a:ext cx="1537032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202</a:t>
            </a:r>
            <a:r>
              <a:rPr lang="en-US" sz="4800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0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50" name="Google Shape;150;gd53ccf40ff_0_19"/>
          <p:cNvSpPr txBox="1"/>
          <p:nvPr/>
        </p:nvSpPr>
        <p:spPr>
          <a:xfrm>
            <a:off x="171300" y="767400"/>
            <a:ext cx="250467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00" b="1">
                <a:latin typeface="Martel Sans"/>
                <a:ea typeface="Martel Sans"/>
                <a:cs typeface="Martel Sans"/>
                <a:sym typeface="Martel Sans"/>
              </a:rPr>
              <a:t>State and National Landmarks</a:t>
            </a:r>
            <a:endParaRPr sz="100"/>
          </a:p>
        </p:txBody>
      </p:sp>
      <p:cxnSp>
        <p:nvCxnSpPr>
          <p:cNvPr id="151" name="Google Shape;151;gd53ccf40ff_0_19"/>
          <p:cNvCxnSpPr/>
          <p:nvPr/>
        </p:nvCxnSpPr>
        <p:spPr>
          <a:xfrm>
            <a:off x="328225" y="2198240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9" name="Google Shape;129;gd53ccf40ff_0_19">
            <a:extLst>
              <a:ext uri="{FF2B5EF4-FFF2-40B4-BE49-F238E27FC236}">
                <a16:creationId xmlns:a16="http://schemas.microsoft.com/office/drawing/2014/main" id="{EF1E44B8-9EAD-6B4F-B2D4-DBC9E77981DE}"/>
              </a:ext>
            </a:extLst>
          </p:cNvPr>
          <p:cNvSpPr/>
          <p:nvPr/>
        </p:nvSpPr>
        <p:spPr>
          <a:xfrm>
            <a:off x="10980650" y="5511526"/>
            <a:ext cx="48393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134;gd53ccf40ff_0_19">
            <a:extLst>
              <a:ext uri="{FF2B5EF4-FFF2-40B4-BE49-F238E27FC236}">
                <a16:creationId xmlns:a16="http://schemas.microsoft.com/office/drawing/2014/main" id="{5ADAAB18-C8DB-EE4A-AF7A-77C4154D16A4}"/>
              </a:ext>
            </a:extLst>
          </p:cNvPr>
          <p:cNvSpPr txBox="1"/>
          <p:nvPr/>
        </p:nvSpPr>
        <p:spPr>
          <a:xfrm>
            <a:off x="10935338" y="5837683"/>
            <a:ext cx="4955700" cy="333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Federal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Reauthorization of 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Higher Education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Opportunity </a:t>
            </a: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Act </a:t>
            </a:r>
            <a:b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</a:b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&amp;</a:t>
            </a:r>
            <a:endParaRPr b="1" dirty="0">
              <a:solidFill>
                <a:srgbClr val="0D3D3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 Think College</a:t>
            </a:r>
            <a:endParaRPr b="1" dirty="0">
              <a:solidFill>
                <a:srgbClr val="0D3D3A"/>
              </a:solidFill>
            </a:endParaRPr>
          </a:p>
        </p:txBody>
      </p:sp>
      <p:pic>
        <p:nvPicPr>
          <p:cNvPr id="31" name="Google Shape;119;gd53ccf40ff_0_319" descr="IN-logo-Spruce.png">
            <a:extLst>
              <a:ext uri="{FF2B5EF4-FFF2-40B4-BE49-F238E27FC236}">
                <a16:creationId xmlns:a16="http://schemas.microsoft.com/office/drawing/2014/main" id="{01E7267B-3A11-8244-9853-118BF9E425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10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d53ccf40ff_0_336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8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d53ccf40ff_0_336"/>
          <p:cNvSpPr txBox="1"/>
          <p:nvPr/>
        </p:nvSpPr>
        <p:spPr>
          <a:xfrm>
            <a:off x="2950350" y="5013400"/>
            <a:ext cx="182670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Checking for Understanding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d53ccf40ff_0_3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gd53ccf40ff_0_336"/>
          <p:cNvCxnSpPr/>
          <p:nvPr/>
        </p:nvCxnSpPr>
        <p:spPr>
          <a:xfrm>
            <a:off x="6480811" y="685800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d53ccf40ff_0_349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8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d53ccf40ff_0_349"/>
          <p:cNvSpPr txBox="1"/>
          <p:nvPr/>
        </p:nvSpPr>
        <p:spPr>
          <a:xfrm>
            <a:off x="2950350" y="5013400"/>
            <a:ext cx="182670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A Comparison of Supports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gd53ccf40ff_0_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gd53ccf40ff_0_349"/>
          <p:cNvCxnSpPr/>
          <p:nvPr/>
        </p:nvCxnSpPr>
        <p:spPr>
          <a:xfrm>
            <a:off x="6480811" y="685800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53ccf40ff_0_356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Disability Services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173" name="Google Shape;173;gd53ccf40ff_0_356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gd53ccf40ff_0_356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8" name="Google Shape;175;gd53ccf40ff_0_356">
            <a:extLst>
              <a:ext uri="{FF2B5EF4-FFF2-40B4-BE49-F238E27FC236}">
                <a16:creationId xmlns:a16="http://schemas.microsoft.com/office/drawing/2014/main" id="{099C4673-998E-FA46-A00E-299F5F529097}"/>
              </a:ext>
            </a:extLst>
          </p:cNvPr>
          <p:cNvGrpSpPr/>
          <p:nvPr/>
        </p:nvGrpSpPr>
        <p:grpSpPr>
          <a:xfrm>
            <a:off x="1206498" y="3939482"/>
            <a:ext cx="8699100" cy="3507000"/>
            <a:chOff x="0" y="143572"/>
            <a:chExt cx="8699100" cy="3507000"/>
          </a:xfrm>
          <a:solidFill>
            <a:srgbClr val="F7BF15"/>
          </a:solidFill>
        </p:grpSpPr>
        <p:sp>
          <p:nvSpPr>
            <p:cNvPr id="9" name="Google Shape;176;gd53ccf40ff_0_356">
              <a:extLst>
                <a:ext uri="{FF2B5EF4-FFF2-40B4-BE49-F238E27FC236}">
                  <a16:creationId xmlns:a16="http://schemas.microsoft.com/office/drawing/2014/main" id="{E23243B5-66E9-AF46-9876-DDE1CD621BB2}"/>
                </a:ext>
              </a:extLst>
            </p:cNvPr>
            <p:cNvSpPr/>
            <p:nvPr/>
          </p:nvSpPr>
          <p:spPr>
            <a:xfrm>
              <a:off x="0" y="378529"/>
              <a:ext cx="8699100" cy="2591929"/>
            </a:xfrm>
            <a:prstGeom prst="roundRect">
              <a:avLst>
                <a:gd name="adj" fmla="val 10807"/>
              </a:avLst>
            </a:prstGeom>
            <a:solidFill>
              <a:srgbClr val="F7BF1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77;gd53ccf40ff_0_356">
              <a:extLst>
                <a:ext uri="{FF2B5EF4-FFF2-40B4-BE49-F238E27FC236}">
                  <a16:creationId xmlns:a16="http://schemas.microsoft.com/office/drawing/2014/main" id="{2536EAA5-CD10-814D-8FFD-9B61E8A1BC9F}"/>
                </a:ext>
              </a:extLst>
            </p:cNvPr>
            <p:cNvSpPr txBox="1"/>
            <p:nvPr/>
          </p:nvSpPr>
          <p:spPr>
            <a:xfrm>
              <a:off x="154198" y="143572"/>
              <a:ext cx="8544900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Available at all schools. Must be admitted through traditional route.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53ccf40ff_0_422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Disability Services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183" name="Google Shape;183;gd53ccf40ff_0_422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d53ccf40ff_0_422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88" name="Google Shape;188;gd53ccf40ff_0_422"/>
          <p:cNvGrpSpPr/>
          <p:nvPr/>
        </p:nvGrpSpPr>
        <p:grpSpPr>
          <a:xfrm>
            <a:off x="1206496" y="7274330"/>
            <a:ext cx="8699100" cy="3264300"/>
            <a:chOff x="0" y="0"/>
            <a:chExt cx="8699100" cy="3264300"/>
          </a:xfrm>
        </p:grpSpPr>
        <p:sp>
          <p:nvSpPr>
            <p:cNvPr id="189" name="Google Shape;189;gd53ccf40ff_0_422"/>
            <p:cNvSpPr/>
            <p:nvPr/>
          </p:nvSpPr>
          <p:spPr>
            <a:xfrm>
              <a:off x="0" y="0"/>
              <a:ext cx="8699100" cy="3264300"/>
            </a:xfrm>
            <a:prstGeom prst="roundRect">
              <a:avLst>
                <a:gd name="adj" fmla="val 8057"/>
              </a:avLst>
            </a:prstGeom>
            <a:solidFill>
              <a:srgbClr val="F7BF1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d53ccf40ff_0_422"/>
            <p:cNvSpPr txBox="1"/>
            <p:nvPr/>
          </p:nvSpPr>
          <p:spPr>
            <a:xfrm>
              <a:off x="77034" y="322415"/>
              <a:ext cx="8545200" cy="261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Student must advocate on their own and disclose their disability to get services.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  <p:grpSp>
        <p:nvGrpSpPr>
          <p:cNvPr id="15" name="Google Shape;175;gd53ccf40ff_0_356">
            <a:extLst>
              <a:ext uri="{FF2B5EF4-FFF2-40B4-BE49-F238E27FC236}">
                <a16:creationId xmlns:a16="http://schemas.microsoft.com/office/drawing/2014/main" id="{592F14F6-70B9-984F-838D-ADCD94A738A8}"/>
              </a:ext>
            </a:extLst>
          </p:cNvPr>
          <p:cNvGrpSpPr/>
          <p:nvPr/>
        </p:nvGrpSpPr>
        <p:grpSpPr>
          <a:xfrm>
            <a:off x="1206498" y="3939482"/>
            <a:ext cx="8699100" cy="3507000"/>
            <a:chOff x="0" y="143572"/>
            <a:chExt cx="8699100" cy="3507000"/>
          </a:xfrm>
          <a:solidFill>
            <a:srgbClr val="F7BF15"/>
          </a:solidFill>
        </p:grpSpPr>
        <p:sp>
          <p:nvSpPr>
            <p:cNvPr id="16" name="Google Shape;176;gd53ccf40ff_0_356">
              <a:extLst>
                <a:ext uri="{FF2B5EF4-FFF2-40B4-BE49-F238E27FC236}">
                  <a16:creationId xmlns:a16="http://schemas.microsoft.com/office/drawing/2014/main" id="{E57D6171-110F-A94F-A9D0-EF4A7C6F54D1}"/>
                </a:ext>
              </a:extLst>
            </p:cNvPr>
            <p:cNvSpPr/>
            <p:nvPr/>
          </p:nvSpPr>
          <p:spPr>
            <a:xfrm>
              <a:off x="0" y="378529"/>
              <a:ext cx="8699100" cy="2591929"/>
            </a:xfrm>
            <a:prstGeom prst="roundRect">
              <a:avLst>
                <a:gd name="adj" fmla="val 10807"/>
              </a:avLst>
            </a:prstGeom>
            <a:solidFill>
              <a:srgbClr val="F7BF1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7;gd53ccf40ff_0_356">
              <a:extLst>
                <a:ext uri="{FF2B5EF4-FFF2-40B4-BE49-F238E27FC236}">
                  <a16:creationId xmlns:a16="http://schemas.microsoft.com/office/drawing/2014/main" id="{08703C38-B7E2-7A46-B99F-012376FDA870}"/>
                </a:ext>
              </a:extLst>
            </p:cNvPr>
            <p:cNvSpPr txBox="1"/>
            <p:nvPr/>
          </p:nvSpPr>
          <p:spPr>
            <a:xfrm>
              <a:off x="154198" y="143572"/>
              <a:ext cx="8544900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Available at all schools. Must be admitted through traditional route.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53ccf40ff_0_422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Disability Services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183" name="Google Shape;183;gd53ccf40ff_0_422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d53ccf40ff_0_422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88" name="Google Shape;188;gd53ccf40ff_0_422"/>
          <p:cNvGrpSpPr/>
          <p:nvPr/>
        </p:nvGrpSpPr>
        <p:grpSpPr>
          <a:xfrm>
            <a:off x="1206496" y="7274330"/>
            <a:ext cx="8699100" cy="3264300"/>
            <a:chOff x="0" y="0"/>
            <a:chExt cx="8699100" cy="3264300"/>
          </a:xfrm>
        </p:grpSpPr>
        <p:sp>
          <p:nvSpPr>
            <p:cNvPr id="189" name="Google Shape;189;gd53ccf40ff_0_422"/>
            <p:cNvSpPr/>
            <p:nvPr/>
          </p:nvSpPr>
          <p:spPr>
            <a:xfrm>
              <a:off x="0" y="0"/>
              <a:ext cx="8699100" cy="3264300"/>
            </a:xfrm>
            <a:prstGeom prst="roundRect">
              <a:avLst>
                <a:gd name="adj" fmla="val 8057"/>
              </a:avLst>
            </a:prstGeom>
            <a:solidFill>
              <a:srgbClr val="F7BF1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d53ccf40ff_0_422"/>
            <p:cNvSpPr txBox="1"/>
            <p:nvPr/>
          </p:nvSpPr>
          <p:spPr>
            <a:xfrm>
              <a:off x="77034" y="322415"/>
              <a:ext cx="8545200" cy="261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Student must advocate on their own and disclose their disability to get services.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  <p:grpSp>
        <p:nvGrpSpPr>
          <p:cNvPr id="11" name="Google Shape;175;gd53ccf40ff_0_356">
            <a:extLst>
              <a:ext uri="{FF2B5EF4-FFF2-40B4-BE49-F238E27FC236}">
                <a16:creationId xmlns:a16="http://schemas.microsoft.com/office/drawing/2014/main" id="{9DCF1DBA-09E2-8745-82E5-CA24DCA0E9C8}"/>
              </a:ext>
            </a:extLst>
          </p:cNvPr>
          <p:cNvGrpSpPr/>
          <p:nvPr/>
        </p:nvGrpSpPr>
        <p:grpSpPr>
          <a:xfrm>
            <a:off x="1206498" y="3939482"/>
            <a:ext cx="8699100" cy="3507000"/>
            <a:chOff x="0" y="143572"/>
            <a:chExt cx="8699100" cy="3507000"/>
          </a:xfrm>
          <a:solidFill>
            <a:srgbClr val="F7BF15"/>
          </a:solidFill>
        </p:grpSpPr>
        <p:sp>
          <p:nvSpPr>
            <p:cNvPr id="12" name="Google Shape;176;gd53ccf40ff_0_356">
              <a:extLst>
                <a:ext uri="{FF2B5EF4-FFF2-40B4-BE49-F238E27FC236}">
                  <a16:creationId xmlns:a16="http://schemas.microsoft.com/office/drawing/2014/main" id="{A412A123-55FE-B146-A157-86C89B074AA6}"/>
                </a:ext>
              </a:extLst>
            </p:cNvPr>
            <p:cNvSpPr/>
            <p:nvPr/>
          </p:nvSpPr>
          <p:spPr>
            <a:xfrm>
              <a:off x="0" y="378529"/>
              <a:ext cx="8699100" cy="2591929"/>
            </a:xfrm>
            <a:prstGeom prst="roundRect">
              <a:avLst>
                <a:gd name="adj" fmla="val 10807"/>
              </a:avLst>
            </a:prstGeom>
            <a:solidFill>
              <a:srgbClr val="F7BF1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77;gd53ccf40ff_0_356">
              <a:extLst>
                <a:ext uri="{FF2B5EF4-FFF2-40B4-BE49-F238E27FC236}">
                  <a16:creationId xmlns:a16="http://schemas.microsoft.com/office/drawing/2014/main" id="{295EC73B-EFD6-294B-B27E-F34B1FF3D1B4}"/>
                </a:ext>
              </a:extLst>
            </p:cNvPr>
            <p:cNvSpPr txBox="1"/>
            <p:nvPr/>
          </p:nvSpPr>
          <p:spPr>
            <a:xfrm>
              <a:off x="154198" y="143572"/>
              <a:ext cx="8544900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Available at all schools. Must be admitted through traditional route.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  <p:grpSp>
        <p:nvGrpSpPr>
          <p:cNvPr id="14" name="Google Shape;204;gd53ccf40ff_0_403">
            <a:extLst>
              <a:ext uri="{FF2B5EF4-FFF2-40B4-BE49-F238E27FC236}">
                <a16:creationId xmlns:a16="http://schemas.microsoft.com/office/drawing/2014/main" id="{CFB7ECBF-62D8-4643-9813-3FBC4EEDCC4C}"/>
              </a:ext>
            </a:extLst>
          </p:cNvPr>
          <p:cNvGrpSpPr/>
          <p:nvPr/>
        </p:nvGrpSpPr>
        <p:grpSpPr>
          <a:xfrm>
            <a:off x="11477194" y="3795917"/>
            <a:ext cx="7514400" cy="4910759"/>
            <a:chOff x="0" y="-330784"/>
            <a:chExt cx="7514400" cy="4910759"/>
          </a:xfrm>
        </p:grpSpPr>
        <p:sp>
          <p:nvSpPr>
            <p:cNvPr id="15" name="Google Shape;205;gd53ccf40ff_0_403">
              <a:extLst>
                <a:ext uri="{FF2B5EF4-FFF2-40B4-BE49-F238E27FC236}">
                  <a16:creationId xmlns:a16="http://schemas.microsoft.com/office/drawing/2014/main" id="{459446E7-1B9E-DB43-8D82-C60993AD71AD}"/>
                </a:ext>
              </a:extLst>
            </p:cNvPr>
            <p:cNvSpPr/>
            <p:nvPr/>
          </p:nvSpPr>
          <p:spPr>
            <a:xfrm>
              <a:off x="0" y="-330784"/>
              <a:ext cx="7514400" cy="4910759"/>
            </a:xfrm>
            <a:prstGeom prst="roundRect">
              <a:avLst>
                <a:gd name="adj" fmla="val 6338"/>
              </a:avLst>
            </a:prstGeom>
            <a:solidFill>
              <a:srgbClr val="F7BF1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6;gd53ccf40ff_0_403">
              <a:extLst>
                <a:ext uri="{FF2B5EF4-FFF2-40B4-BE49-F238E27FC236}">
                  <a16:creationId xmlns:a16="http://schemas.microsoft.com/office/drawing/2014/main" id="{256EA336-9813-764C-8E55-4919C7C9CC6D}"/>
                </a:ext>
              </a:extLst>
            </p:cNvPr>
            <p:cNvSpPr txBox="1"/>
            <p:nvPr/>
          </p:nvSpPr>
          <p:spPr>
            <a:xfrm>
              <a:off x="66600" y="329612"/>
              <a:ext cx="7447800" cy="358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Serves students with varying disabilities - mental</a:t>
              </a:r>
              <a:r>
                <a:rPr lang="en-US" sz="4800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 health disorder</a:t>
              </a: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, physical disability, chronic illness, autism, ADD/ADHD, etc.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124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53ccf40ff_0_422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Disability Services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183" name="Google Shape;183;gd53ccf40ff_0_422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d53ccf40ff_0_422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7" name="Google Shape;223;gd53ccf40ff_0_384">
            <a:extLst>
              <a:ext uri="{FF2B5EF4-FFF2-40B4-BE49-F238E27FC236}">
                <a16:creationId xmlns:a16="http://schemas.microsoft.com/office/drawing/2014/main" id="{4A515F7B-9F45-4149-85D8-6D4EC822200E}"/>
              </a:ext>
            </a:extLst>
          </p:cNvPr>
          <p:cNvGrpSpPr/>
          <p:nvPr/>
        </p:nvGrpSpPr>
        <p:grpSpPr>
          <a:xfrm>
            <a:off x="11439150" y="9303540"/>
            <a:ext cx="7539600" cy="1825610"/>
            <a:chOff x="-25444" y="239115"/>
            <a:chExt cx="7539600" cy="1825610"/>
          </a:xfrm>
        </p:grpSpPr>
        <p:sp>
          <p:nvSpPr>
            <p:cNvPr id="18" name="Google Shape;224;gd53ccf40ff_0_384">
              <a:extLst>
                <a:ext uri="{FF2B5EF4-FFF2-40B4-BE49-F238E27FC236}">
                  <a16:creationId xmlns:a16="http://schemas.microsoft.com/office/drawing/2014/main" id="{028C8FD9-13B5-E74E-80D4-40AA905D30AA}"/>
                </a:ext>
              </a:extLst>
            </p:cNvPr>
            <p:cNvSpPr/>
            <p:nvPr/>
          </p:nvSpPr>
          <p:spPr>
            <a:xfrm>
              <a:off x="-25444" y="239115"/>
              <a:ext cx="7539600" cy="1825610"/>
            </a:xfrm>
            <a:prstGeom prst="roundRect">
              <a:avLst>
                <a:gd name="adj" fmla="val 15000"/>
              </a:avLst>
            </a:prstGeom>
            <a:solidFill>
              <a:srgbClr val="F7BF1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5;gd53ccf40ff_0_384">
              <a:extLst>
                <a:ext uri="{FF2B5EF4-FFF2-40B4-BE49-F238E27FC236}">
                  <a16:creationId xmlns:a16="http://schemas.microsoft.com/office/drawing/2014/main" id="{86E052D6-B49A-E44C-9240-63DEF394D9FA}"/>
                </a:ext>
              </a:extLst>
            </p:cNvPr>
            <p:cNvSpPr txBox="1"/>
            <p:nvPr/>
          </p:nvSpPr>
          <p:spPr>
            <a:xfrm>
              <a:off x="108056" y="612202"/>
              <a:ext cx="7406100" cy="109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Offers accommodations only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  <p:sp>
        <p:nvSpPr>
          <p:cNvPr id="20" name="Google Shape;226;gd53ccf40ff_0_384">
            <a:extLst>
              <a:ext uri="{FF2B5EF4-FFF2-40B4-BE49-F238E27FC236}">
                <a16:creationId xmlns:a16="http://schemas.microsoft.com/office/drawing/2014/main" id="{AEDE6613-102F-C847-9DCD-FD2C5AE8A8A3}"/>
              </a:ext>
            </a:extLst>
          </p:cNvPr>
          <p:cNvSpPr txBox="1"/>
          <p:nvPr/>
        </p:nvSpPr>
        <p:spPr>
          <a:xfrm>
            <a:off x="742950" y="11456175"/>
            <a:ext cx="182358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Martel Sans Light"/>
                <a:ea typeface="Martel Sans Light"/>
                <a:cs typeface="Martel Sans Light"/>
                <a:sym typeface="Martel Sans Light"/>
              </a:rPr>
              <a:t>*Students receiving supports from Comprehensive or Inclusive Services often qualify for and access supports from the Disability Services office in addition to supports from comprehensive or inclusive higher ed services. </a:t>
            </a:r>
            <a:endParaRPr dirty="0"/>
          </a:p>
        </p:txBody>
      </p:sp>
      <p:grpSp>
        <p:nvGrpSpPr>
          <p:cNvPr id="21" name="Google Shape;204;gd53ccf40ff_0_403">
            <a:extLst>
              <a:ext uri="{FF2B5EF4-FFF2-40B4-BE49-F238E27FC236}">
                <a16:creationId xmlns:a16="http://schemas.microsoft.com/office/drawing/2014/main" id="{A0E08D71-837D-5046-921B-933C203FD824}"/>
              </a:ext>
            </a:extLst>
          </p:cNvPr>
          <p:cNvGrpSpPr/>
          <p:nvPr/>
        </p:nvGrpSpPr>
        <p:grpSpPr>
          <a:xfrm>
            <a:off x="11477194" y="3795917"/>
            <a:ext cx="7514400" cy="4910759"/>
            <a:chOff x="0" y="-330784"/>
            <a:chExt cx="7514400" cy="4910759"/>
          </a:xfrm>
        </p:grpSpPr>
        <p:sp>
          <p:nvSpPr>
            <p:cNvPr id="22" name="Google Shape;205;gd53ccf40ff_0_403">
              <a:extLst>
                <a:ext uri="{FF2B5EF4-FFF2-40B4-BE49-F238E27FC236}">
                  <a16:creationId xmlns:a16="http://schemas.microsoft.com/office/drawing/2014/main" id="{BAD011B0-8628-9D43-A898-7BFF8BA13D29}"/>
                </a:ext>
              </a:extLst>
            </p:cNvPr>
            <p:cNvSpPr/>
            <p:nvPr/>
          </p:nvSpPr>
          <p:spPr>
            <a:xfrm>
              <a:off x="0" y="-330784"/>
              <a:ext cx="7514400" cy="4910759"/>
            </a:xfrm>
            <a:prstGeom prst="roundRect">
              <a:avLst>
                <a:gd name="adj" fmla="val 6338"/>
              </a:avLst>
            </a:prstGeom>
            <a:solidFill>
              <a:srgbClr val="F7BF1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06;gd53ccf40ff_0_403">
              <a:extLst>
                <a:ext uri="{FF2B5EF4-FFF2-40B4-BE49-F238E27FC236}">
                  <a16:creationId xmlns:a16="http://schemas.microsoft.com/office/drawing/2014/main" id="{46ED8D7B-D741-1447-90FB-03A0D721DEB8}"/>
                </a:ext>
              </a:extLst>
            </p:cNvPr>
            <p:cNvSpPr txBox="1"/>
            <p:nvPr/>
          </p:nvSpPr>
          <p:spPr>
            <a:xfrm>
              <a:off x="66600" y="329612"/>
              <a:ext cx="7447800" cy="358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Serves students with varying disabilities - mental</a:t>
              </a:r>
              <a:r>
                <a:rPr lang="en-US" sz="4800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 health disorder</a:t>
              </a: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, physical disability, chronic illness, autism, ADD/ADHD, etc.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  <p:grpSp>
        <p:nvGrpSpPr>
          <p:cNvPr id="24" name="Google Shape;175;gd53ccf40ff_0_356">
            <a:extLst>
              <a:ext uri="{FF2B5EF4-FFF2-40B4-BE49-F238E27FC236}">
                <a16:creationId xmlns:a16="http://schemas.microsoft.com/office/drawing/2014/main" id="{9FF58F04-0242-F74F-AA19-71EFFD319FDE}"/>
              </a:ext>
            </a:extLst>
          </p:cNvPr>
          <p:cNvGrpSpPr/>
          <p:nvPr/>
        </p:nvGrpSpPr>
        <p:grpSpPr>
          <a:xfrm>
            <a:off x="1206498" y="3939482"/>
            <a:ext cx="8699100" cy="3507000"/>
            <a:chOff x="0" y="143572"/>
            <a:chExt cx="8699100" cy="3507000"/>
          </a:xfrm>
          <a:solidFill>
            <a:srgbClr val="F7BF15"/>
          </a:solidFill>
        </p:grpSpPr>
        <p:sp>
          <p:nvSpPr>
            <p:cNvPr id="25" name="Google Shape;176;gd53ccf40ff_0_356">
              <a:extLst>
                <a:ext uri="{FF2B5EF4-FFF2-40B4-BE49-F238E27FC236}">
                  <a16:creationId xmlns:a16="http://schemas.microsoft.com/office/drawing/2014/main" id="{4A202C37-3C9E-2845-A41F-2464D67A9FC4}"/>
                </a:ext>
              </a:extLst>
            </p:cNvPr>
            <p:cNvSpPr/>
            <p:nvPr/>
          </p:nvSpPr>
          <p:spPr>
            <a:xfrm>
              <a:off x="0" y="378529"/>
              <a:ext cx="8699100" cy="2591929"/>
            </a:xfrm>
            <a:prstGeom prst="roundRect">
              <a:avLst>
                <a:gd name="adj" fmla="val 10807"/>
              </a:avLst>
            </a:prstGeom>
            <a:solidFill>
              <a:srgbClr val="F7BF1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77;gd53ccf40ff_0_356">
              <a:extLst>
                <a:ext uri="{FF2B5EF4-FFF2-40B4-BE49-F238E27FC236}">
                  <a16:creationId xmlns:a16="http://schemas.microsoft.com/office/drawing/2014/main" id="{43A87ADF-2DDA-DC4D-BB06-7C8D40DFC544}"/>
                </a:ext>
              </a:extLst>
            </p:cNvPr>
            <p:cNvSpPr txBox="1"/>
            <p:nvPr/>
          </p:nvSpPr>
          <p:spPr>
            <a:xfrm>
              <a:off x="154198" y="143572"/>
              <a:ext cx="8544900" cy="350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Available at all schools. Must be admitted through traditional route.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  <p:grpSp>
        <p:nvGrpSpPr>
          <p:cNvPr id="27" name="Google Shape;188;gd53ccf40ff_0_422">
            <a:extLst>
              <a:ext uri="{FF2B5EF4-FFF2-40B4-BE49-F238E27FC236}">
                <a16:creationId xmlns:a16="http://schemas.microsoft.com/office/drawing/2014/main" id="{DC3C887C-C377-9049-9A49-1383EAB1ED72}"/>
              </a:ext>
            </a:extLst>
          </p:cNvPr>
          <p:cNvGrpSpPr/>
          <p:nvPr/>
        </p:nvGrpSpPr>
        <p:grpSpPr>
          <a:xfrm>
            <a:off x="1206496" y="7274330"/>
            <a:ext cx="8699100" cy="3264300"/>
            <a:chOff x="0" y="0"/>
            <a:chExt cx="8699100" cy="3264300"/>
          </a:xfrm>
        </p:grpSpPr>
        <p:sp>
          <p:nvSpPr>
            <p:cNvPr id="28" name="Google Shape;189;gd53ccf40ff_0_422">
              <a:extLst>
                <a:ext uri="{FF2B5EF4-FFF2-40B4-BE49-F238E27FC236}">
                  <a16:creationId xmlns:a16="http://schemas.microsoft.com/office/drawing/2014/main" id="{AD97FA6B-8DE6-3043-BD93-4833D59009A5}"/>
                </a:ext>
              </a:extLst>
            </p:cNvPr>
            <p:cNvSpPr/>
            <p:nvPr/>
          </p:nvSpPr>
          <p:spPr>
            <a:xfrm>
              <a:off x="0" y="0"/>
              <a:ext cx="8699100" cy="3264300"/>
            </a:xfrm>
            <a:prstGeom prst="roundRect">
              <a:avLst>
                <a:gd name="adj" fmla="val 8057"/>
              </a:avLst>
            </a:prstGeom>
            <a:solidFill>
              <a:srgbClr val="F7BF1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90;gd53ccf40ff_0_422">
              <a:extLst>
                <a:ext uri="{FF2B5EF4-FFF2-40B4-BE49-F238E27FC236}">
                  <a16:creationId xmlns:a16="http://schemas.microsoft.com/office/drawing/2014/main" id="{6DA89DF2-1789-454F-891D-9E94D19E6175}"/>
                </a:ext>
              </a:extLst>
            </p:cNvPr>
            <p:cNvSpPr txBox="1"/>
            <p:nvPr/>
          </p:nvSpPr>
          <p:spPr>
            <a:xfrm>
              <a:off x="77034" y="322415"/>
              <a:ext cx="8545200" cy="261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Student must advocate on their own and disclose their disability to get services.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324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53ccf40ff_0_537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Inclusive Higher Ed Services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232" name="Google Shape;232;gd53ccf40ff_0_537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gd53ccf40ff_0_537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8" name="Google Shape;234;gd53ccf40ff_0_537">
            <a:extLst>
              <a:ext uri="{FF2B5EF4-FFF2-40B4-BE49-F238E27FC236}">
                <a16:creationId xmlns:a16="http://schemas.microsoft.com/office/drawing/2014/main" id="{8DD225DC-800D-BB4F-8256-432011F4D967}"/>
              </a:ext>
            </a:extLst>
          </p:cNvPr>
          <p:cNvGrpSpPr/>
          <p:nvPr/>
        </p:nvGrpSpPr>
        <p:grpSpPr>
          <a:xfrm>
            <a:off x="742945" y="3213504"/>
            <a:ext cx="9569700" cy="3115513"/>
            <a:chOff x="-13469575" y="462245"/>
            <a:chExt cx="9569700" cy="3115513"/>
          </a:xfrm>
        </p:grpSpPr>
        <p:sp>
          <p:nvSpPr>
            <p:cNvPr id="9" name="Google Shape;235;gd53ccf40ff_0_537">
              <a:extLst>
                <a:ext uri="{FF2B5EF4-FFF2-40B4-BE49-F238E27FC236}">
                  <a16:creationId xmlns:a16="http://schemas.microsoft.com/office/drawing/2014/main" id="{46941F32-335A-1D4B-8E80-2454835A2216}"/>
                </a:ext>
              </a:extLst>
            </p:cNvPr>
            <p:cNvSpPr/>
            <p:nvPr/>
          </p:nvSpPr>
          <p:spPr>
            <a:xfrm>
              <a:off x="-13469575" y="681252"/>
              <a:ext cx="9569700" cy="2677500"/>
            </a:xfrm>
            <a:prstGeom prst="roundRect">
              <a:avLst>
                <a:gd name="adj" fmla="val 10807"/>
              </a:avLst>
            </a:prstGeom>
            <a:solidFill>
              <a:srgbClr val="8FD1D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36;gd53ccf40ff_0_537">
              <a:extLst>
                <a:ext uri="{FF2B5EF4-FFF2-40B4-BE49-F238E27FC236}">
                  <a16:creationId xmlns:a16="http://schemas.microsoft.com/office/drawing/2014/main" id="{A1EF5C34-08EF-5C4B-BCDB-FF0F5736E2FA}"/>
                </a:ext>
              </a:extLst>
            </p:cNvPr>
            <p:cNvSpPr txBox="1"/>
            <p:nvPr/>
          </p:nvSpPr>
          <p:spPr>
            <a:xfrm>
              <a:off x="-13384825" y="462245"/>
              <a:ext cx="9400200" cy="3115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Typically for students with ID who could not otherwise gain admittance traditionally.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53ccf40ff_0_537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Inclusive Higher Ed Services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232" name="Google Shape;232;gd53ccf40ff_0_537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gd53ccf40ff_0_537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234" name="Google Shape;234;gd53ccf40ff_0_537"/>
          <p:cNvGrpSpPr/>
          <p:nvPr/>
        </p:nvGrpSpPr>
        <p:grpSpPr>
          <a:xfrm>
            <a:off x="742945" y="3213504"/>
            <a:ext cx="9569700" cy="3115513"/>
            <a:chOff x="-13469575" y="462245"/>
            <a:chExt cx="9569700" cy="3115513"/>
          </a:xfrm>
        </p:grpSpPr>
        <p:sp>
          <p:nvSpPr>
            <p:cNvPr id="235" name="Google Shape;235;gd53ccf40ff_0_537"/>
            <p:cNvSpPr/>
            <p:nvPr/>
          </p:nvSpPr>
          <p:spPr>
            <a:xfrm>
              <a:off x="-13469575" y="681252"/>
              <a:ext cx="9569700" cy="2677500"/>
            </a:xfrm>
            <a:prstGeom prst="roundRect">
              <a:avLst>
                <a:gd name="adj" fmla="val 10807"/>
              </a:avLst>
            </a:prstGeom>
            <a:solidFill>
              <a:srgbClr val="8FD1D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d53ccf40ff_0_537"/>
            <p:cNvSpPr txBox="1"/>
            <p:nvPr/>
          </p:nvSpPr>
          <p:spPr>
            <a:xfrm>
              <a:off x="-13384825" y="462245"/>
              <a:ext cx="9400200" cy="3115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Typically for students with ID who could not otherwise gain admittance traditionally.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  <p:grpSp>
        <p:nvGrpSpPr>
          <p:cNvPr id="8" name="Google Shape;244;ge16c822333_0_70">
            <a:extLst>
              <a:ext uri="{FF2B5EF4-FFF2-40B4-BE49-F238E27FC236}">
                <a16:creationId xmlns:a16="http://schemas.microsoft.com/office/drawing/2014/main" id="{C27CB17D-DA1A-8D4A-8695-7AC7D941609E}"/>
              </a:ext>
            </a:extLst>
          </p:cNvPr>
          <p:cNvGrpSpPr/>
          <p:nvPr/>
        </p:nvGrpSpPr>
        <p:grpSpPr>
          <a:xfrm>
            <a:off x="742950" y="7059601"/>
            <a:ext cx="9395597" cy="5250280"/>
            <a:chOff x="-2138000" y="930156"/>
            <a:chExt cx="8073900" cy="6867600"/>
          </a:xfrm>
        </p:grpSpPr>
        <p:sp>
          <p:nvSpPr>
            <p:cNvPr id="9" name="Google Shape;245;ge16c822333_0_70">
              <a:extLst>
                <a:ext uri="{FF2B5EF4-FFF2-40B4-BE49-F238E27FC236}">
                  <a16:creationId xmlns:a16="http://schemas.microsoft.com/office/drawing/2014/main" id="{B2259155-84F9-8F44-BC81-251CFAAE2CCA}"/>
                </a:ext>
              </a:extLst>
            </p:cNvPr>
            <p:cNvSpPr/>
            <p:nvPr/>
          </p:nvSpPr>
          <p:spPr>
            <a:xfrm>
              <a:off x="-2138000" y="930156"/>
              <a:ext cx="8073900" cy="6867600"/>
            </a:xfrm>
            <a:prstGeom prst="roundRect">
              <a:avLst>
                <a:gd name="adj" fmla="val 3935"/>
              </a:avLst>
            </a:prstGeom>
            <a:solidFill>
              <a:srgbClr val="8FD1D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6;ge16c822333_0_70">
              <a:extLst>
                <a:ext uri="{FF2B5EF4-FFF2-40B4-BE49-F238E27FC236}">
                  <a16:creationId xmlns:a16="http://schemas.microsoft.com/office/drawing/2014/main" id="{9EC1BD06-DEAC-EB4B-8F08-4783F9A341E8}"/>
                </a:ext>
              </a:extLst>
            </p:cNvPr>
            <p:cNvSpPr txBox="1"/>
            <p:nvPr/>
          </p:nvSpPr>
          <p:spPr>
            <a:xfrm>
              <a:off x="-1778743" y="1205543"/>
              <a:ext cx="7355400" cy="6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Currently available at limited schools. Interested students apply directly to the this office versus traditional university admissions.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1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004" cy="184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Section Two Objectives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87" name="Google Shape;87;p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3"/>
          <p:cNvCxnSpPr/>
          <p:nvPr/>
        </p:nvCxnSpPr>
        <p:spPr>
          <a:xfrm>
            <a:off x="742950" y="2825965"/>
            <a:ext cx="22844755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53ccf40ff_0_537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Inclusive Higher Ed Services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232" name="Google Shape;232;gd53ccf40ff_0_537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gd53ccf40ff_0_537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234" name="Google Shape;234;gd53ccf40ff_0_537"/>
          <p:cNvGrpSpPr/>
          <p:nvPr/>
        </p:nvGrpSpPr>
        <p:grpSpPr>
          <a:xfrm>
            <a:off x="742945" y="3213504"/>
            <a:ext cx="9569700" cy="3115513"/>
            <a:chOff x="-13469575" y="462245"/>
            <a:chExt cx="9569700" cy="3115513"/>
          </a:xfrm>
        </p:grpSpPr>
        <p:sp>
          <p:nvSpPr>
            <p:cNvPr id="235" name="Google Shape;235;gd53ccf40ff_0_537"/>
            <p:cNvSpPr/>
            <p:nvPr/>
          </p:nvSpPr>
          <p:spPr>
            <a:xfrm>
              <a:off x="-13469575" y="681252"/>
              <a:ext cx="9569700" cy="2677500"/>
            </a:xfrm>
            <a:prstGeom prst="roundRect">
              <a:avLst>
                <a:gd name="adj" fmla="val 10807"/>
              </a:avLst>
            </a:prstGeom>
            <a:solidFill>
              <a:srgbClr val="8FD1D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d53ccf40ff_0_537"/>
            <p:cNvSpPr txBox="1"/>
            <p:nvPr/>
          </p:nvSpPr>
          <p:spPr>
            <a:xfrm>
              <a:off x="-13384825" y="462245"/>
              <a:ext cx="9400200" cy="3115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Typically for students with ID who could not otherwise gain admittance traditionally.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  <p:grpSp>
        <p:nvGrpSpPr>
          <p:cNvPr id="8" name="Google Shape;244;ge16c822333_0_70">
            <a:extLst>
              <a:ext uri="{FF2B5EF4-FFF2-40B4-BE49-F238E27FC236}">
                <a16:creationId xmlns:a16="http://schemas.microsoft.com/office/drawing/2014/main" id="{C27CB17D-DA1A-8D4A-8695-7AC7D941609E}"/>
              </a:ext>
            </a:extLst>
          </p:cNvPr>
          <p:cNvGrpSpPr/>
          <p:nvPr/>
        </p:nvGrpSpPr>
        <p:grpSpPr>
          <a:xfrm>
            <a:off x="742950" y="7059601"/>
            <a:ext cx="9395597" cy="5250280"/>
            <a:chOff x="-2138000" y="930156"/>
            <a:chExt cx="8073900" cy="6867600"/>
          </a:xfrm>
        </p:grpSpPr>
        <p:sp>
          <p:nvSpPr>
            <p:cNvPr id="9" name="Google Shape;245;ge16c822333_0_70">
              <a:extLst>
                <a:ext uri="{FF2B5EF4-FFF2-40B4-BE49-F238E27FC236}">
                  <a16:creationId xmlns:a16="http://schemas.microsoft.com/office/drawing/2014/main" id="{B2259155-84F9-8F44-BC81-251CFAAE2CCA}"/>
                </a:ext>
              </a:extLst>
            </p:cNvPr>
            <p:cNvSpPr/>
            <p:nvPr/>
          </p:nvSpPr>
          <p:spPr>
            <a:xfrm>
              <a:off x="-2138000" y="930156"/>
              <a:ext cx="8073900" cy="6867600"/>
            </a:xfrm>
            <a:prstGeom prst="roundRect">
              <a:avLst>
                <a:gd name="adj" fmla="val 3935"/>
              </a:avLst>
            </a:prstGeom>
            <a:solidFill>
              <a:srgbClr val="8FD1D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6;ge16c822333_0_70">
              <a:extLst>
                <a:ext uri="{FF2B5EF4-FFF2-40B4-BE49-F238E27FC236}">
                  <a16:creationId xmlns:a16="http://schemas.microsoft.com/office/drawing/2014/main" id="{9EC1BD06-DEAC-EB4B-8F08-4783F9A341E8}"/>
                </a:ext>
              </a:extLst>
            </p:cNvPr>
            <p:cNvSpPr txBox="1"/>
            <p:nvPr/>
          </p:nvSpPr>
          <p:spPr>
            <a:xfrm>
              <a:off x="-1778743" y="1205543"/>
              <a:ext cx="7355400" cy="6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Currently available at limited schools. Interested students apply directly to the this office versus traditional university admissions.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  <p:grpSp>
        <p:nvGrpSpPr>
          <p:cNvPr id="11" name="Google Shape;261;ge16c822333_0_88">
            <a:extLst>
              <a:ext uri="{FF2B5EF4-FFF2-40B4-BE49-F238E27FC236}">
                <a16:creationId xmlns:a16="http://schemas.microsoft.com/office/drawing/2014/main" id="{1EFD0EBE-D2C5-D14B-996C-87B4EC7DAE3F}"/>
              </a:ext>
            </a:extLst>
          </p:cNvPr>
          <p:cNvGrpSpPr/>
          <p:nvPr/>
        </p:nvGrpSpPr>
        <p:grpSpPr>
          <a:xfrm>
            <a:off x="11585400" y="3112025"/>
            <a:ext cx="9569700" cy="3355500"/>
            <a:chOff x="0" y="-224807"/>
            <a:chExt cx="8083200" cy="3355500"/>
          </a:xfrm>
        </p:grpSpPr>
        <p:sp>
          <p:nvSpPr>
            <p:cNvPr id="12" name="Google Shape;262;ge16c822333_0_88">
              <a:extLst>
                <a:ext uri="{FF2B5EF4-FFF2-40B4-BE49-F238E27FC236}">
                  <a16:creationId xmlns:a16="http://schemas.microsoft.com/office/drawing/2014/main" id="{A4822830-64D0-7F4F-AD46-E6739EC96FB2}"/>
                </a:ext>
              </a:extLst>
            </p:cNvPr>
            <p:cNvSpPr/>
            <p:nvPr/>
          </p:nvSpPr>
          <p:spPr>
            <a:xfrm>
              <a:off x="0" y="90368"/>
              <a:ext cx="8083200" cy="2501700"/>
            </a:xfrm>
            <a:prstGeom prst="roundRect">
              <a:avLst>
                <a:gd name="adj" fmla="val 4749"/>
              </a:avLst>
            </a:prstGeom>
            <a:solidFill>
              <a:srgbClr val="8FD1D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3;ge16c822333_0_88">
              <a:extLst>
                <a:ext uri="{FF2B5EF4-FFF2-40B4-BE49-F238E27FC236}">
                  <a16:creationId xmlns:a16="http://schemas.microsoft.com/office/drawing/2014/main" id="{F84C6903-06A7-F947-BD1F-CE71031E1048}"/>
                </a:ext>
              </a:extLst>
            </p:cNvPr>
            <p:cNvSpPr txBox="1"/>
            <p:nvPr/>
          </p:nvSpPr>
          <p:spPr>
            <a:xfrm>
              <a:off x="217653" y="-224807"/>
              <a:ext cx="7647900" cy="3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Offers modifications and additional supports outside of classes.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991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53ccf40ff_0_537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Inclusive Higher Ed Services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232" name="Google Shape;232;gd53ccf40ff_0_537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gd53ccf40ff_0_537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234" name="Google Shape;234;gd53ccf40ff_0_537"/>
          <p:cNvGrpSpPr/>
          <p:nvPr/>
        </p:nvGrpSpPr>
        <p:grpSpPr>
          <a:xfrm>
            <a:off x="742945" y="3213504"/>
            <a:ext cx="9569700" cy="3115513"/>
            <a:chOff x="-13469575" y="462245"/>
            <a:chExt cx="9569700" cy="3115513"/>
          </a:xfrm>
        </p:grpSpPr>
        <p:sp>
          <p:nvSpPr>
            <p:cNvPr id="235" name="Google Shape;235;gd53ccf40ff_0_537"/>
            <p:cNvSpPr/>
            <p:nvPr/>
          </p:nvSpPr>
          <p:spPr>
            <a:xfrm>
              <a:off x="-13469575" y="681252"/>
              <a:ext cx="9569700" cy="2677500"/>
            </a:xfrm>
            <a:prstGeom prst="roundRect">
              <a:avLst>
                <a:gd name="adj" fmla="val 10807"/>
              </a:avLst>
            </a:prstGeom>
            <a:solidFill>
              <a:srgbClr val="8FD1D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d53ccf40ff_0_537"/>
            <p:cNvSpPr txBox="1"/>
            <p:nvPr/>
          </p:nvSpPr>
          <p:spPr>
            <a:xfrm>
              <a:off x="-13384825" y="462245"/>
              <a:ext cx="9400200" cy="3115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Typically for students with ID who could not otherwise gain admittance traditionally.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  <p:grpSp>
        <p:nvGrpSpPr>
          <p:cNvPr id="11" name="Google Shape;261;ge16c822333_0_88">
            <a:extLst>
              <a:ext uri="{FF2B5EF4-FFF2-40B4-BE49-F238E27FC236}">
                <a16:creationId xmlns:a16="http://schemas.microsoft.com/office/drawing/2014/main" id="{1EFD0EBE-D2C5-D14B-996C-87B4EC7DAE3F}"/>
              </a:ext>
            </a:extLst>
          </p:cNvPr>
          <p:cNvGrpSpPr/>
          <p:nvPr/>
        </p:nvGrpSpPr>
        <p:grpSpPr>
          <a:xfrm>
            <a:off x="11585400" y="3112025"/>
            <a:ext cx="9569700" cy="3355500"/>
            <a:chOff x="0" y="-224807"/>
            <a:chExt cx="8083200" cy="3355500"/>
          </a:xfrm>
        </p:grpSpPr>
        <p:sp>
          <p:nvSpPr>
            <p:cNvPr id="12" name="Google Shape;262;ge16c822333_0_88">
              <a:extLst>
                <a:ext uri="{FF2B5EF4-FFF2-40B4-BE49-F238E27FC236}">
                  <a16:creationId xmlns:a16="http://schemas.microsoft.com/office/drawing/2014/main" id="{A4822830-64D0-7F4F-AD46-E6739EC96FB2}"/>
                </a:ext>
              </a:extLst>
            </p:cNvPr>
            <p:cNvSpPr/>
            <p:nvPr/>
          </p:nvSpPr>
          <p:spPr>
            <a:xfrm>
              <a:off x="0" y="90368"/>
              <a:ext cx="8083200" cy="2501700"/>
            </a:xfrm>
            <a:prstGeom prst="roundRect">
              <a:avLst>
                <a:gd name="adj" fmla="val 4749"/>
              </a:avLst>
            </a:prstGeom>
            <a:solidFill>
              <a:srgbClr val="8FD1D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3;ge16c822333_0_88">
              <a:extLst>
                <a:ext uri="{FF2B5EF4-FFF2-40B4-BE49-F238E27FC236}">
                  <a16:creationId xmlns:a16="http://schemas.microsoft.com/office/drawing/2014/main" id="{F84C6903-06A7-F947-BD1F-CE71031E1048}"/>
                </a:ext>
              </a:extLst>
            </p:cNvPr>
            <p:cNvSpPr txBox="1"/>
            <p:nvPr/>
          </p:nvSpPr>
          <p:spPr>
            <a:xfrm>
              <a:off x="217653" y="-224807"/>
              <a:ext cx="7647900" cy="3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Offers modifications and additional supports outside of classes.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  <p:grpSp>
        <p:nvGrpSpPr>
          <p:cNvPr id="14" name="Google Shape;284;ge16c822333_0_106">
            <a:extLst>
              <a:ext uri="{FF2B5EF4-FFF2-40B4-BE49-F238E27FC236}">
                <a16:creationId xmlns:a16="http://schemas.microsoft.com/office/drawing/2014/main" id="{7086EF79-90E0-5948-8345-FFDD63364EA7}"/>
              </a:ext>
            </a:extLst>
          </p:cNvPr>
          <p:cNvGrpSpPr/>
          <p:nvPr/>
        </p:nvGrpSpPr>
        <p:grpSpPr>
          <a:xfrm>
            <a:off x="11640738" y="7059604"/>
            <a:ext cx="9459000" cy="3355500"/>
            <a:chOff x="-2522725" y="-551600"/>
            <a:chExt cx="9459000" cy="3355500"/>
          </a:xfrm>
        </p:grpSpPr>
        <p:sp>
          <p:nvSpPr>
            <p:cNvPr id="15" name="Google Shape;285;ge16c822333_0_106">
              <a:extLst>
                <a:ext uri="{FF2B5EF4-FFF2-40B4-BE49-F238E27FC236}">
                  <a16:creationId xmlns:a16="http://schemas.microsoft.com/office/drawing/2014/main" id="{4BFD9107-1979-8F45-A764-4A8C11874CBB}"/>
                </a:ext>
              </a:extLst>
            </p:cNvPr>
            <p:cNvSpPr/>
            <p:nvPr/>
          </p:nvSpPr>
          <p:spPr>
            <a:xfrm>
              <a:off x="-2522725" y="-551600"/>
              <a:ext cx="9459000" cy="3355500"/>
            </a:xfrm>
            <a:prstGeom prst="roundRect">
              <a:avLst>
                <a:gd name="adj" fmla="val 9060"/>
              </a:avLst>
            </a:prstGeom>
            <a:solidFill>
              <a:srgbClr val="8FD1D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6;ge16c822333_0_106">
              <a:extLst>
                <a:ext uri="{FF2B5EF4-FFF2-40B4-BE49-F238E27FC236}">
                  <a16:creationId xmlns:a16="http://schemas.microsoft.com/office/drawing/2014/main" id="{12D2B818-30B2-264E-A4BC-3521689E5F96}"/>
                </a:ext>
              </a:extLst>
            </p:cNvPr>
            <p:cNvSpPr txBox="1"/>
            <p:nvPr/>
          </p:nvSpPr>
          <p:spPr>
            <a:xfrm>
              <a:off x="-2130325" y="-182681"/>
              <a:ext cx="8674200" cy="286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Students take courses that align with career goals and receive credit toward a certificate.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  <p:grpSp>
        <p:nvGrpSpPr>
          <p:cNvPr id="17" name="Google Shape;244;ge16c822333_0_70">
            <a:extLst>
              <a:ext uri="{FF2B5EF4-FFF2-40B4-BE49-F238E27FC236}">
                <a16:creationId xmlns:a16="http://schemas.microsoft.com/office/drawing/2014/main" id="{0770898C-2E15-1841-BCCC-ECCA0FB0D74E}"/>
              </a:ext>
            </a:extLst>
          </p:cNvPr>
          <p:cNvGrpSpPr/>
          <p:nvPr/>
        </p:nvGrpSpPr>
        <p:grpSpPr>
          <a:xfrm>
            <a:off x="742950" y="7059601"/>
            <a:ext cx="9395597" cy="5250280"/>
            <a:chOff x="-2138000" y="930156"/>
            <a:chExt cx="8073900" cy="6867600"/>
          </a:xfrm>
        </p:grpSpPr>
        <p:sp>
          <p:nvSpPr>
            <p:cNvPr id="18" name="Google Shape;245;ge16c822333_0_70">
              <a:extLst>
                <a:ext uri="{FF2B5EF4-FFF2-40B4-BE49-F238E27FC236}">
                  <a16:creationId xmlns:a16="http://schemas.microsoft.com/office/drawing/2014/main" id="{64FBE172-E0F1-B648-BC26-EA905AF7E1E7}"/>
                </a:ext>
              </a:extLst>
            </p:cNvPr>
            <p:cNvSpPr/>
            <p:nvPr/>
          </p:nvSpPr>
          <p:spPr>
            <a:xfrm>
              <a:off x="-2138000" y="930156"/>
              <a:ext cx="8073900" cy="6867600"/>
            </a:xfrm>
            <a:prstGeom prst="roundRect">
              <a:avLst>
                <a:gd name="adj" fmla="val 3935"/>
              </a:avLst>
            </a:prstGeom>
            <a:solidFill>
              <a:srgbClr val="8FD1D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6;ge16c822333_0_70">
              <a:extLst>
                <a:ext uri="{FF2B5EF4-FFF2-40B4-BE49-F238E27FC236}">
                  <a16:creationId xmlns:a16="http://schemas.microsoft.com/office/drawing/2014/main" id="{311156A3-A37D-9145-8072-001A0AB06FD8}"/>
                </a:ext>
              </a:extLst>
            </p:cNvPr>
            <p:cNvSpPr txBox="1"/>
            <p:nvPr/>
          </p:nvSpPr>
          <p:spPr>
            <a:xfrm>
              <a:off x="-1778743" y="1205543"/>
              <a:ext cx="7355400" cy="6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0D3D3A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Currently available at limited schools. Interested students apply directly to the this office versus traditional university admissions.</a:t>
              </a:r>
              <a:endParaRPr sz="4800" dirty="0">
                <a:solidFill>
                  <a:srgbClr val="0D3D3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737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16c822333_0_124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Comprehensive Services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292" name="Google Shape;292;ge16c822333_0_124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ge16c822333_0_124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294" name="Google Shape;294;ge16c822333_0_124"/>
          <p:cNvGrpSpPr/>
          <p:nvPr/>
        </p:nvGrpSpPr>
        <p:grpSpPr>
          <a:xfrm>
            <a:off x="422822" y="4055556"/>
            <a:ext cx="8206800" cy="6440165"/>
            <a:chOff x="-7540275" y="-421376"/>
            <a:chExt cx="8206800" cy="6440165"/>
          </a:xfrm>
        </p:grpSpPr>
        <p:sp>
          <p:nvSpPr>
            <p:cNvPr id="295" name="Google Shape;295;ge16c822333_0_124"/>
            <p:cNvSpPr/>
            <p:nvPr/>
          </p:nvSpPr>
          <p:spPr>
            <a:xfrm>
              <a:off x="-7540275" y="-421376"/>
              <a:ext cx="8206800" cy="6440165"/>
            </a:xfrm>
            <a:prstGeom prst="roundRect">
              <a:avLst>
                <a:gd name="adj" fmla="val 5135"/>
              </a:avLst>
            </a:prstGeom>
            <a:solidFill>
              <a:srgbClr val="0D3D3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e16c822333_0_124"/>
            <p:cNvSpPr txBox="1"/>
            <p:nvPr/>
          </p:nvSpPr>
          <p:spPr>
            <a:xfrm>
              <a:off x="-7467675" y="830106"/>
              <a:ext cx="8061600" cy="393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chemeClr val="bg1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Serves students with a variety of disabilities, including autism, who are primarily independent in academics, but whose disabilities impact other areas of student life.</a:t>
              </a:r>
              <a:endParaRPr sz="4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16c822333_0_124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Comprehensive Services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292" name="Google Shape;292;ge16c822333_0_124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ge16c822333_0_124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8" name="Google Shape;307;ge16c822333_0_139">
            <a:extLst>
              <a:ext uri="{FF2B5EF4-FFF2-40B4-BE49-F238E27FC236}">
                <a16:creationId xmlns:a16="http://schemas.microsoft.com/office/drawing/2014/main" id="{37E70C97-B7F9-614F-9F28-5681B23827A9}"/>
              </a:ext>
            </a:extLst>
          </p:cNvPr>
          <p:cNvGrpSpPr/>
          <p:nvPr/>
        </p:nvGrpSpPr>
        <p:grpSpPr>
          <a:xfrm>
            <a:off x="9741733" y="4055571"/>
            <a:ext cx="6271500" cy="4518300"/>
            <a:chOff x="-7888712" y="-543287"/>
            <a:chExt cx="6271500" cy="4518300"/>
          </a:xfrm>
        </p:grpSpPr>
        <p:sp>
          <p:nvSpPr>
            <p:cNvPr id="9" name="Google Shape;308;ge16c822333_0_139">
              <a:extLst>
                <a:ext uri="{FF2B5EF4-FFF2-40B4-BE49-F238E27FC236}">
                  <a16:creationId xmlns:a16="http://schemas.microsoft.com/office/drawing/2014/main" id="{34E5BC28-AE00-844B-B96C-9AE31CD0C4E6}"/>
                </a:ext>
              </a:extLst>
            </p:cNvPr>
            <p:cNvSpPr/>
            <p:nvPr/>
          </p:nvSpPr>
          <p:spPr>
            <a:xfrm>
              <a:off x="-7888712" y="-543287"/>
              <a:ext cx="6271500" cy="4518300"/>
            </a:xfrm>
            <a:prstGeom prst="roundRect">
              <a:avLst>
                <a:gd name="adj" fmla="val 4197"/>
              </a:avLst>
            </a:prstGeom>
            <a:solidFill>
              <a:srgbClr val="0D3D3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09;ge16c822333_0_139">
              <a:extLst>
                <a:ext uri="{FF2B5EF4-FFF2-40B4-BE49-F238E27FC236}">
                  <a16:creationId xmlns:a16="http://schemas.microsoft.com/office/drawing/2014/main" id="{C461D0B8-4AF3-E34F-BCE2-2E89CC5C9EB8}"/>
                </a:ext>
              </a:extLst>
            </p:cNvPr>
            <p:cNvSpPr txBox="1"/>
            <p:nvPr/>
          </p:nvSpPr>
          <p:spPr>
            <a:xfrm>
              <a:off x="-7888710" y="394069"/>
              <a:ext cx="6160500" cy="264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FFFFFF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Offers supports outside of academics; IE vocational </a:t>
              </a:r>
              <a:endParaRPr sz="48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FFFFFF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and social supports. </a:t>
              </a:r>
              <a:endParaRPr sz="4800" dirty="0"/>
            </a:p>
          </p:txBody>
        </p:sp>
      </p:grpSp>
      <p:grpSp>
        <p:nvGrpSpPr>
          <p:cNvPr id="11" name="Google Shape;294;ge16c822333_0_124">
            <a:extLst>
              <a:ext uri="{FF2B5EF4-FFF2-40B4-BE49-F238E27FC236}">
                <a16:creationId xmlns:a16="http://schemas.microsoft.com/office/drawing/2014/main" id="{EDEC9196-6295-7047-AB65-9E3302221FCF}"/>
              </a:ext>
            </a:extLst>
          </p:cNvPr>
          <p:cNvGrpSpPr/>
          <p:nvPr/>
        </p:nvGrpSpPr>
        <p:grpSpPr>
          <a:xfrm>
            <a:off x="422822" y="4055556"/>
            <a:ext cx="8206800" cy="6440165"/>
            <a:chOff x="-7540275" y="-421376"/>
            <a:chExt cx="8206800" cy="6440165"/>
          </a:xfrm>
        </p:grpSpPr>
        <p:sp>
          <p:nvSpPr>
            <p:cNvPr id="12" name="Google Shape;295;ge16c822333_0_124">
              <a:extLst>
                <a:ext uri="{FF2B5EF4-FFF2-40B4-BE49-F238E27FC236}">
                  <a16:creationId xmlns:a16="http://schemas.microsoft.com/office/drawing/2014/main" id="{0918F4E8-A0F1-114A-9F96-AE3B6372ED7E}"/>
                </a:ext>
              </a:extLst>
            </p:cNvPr>
            <p:cNvSpPr/>
            <p:nvPr/>
          </p:nvSpPr>
          <p:spPr>
            <a:xfrm>
              <a:off x="-7540275" y="-421376"/>
              <a:ext cx="8206800" cy="6440165"/>
            </a:xfrm>
            <a:prstGeom prst="roundRect">
              <a:avLst>
                <a:gd name="adj" fmla="val 5135"/>
              </a:avLst>
            </a:prstGeom>
            <a:solidFill>
              <a:srgbClr val="0D3D3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;ge16c822333_0_124">
              <a:extLst>
                <a:ext uri="{FF2B5EF4-FFF2-40B4-BE49-F238E27FC236}">
                  <a16:creationId xmlns:a16="http://schemas.microsoft.com/office/drawing/2014/main" id="{00D32155-09BB-5F49-9B0C-D8019918BB78}"/>
                </a:ext>
              </a:extLst>
            </p:cNvPr>
            <p:cNvSpPr txBox="1"/>
            <p:nvPr/>
          </p:nvSpPr>
          <p:spPr>
            <a:xfrm>
              <a:off x="-7467675" y="830106"/>
              <a:ext cx="8061600" cy="393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chemeClr val="bg1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Serves students with a variety of disabilities, including autism, who are primarily independent in academics, but whose disabilities impact other areas of student life.</a:t>
              </a:r>
              <a:endParaRPr sz="4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443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16c822333_0_124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Comprehensive Services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292" name="Google Shape;292;ge16c822333_0_124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ge16c822333_0_124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1" name="Google Shape;317;ge16c822333_0_154">
            <a:extLst>
              <a:ext uri="{FF2B5EF4-FFF2-40B4-BE49-F238E27FC236}">
                <a16:creationId xmlns:a16="http://schemas.microsoft.com/office/drawing/2014/main" id="{8A2CC58E-788E-2949-A01A-D3FA3456E1B1}"/>
              </a:ext>
            </a:extLst>
          </p:cNvPr>
          <p:cNvGrpSpPr/>
          <p:nvPr/>
        </p:nvGrpSpPr>
        <p:grpSpPr>
          <a:xfrm>
            <a:off x="17125344" y="4055556"/>
            <a:ext cx="6525900" cy="3975895"/>
            <a:chOff x="16179875" y="121037"/>
            <a:chExt cx="6525900" cy="3975895"/>
          </a:xfrm>
        </p:grpSpPr>
        <p:sp>
          <p:nvSpPr>
            <p:cNvPr id="12" name="Google Shape;318;ge16c822333_0_154">
              <a:extLst>
                <a:ext uri="{FF2B5EF4-FFF2-40B4-BE49-F238E27FC236}">
                  <a16:creationId xmlns:a16="http://schemas.microsoft.com/office/drawing/2014/main" id="{1742FE35-0A1A-A548-AEBF-8C5945F686B1}"/>
                </a:ext>
              </a:extLst>
            </p:cNvPr>
            <p:cNvSpPr/>
            <p:nvPr/>
          </p:nvSpPr>
          <p:spPr>
            <a:xfrm>
              <a:off x="16179875" y="121037"/>
              <a:ext cx="6525900" cy="3975895"/>
            </a:xfrm>
            <a:prstGeom prst="roundRect">
              <a:avLst>
                <a:gd name="adj" fmla="val 5747"/>
              </a:avLst>
            </a:prstGeom>
            <a:solidFill>
              <a:srgbClr val="0D3D3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9;ge16c822333_0_154">
              <a:extLst>
                <a:ext uri="{FF2B5EF4-FFF2-40B4-BE49-F238E27FC236}">
                  <a16:creationId xmlns:a16="http://schemas.microsoft.com/office/drawing/2014/main" id="{88CB88FA-E1E4-6C40-BD69-3D5CC96B4137}"/>
                </a:ext>
              </a:extLst>
            </p:cNvPr>
            <p:cNvSpPr txBox="1"/>
            <p:nvPr/>
          </p:nvSpPr>
          <p:spPr>
            <a:xfrm>
              <a:off x="16243475" y="830105"/>
              <a:ext cx="6398700" cy="274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FFFFFF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Available at some schools, </a:t>
              </a:r>
              <a:endParaRPr sz="48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FFFFFF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not all. Must be accepted through traditional route.</a:t>
              </a:r>
              <a:endParaRPr sz="4800" dirty="0"/>
            </a:p>
          </p:txBody>
        </p:sp>
      </p:grpSp>
      <p:grpSp>
        <p:nvGrpSpPr>
          <p:cNvPr id="14" name="Google Shape;294;ge16c822333_0_124">
            <a:extLst>
              <a:ext uri="{FF2B5EF4-FFF2-40B4-BE49-F238E27FC236}">
                <a16:creationId xmlns:a16="http://schemas.microsoft.com/office/drawing/2014/main" id="{B7D63D91-EB1F-114D-AD2B-5648CF06C9CA}"/>
              </a:ext>
            </a:extLst>
          </p:cNvPr>
          <p:cNvGrpSpPr/>
          <p:nvPr/>
        </p:nvGrpSpPr>
        <p:grpSpPr>
          <a:xfrm>
            <a:off x="422822" y="4055556"/>
            <a:ext cx="8206800" cy="6440165"/>
            <a:chOff x="-7540275" y="-421376"/>
            <a:chExt cx="8206800" cy="6440165"/>
          </a:xfrm>
        </p:grpSpPr>
        <p:sp>
          <p:nvSpPr>
            <p:cNvPr id="15" name="Google Shape;295;ge16c822333_0_124">
              <a:extLst>
                <a:ext uri="{FF2B5EF4-FFF2-40B4-BE49-F238E27FC236}">
                  <a16:creationId xmlns:a16="http://schemas.microsoft.com/office/drawing/2014/main" id="{ADC9FDD8-8029-154C-8C5E-5C29CBA21CA5}"/>
                </a:ext>
              </a:extLst>
            </p:cNvPr>
            <p:cNvSpPr/>
            <p:nvPr/>
          </p:nvSpPr>
          <p:spPr>
            <a:xfrm>
              <a:off x="-7540275" y="-421376"/>
              <a:ext cx="8206800" cy="6440165"/>
            </a:xfrm>
            <a:prstGeom prst="roundRect">
              <a:avLst>
                <a:gd name="adj" fmla="val 5135"/>
              </a:avLst>
            </a:prstGeom>
            <a:solidFill>
              <a:srgbClr val="0D3D3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6;ge16c822333_0_124">
              <a:extLst>
                <a:ext uri="{FF2B5EF4-FFF2-40B4-BE49-F238E27FC236}">
                  <a16:creationId xmlns:a16="http://schemas.microsoft.com/office/drawing/2014/main" id="{8DC4CEBC-70EE-0546-8E10-75C6D28D55EF}"/>
                </a:ext>
              </a:extLst>
            </p:cNvPr>
            <p:cNvSpPr txBox="1"/>
            <p:nvPr/>
          </p:nvSpPr>
          <p:spPr>
            <a:xfrm>
              <a:off x="-7467675" y="830106"/>
              <a:ext cx="8061600" cy="393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chemeClr val="bg1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Serves students with a variety of disabilities, including autism, who are primarily independent in academics, but whose disabilities impact other areas of student life.</a:t>
              </a:r>
              <a:endParaRPr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oogle Shape;307;ge16c822333_0_139">
            <a:extLst>
              <a:ext uri="{FF2B5EF4-FFF2-40B4-BE49-F238E27FC236}">
                <a16:creationId xmlns:a16="http://schemas.microsoft.com/office/drawing/2014/main" id="{FE480B78-51A7-3C4B-8323-CA255193F3F1}"/>
              </a:ext>
            </a:extLst>
          </p:cNvPr>
          <p:cNvGrpSpPr/>
          <p:nvPr/>
        </p:nvGrpSpPr>
        <p:grpSpPr>
          <a:xfrm>
            <a:off x="9741733" y="4055571"/>
            <a:ext cx="6271500" cy="4518300"/>
            <a:chOff x="-7888712" y="-543287"/>
            <a:chExt cx="6271500" cy="4518300"/>
          </a:xfrm>
        </p:grpSpPr>
        <p:sp>
          <p:nvSpPr>
            <p:cNvPr id="18" name="Google Shape;308;ge16c822333_0_139">
              <a:extLst>
                <a:ext uri="{FF2B5EF4-FFF2-40B4-BE49-F238E27FC236}">
                  <a16:creationId xmlns:a16="http://schemas.microsoft.com/office/drawing/2014/main" id="{6A4A6403-94FD-754D-A19A-1290441B938D}"/>
                </a:ext>
              </a:extLst>
            </p:cNvPr>
            <p:cNvSpPr/>
            <p:nvPr/>
          </p:nvSpPr>
          <p:spPr>
            <a:xfrm>
              <a:off x="-7888712" y="-543287"/>
              <a:ext cx="6271500" cy="4518300"/>
            </a:xfrm>
            <a:prstGeom prst="roundRect">
              <a:avLst>
                <a:gd name="adj" fmla="val 4197"/>
              </a:avLst>
            </a:prstGeom>
            <a:solidFill>
              <a:srgbClr val="0D3D3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9;ge16c822333_0_139">
              <a:extLst>
                <a:ext uri="{FF2B5EF4-FFF2-40B4-BE49-F238E27FC236}">
                  <a16:creationId xmlns:a16="http://schemas.microsoft.com/office/drawing/2014/main" id="{B63F419C-0AD1-1943-BE8D-ABB8E309AB0B}"/>
                </a:ext>
              </a:extLst>
            </p:cNvPr>
            <p:cNvSpPr txBox="1"/>
            <p:nvPr/>
          </p:nvSpPr>
          <p:spPr>
            <a:xfrm>
              <a:off x="-7888710" y="394069"/>
              <a:ext cx="6160500" cy="264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FFFFFF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Offers supports outside of academics; IE vocational </a:t>
              </a:r>
              <a:endParaRPr sz="48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Martel Sans Light"/>
                <a:buNone/>
              </a:pPr>
              <a:r>
                <a:rPr lang="en-US" sz="4800" b="0" i="0" u="none" strike="noStrike" cap="none" dirty="0">
                  <a:solidFill>
                    <a:srgbClr val="FFFFFF"/>
                  </a:solidFill>
                  <a:latin typeface="Martel Sans Light"/>
                  <a:ea typeface="Martel Sans Light"/>
                  <a:cs typeface="Martel Sans Light"/>
                  <a:sym typeface="Martel Sans Light"/>
                </a:rPr>
                <a:t>and social supports. </a:t>
              </a:r>
              <a:endParaRPr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1080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d53ccf40ff_0_573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8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d53ccf40ff_0_573"/>
          <p:cNvSpPr txBox="1"/>
          <p:nvPr/>
        </p:nvSpPr>
        <p:spPr>
          <a:xfrm>
            <a:off x="8599925" y="5013300"/>
            <a:ext cx="182670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Examples</a:t>
            </a:r>
            <a:endParaRPr sz="10000" b="1">
              <a:solidFill>
                <a:schemeClr val="lt1"/>
              </a:solidFill>
              <a:latin typeface="Martel Sans"/>
              <a:ea typeface="Martel Sans"/>
              <a:cs typeface="Martel Sans"/>
              <a:sym typeface="Martel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endParaRPr sz="10000" b="1">
              <a:solidFill>
                <a:schemeClr val="lt1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332" name="Google Shape;332;gd53ccf40ff_0_5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gd53ccf40ff_0_573"/>
          <p:cNvCxnSpPr/>
          <p:nvPr/>
        </p:nvCxnSpPr>
        <p:spPr>
          <a:xfrm>
            <a:off x="6480811" y="685800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d53ccf40ff_0_580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d53ccf40ff_0_580"/>
          <p:cNvSpPr/>
          <p:nvPr/>
        </p:nvSpPr>
        <p:spPr>
          <a:xfrm>
            <a:off x="8571317" y="4542597"/>
            <a:ext cx="5999700" cy="2956500"/>
          </a:xfrm>
          <a:prstGeom prst="roundRect">
            <a:avLst>
              <a:gd name="adj" fmla="val 6945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d53ccf40ff_0_580"/>
          <p:cNvSpPr/>
          <p:nvPr/>
        </p:nvSpPr>
        <p:spPr>
          <a:xfrm>
            <a:off x="15519514" y="4532586"/>
            <a:ext cx="7410000" cy="2976600"/>
          </a:xfrm>
          <a:prstGeom prst="roundRect">
            <a:avLst>
              <a:gd name="adj" fmla="val 6945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d53ccf40ff_0_580"/>
          <p:cNvSpPr/>
          <p:nvPr/>
        </p:nvSpPr>
        <p:spPr>
          <a:xfrm>
            <a:off x="1905684" y="4532586"/>
            <a:ext cx="5880300" cy="2976600"/>
          </a:xfrm>
          <a:prstGeom prst="roundRect">
            <a:avLst>
              <a:gd name="adj" fmla="val 6945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d53ccf40ff_0_580"/>
          <p:cNvSpPr/>
          <p:nvPr/>
        </p:nvSpPr>
        <p:spPr>
          <a:xfrm>
            <a:off x="4043438" y="5695186"/>
            <a:ext cx="1604718" cy="16047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9"/>
                </a:lnTo>
                <a:lnTo>
                  <a:pt x="20444" y="19859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F7BF1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Google Shape;343;gd53ccf40ff_0_580"/>
          <p:cNvSpPr/>
          <p:nvPr/>
        </p:nvSpPr>
        <p:spPr>
          <a:xfrm>
            <a:off x="18923677" y="5695186"/>
            <a:ext cx="1117530" cy="16047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D3D3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gd53ccf40ff_0_580"/>
          <p:cNvSpPr/>
          <p:nvPr/>
        </p:nvSpPr>
        <p:spPr>
          <a:xfrm>
            <a:off x="10671925" y="5767492"/>
            <a:ext cx="1798632" cy="14601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8FD1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gd53ccf40ff_0_580"/>
          <p:cNvSpPr txBox="1"/>
          <p:nvPr/>
        </p:nvSpPr>
        <p:spPr>
          <a:xfrm>
            <a:off x="2106588" y="4780551"/>
            <a:ext cx="56919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artel Sans Light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Disability Services</a:t>
            </a:r>
            <a:endParaRPr/>
          </a:p>
        </p:txBody>
      </p:sp>
      <p:sp>
        <p:nvSpPr>
          <p:cNvPr id="346" name="Google Shape;346;gd53ccf40ff_0_580"/>
          <p:cNvSpPr txBox="1"/>
          <p:nvPr/>
        </p:nvSpPr>
        <p:spPr>
          <a:xfrm>
            <a:off x="15825080" y="4590977"/>
            <a:ext cx="73146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artel Sans Light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Comprehensive Services</a:t>
            </a:r>
            <a:endParaRPr/>
          </a:p>
        </p:txBody>
      </p:sp>
      <p:sp>
        <p:nvSpPr>
          <p:cNvPr id="347" name="Google Shape;347;gd53ccf40ff_0_580"/>
          <p:cNvSpPr txBox="1"/>
          <p:nvPr/>
        </p:nvSpPr>
        <p:spPr>
          <a:xfrm>
            <a:off x="9066672" y="4780551"/>
            <a:ext cx="54300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artel Sans Light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Inclusive Services</a:t>
            </a:r>
            <a:endParaRPr/>
          </a:p>
        </p:txBody>
      </p:sp>
      <p:sp>
        <p:nvSpPr>
          <p:cNvPr id="348" name="Google Shape;348;gd53ccf40ff_0_580"/>
          <p:cNvSpPr txBox="1"/>
          <p:nvPr/>
        </p:nvSpPr>
        <p:spPr>
          <a:xfrm>
            <a:off x="463091" y="12507290"/>
            <a:ext cx="23549700" cy="115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38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These examples are meant to provide help with differentiating program types; </a:t>
            </a:r>
            <a:br>
              <a:rPr lang="en-US" sz="3800" dirty="0">
                <a:latin typeface="Martel Sans Light"/>
                <a:ea typeface="Martel Sans Light"/>
                <a:cs typeface="Martel Sans Light"/>
                <a:sym typeface="Martel Sans Light"/>
              </a:rPr>
            </a:br>
            <a:r>
              <a:rPr lang="en-US" sz="38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services will differ based on the school and student needs</a:t>
            </a:r>
            <a:endParaRPr sz="3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gd5bba17c75_0_0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d5bba17c75_0_0"/>
          <p:cNvSpPr txBox="1"/>
          <p:nvPr/>
        </p:nvSpPr>
        <p:spPr>
          <a:xfrm>
            <a:off x="504420" y="4904170"/>
            <a:ext cx="167835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Adjustments to deadlines or additional absences due to disability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gd5bba17c75_0_27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d5bba17c75_0_27"/>
          <p:cNvSpPr txBox="1"/>
          <p:nvPr/>
        </p:nvSpPr>
        <p:spPr>
          <a:xfrm>
            <a:off x="504420" y="4904170"/>
            <a:ext cx="167835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Adjustments to deadlines or additional absences due to disability</a:t>
            </a:r>
            <a:endParaRPr/>
          </a:p>
        </p:txBody>
      </p:sp>
      <p:sp>
        <p:nvSpPr>
          <p:cNvPr id="361" name="Google Shape;361;gd5bba17c75_0_27"/>
          <p:cNvSpPr/>
          <p:nvPr/>
        </p:nvSpPr>
        <p:spPr>
          <a:xfrm>
            <a:off x="19366059" y="4800499"/>
            <a:ext cx="2892888" cy="2721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9"/>
                </a:lnTo>
                <a:lnTo>
                  <a:pt x="20444" y="19859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F7BF1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gd5bba17c75_0_14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d5bba17c75_0_14"/>
          <p:cNvSpPr txBox="1"/>
          <p:nvPr/>
        </p:nvSpPr>
        <p:spPr>
          <a:xfrm>
            <a:off x="662300" y="4323525"/>
            <a:ext cx="163839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Martel Sans Light"/>
                <a:ea typeface="Martel Sans Light"/>
                <a:cs typeface="Martel Sans Light"/>
                <a:sym typeface="Martel Sans Light"/>
              </a:rPr>
              <a:t>Preferential seating in the classroom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53ccf40ff_0_305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Section Two Objectives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94" name="Google Shape;94;gd53ccf40ff_0_305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19711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Identify three important milestones and legislation that have led to people with ID enrolling in colleges</a:t>
            </a:r>
            <a:r>
              <a:rPr lang="en-US" sz="4400" dirty="0">
                <a:latin typeface="Arial"/>
                <a:ea typeface="Martel Sans Light"/>
                <a:cs typeface="Arial"/>
                <a:sym typeface="Arial"/>
              </a:rPr>
              <a:t> </a:t>
            </a: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across our country</a:t>
            </a:r>
            <a:endParaRPr sz="4400" dirty="0">
              <a:solidFill>
                <a:srgbClr val="212121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95" name="Google Shape;95;gd53ccf40ff_0_305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gd53ccf40ff_0_305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ge26facccd2_0_6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e26facccd2_0_6"/>
          <p:cNvSpPr txBox="1"/>
          <p:nvPr/>
        </p:nvSpPr>
        <p:spPr>
          <a:xfrm>
            <a:off x="662300" y="4323525"/>
            <a:ext cx="163839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Martel Sans Light"/>
                <a:ea typeface="Martel Sans Light"/>
                <a:cs typeface="Martel Sans Light"/>
                <a:sym typeface="Martel Sans Light"/>
              </a:rPr>
              <a:t>Preferential seating in the classroom</a:t>
            </a:r>
            <a:endParaRPr/>
          </a:p>
        </p:txBody>
      </p:sp>
      <p:sp>
        <p:nvSpPr>
          <p:cNvPr id="5" name="Google Shape;361;gd5bba17c75_0_27">
            <a:extLst>
              <a:ext uri="{FF2B5EF4-FFF2-40B4-BE49-F238E27FC236}">
                <a16:creationId xmlns:a16="http://schemas.microsoft.com/office/drawing/2014/main" id="{F3E39F94-9388-9E45-9AD9-827C7C0AE9F5}"/>
              </a:ext>
            </a:extLst>
          </p:cNvPr>
          <p:cNvSpPr/>
          <p:nvPr/>
        </p:nvSpPr>
        <p:spPr>
          <a:xfrm>
            <a:off x="19366059" y="4800499"/>
            <a:ext cx="2892888" cy="27219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9"/>
                </a:lnTo>
                <a:lnTo>
                  <a:pt x="20444" y="19859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F7BF1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gd5bba17c75_0_42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d5bba17c75_0_42"/>
          <p:cNvSpPr txBox="1"/>
          <p:nvPr/>
        </p:nvSpPr>
        <p:spPr>
          <a:xfrm>
            <a:off x="473925" y="3860500"/>
            <a:ext cx="126333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Martel Sans Light"/>
                <a:ea typeface="Martel Sans Light"/>
                <a:cs typeface="Martel Sans Light"/>
                <a:sym typeface="Martel Sans Light"/>
              </a:rPr>
              <a:t>Peer mentors who support students to get involved on campus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ge26facccd2_0_12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e26facccd2_0_12"/>
          <p:cNvSpPr txBox="1"/>
          <p:nvPr/>
        </p:nvSpPr>
        <p:spPr>
          <a:xfrm>
            <a:off x="473925" y="3860500"/>
            <a:ext cx="126333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>
                <a:latin typeface="Martel Sans Light"/>
                <a:ea typeface="Martel Sans Light"/>
                <a:cs typeface="Martel Sans Light"/>
                <a:sym typeface="Martel Sans Light"/>
              </a:rPr>
              <a:t>Peer mentors who support students to get involved on campus</a:t>
            </a:r>
            <a:endParaRPr dirty="0"/>
          </a:p>
        </p:txBody>
      </p:sp>
      <p:sp>
        <p:nvSpPr>
          <p:cNvPr id="387" name="Google Shape;387;ge26facccd2_0_12"/>
          <p:cNvSpPr/>
          <p:nvPr/>
        </p:nvSpPr>
        <p:spPr>
          <a:xfrm>
            <a:off x="15415536" y="3860508"/>
            <a:ext cx="2159892" cy="19506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8FD1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ge26facccd2_0_12"/>
          <p:cNvSpPr/>
          <p:nvPr/>
        </p:nvSpPr>
        <p:spPr>
          <a:xfrm>
            <a:off x="18991880" y="3501031"/>
            <a:ext cx="1800846" cy="26696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D3D3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d5bba17c75_0_49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d5bba17c75_0_49"/>
          <p:cNvSpPr txBox="1"/>
          <p:nvPr/>
        </p:nvSpPr>
        <p:spPr>
          <a:xfrm>
            <a:off x="453682" y="5068987"/>
            <a:ext cx="129444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Separate room with fewer distractions to take </a:t>
            </a:r>
            <a:r>
              <a:rPr lang="en-US" sz="5500">
                <a:latin typeface="Martel Sans Light"/>
                <a:ea typeface="Martel Sans Light"/>
                <a:cs typeface="Martel Sans Light"/>
                <a:sym typeface="Martel Sans Light"/>
              </a:rPr>
              <a:t>exams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gd5bba17c75_0_57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d5bba17c75_0_57"/>
          <p:cNvSpPr txBox="1"/>
          <p:nvPr/>
        </p:nvSpPr>
        <p:spPr>
          <a:xfrm>
            <a:off x="453682" y="5068987"/>
            <a:ext cx="129444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Separate room with fewer distractions to take assessments</a:t>
            </a:r>
            <a:endParaRPr/>
          </a:p>
        </p:txBody>
      </p:sp>
      <p:sp>
        <p:nvSpPr>
          <p:cNvPr id="401" name="Google Shape;401;gd5bba17c75_0_57"/>
          <p:cNvSpPr/>
          <p:nvPr/>
        </p:nvSpPr>
        <p:spPr>
          <a:xfrm>
            <a:off x="18319744" y="4892967"/>
            <a:ext cx="2594052" cy="28666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9"/>
                </a:lnTo>
                <a:lnTo>
                  <a:pt x="20444" y="19859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F7BF1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d5bba17c75_0_6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d5bba17c75_0_63"/>
          <p:cNvSpPr txBox="1"/>
          <p:nvPr/>
        </p:nvSpPr>
        <p:spPr>
          <a:xfrm>
            <a:off x="945025" y="5174157"/>
            <a:ext cx="152073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Additional classes or meetings for students to develop time-management and organization skills 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d5bba17c75_0_70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d5bba17c75_0_70"/>
          <p:cNvSpPr/>
          <p:nvPr/>
        </p:nvSpPr>
        <p:spPr>
          <a:xfrm>
            <a:off x="18419539" y="5271888"/>
            <a:ext cx="2211948" cy="19636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8FD1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5" name="Google Shape;415;gd5bba17c75_0_70"/>
          <p:cNvSpPr/>
          <p:nvPr/>
        </p:nvSpPr>
        <p:spPr>
          <a:xfrm>
            <a:off x="21016756" y="4924532"/>
            <a:ext cx="1763424" cy="223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D3D3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407;gd5bba17c75_0_63">
            <a:extLst>
              <a:ext uri="{FF2B5EF4-FFF2-40B4-BE49-F238E27FC236}">
                <a16:creationId xmlns:a16="http://schemas.microsoft.com/office/drawing/2014/main" id="{380D0A7D-1C65-0146-BD71-A1512C1F8258}"/>
              </a:ext>
            </a:extLst>
          </p:cNvPr>
          <p:cNvSpPr txBox="1"/>
          <p:nvPr/>
        </p:nvSpPr>
        <p:spPr>
          <a:xfrm>
            <a:off x="945025" y="5174157"/>
            <a:ext cx="152073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Additional classes or meetings for students to develop time-management and organization skills 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gd5bba17c75_0_77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d5bba17c75_0_77"/>
          <p:cNvSpPr txBox="1"/>
          <p:nvPr/>
        </p:nvSpPr>
        <p:spPr>
          <a:xfrm>
            <a:off x="467000" y="5600699"/>
            <a:ext cx="140373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Use of a scribe or technology to dictate answers for essays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gd5bba17c75_0_8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d5bba17c75_0_83"/>
          <p:cNvSpPr txBox="1"/>
          <p:nvPr/>
        </p:nvSpPr>
        <p:spPr>
          <a:xfrm>
            <a:off x="467000" y="5600699"/>
            <a:ext cx="140373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Use of a scribe or technology to dictate answers for essays</a:t>
            </a:r>
            <a:endParaRPr/>
          </a:p>
        </p:txBody>
      </p:sp>
      <p:sp>
        <p:nvSpPr>
          <p:cNvPr id="428" name="Google Shape;428;gd5bba17c75_0_83"/>
          <p:cNvSpPr/>
          <p:nvPr/>
        </p:nvSpPr>
        <p:spPr>
          <a:xfrm>
            <a:off x="18697866" y="5695022"/>
            <a:ext cx="2476602" cy="23259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9"/>
                </a:lnTo>
                <a:lnTo>
                  <a:pt x="20444" y="19859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gd5bba17c75_0_89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gd5bba17c75_0_89"/>
          <p:cNvSpPr txBox="1"/>
          <p:nvPr/>
        </p:nvSpPr>
        <p:spPr>
          <a:xfrm>
            <a:off x="686188" y="5304246"/>
            <a:ext cx="149403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Shorter assignment than the required length for course requirements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53ccf40ff_0_298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Section Two Objectives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102" name="Google Shape;102;gd53ccf40ff_0_298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19711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Identify three important milestones and legislation that have led to people with ID enrolling in colleges</a:t>
            </a:r>
            <a:r>
              <a:rPr lang="en-US" sz="4400" dirty="0">
                <a:latin typeface="Arial"/>
                <a:ea typeface="Martel Sans Light"/>
                <a:cs typeface="Arial"/>
                <a:sym typeface="Arial"/>
              </a:rPr>
              <a:t> </a:t>
            </a: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across our country</a:t>
            </a: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Highlight one difference between disability supports available in college versus those available and required in high school </a:t>
            </a:r>
          </a:p>
        </p:txBody>
      </p:sp>
      <p:pic>
        <p:nvPicPr>
          <p:cNvPr id="103" name="Google Shape;103;gd53ccf40ff_0_298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gd53ccf40ff_0_298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gd5bba17c75_0_95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d5bba17c75_0_95"/>
          <p:cNvSpPr txBox="1"/>
          <p:nvPr/>
        </p:nvSpPr>
        <p:spPr>
          <a:xfrm>
            <a:off x="686188" y="5304246"/>
            <a:ext cx="149403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Shorter assignment than the required length for course requirements</a:t>
            </a:r>
            <a:endParaRPr/>
          </a:p>
        </p:txBody>
      </p:sp>
      <p:sp>
        <p:nvSpPr>
          <p:cNvPr id="441" name="Google Shape;441;gd5bba17c75_0_95"/>
          <p:cNvSpPr/>
          <p:nvPr/>
        </p:nvSpPr>
        <p:spPr>
          <a:xfrm>
            <a:off x="18840284" y="5556663"/>
            <a:ext cx="1931310" cy="1666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8FD1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d53ccf40ff_0_161"/>
          <p:cNvSpPr txBox="1"/>
          <p:nvPr/>
        </p:nvSpPr>
        <p:spPr>
          <a:xfrm>
            <a:off x="1153589" y="5360996"/>
            <a:ext cx="111312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Weekly check-in sessions with </a:t>
            </a:r>
            <a:r>
              <a:rPr lang="en-US" sz="5500">
                <a:latin typeface="Martel Sans Light"/>
                <a:ea typeface="Martel Sans Light"/>
                <a:cs typeface="Martel Sans Light"/>
                <a:sym typeface="Martel Sans Light"/>
              </a:rPr>
              <a:t>support </a:t>
            </a: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staff</a:t>
            </a:r>
            <a:endParaRPr/>
          </a:p>
        </p:txBody>
      </p:sp>
      <p:pic>
        <p:nvPicPr>
          <p:cNvPr id="447" name="Google Shape;447;gd53ccf40ff_0_161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5" y="569375"/>
            <a:ext cx="3126942" cy="156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dbf40c546d_0_0"/>
          <p:cNvSpPr txBox="1"/>
          <p:nvPr/>
        </p:nvSpPr>
        <p:spPr>
          <a:xfrm>
            <a:off x="1153589" y="5360996"/>
            <a:ext cx="111312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Weekly check-in sessions with program staff</a:t>
            </a:r>
            <a:endParaRPr/>
          </a:p>
        </p:txBody>
      </p:sp>
      <p:sp>
        <p:nvSpPr>
          <p:cNvPr id="453" name="Google Shape;453;gdbf40c546d_0_0"/>
          <p:cNvSpPr/>
          <p:nvPr/>
        </p:nvSpPr>
        <p:spPr>
          <a:xfrm>
            <a:off x="17729795" y="5400695"/>
            <a:ext cx="2097900" cy="18712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8FD1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4" name="Google Shape;454;gdbf40c546d_0_0"/>
          <p:cNvSpPr/>
          <p:nvPr/>
        </p:nvSpPr>
        <p:spPr>
          <a:xfrm>
            <a:off x="20642177" y="4849433"/>
            <a:ext cx="1928718" cy="26497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D3D3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5" name="Google Shape;455;gdbf40c546d_0_0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5" y="569375"/>
            <a:ext cx="3126942" cy="156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d53ccf40ff_0_175"/>
          <p:cNvSpPr txBox="1"/>
          <p:nvPr/>
        </p:nvSpPr>
        <p:spPr>
          <a:xfrm>
            <a:off x="783716" y="5769354"/>
            <a:ext cx="168594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Permission to be accompanied by a service animal</a:t>
            </a:r>
            <a:endParaRPr/>
          </a:p>
        </p:txBody>
      </p:sp>
      <p:pic>
        <p:nvPicPr>
          <p:cNvPr id="461" name="Google Shape;461;gd53ccf40ff_0_175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5" y="569375"/>
            <a:ext cx="3126942" cy="156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dbf40c546d_0_14"/>
          <p:cNvSpPr txBox="1"/>
          <p:nvPr/>
        </p:nvSpPr>
        <p:spPr>
          <a:xfrm>
            <a:off x="783716" y="5769354"/>
            <a:ext cx="168594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Permission to be accompanied by a service animal</a:t>
            </a:r>
            <a:endParaRPr/>
          </a:p>
        </p:txBody>
      </p:sp>
      <p:sp>
        <p:nvSpPr>
          <p:cNvPr id="467" name="Google Shape;467;gdbf40c546d_0_14"/>
          <p:cNvSpPr/>
          <p:nvPr/>
        </p:nvSpPr>
        <p:spPr>
          <a:xfrm>
            <a:off x="19662489" y="5281494"/>
            <a:ext cx="2037258" cy="18403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9"/>
                </a:lnTo>
                <a:lnTo>
                  <a:pt x="20444" y="19859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F7BF1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8" name="Google Shape;468;gdbf40c546d_0_14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5" y="569375"/>
            <a:ext cx="3126942" cy="156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d53ccf40ff_0_181"/>
          <p:cNvSpPr txBox="1"/>
          <p:nvPr/>
        </p:nvSpPr>
        <p:spPr>
          <a:xfrm>
            <a:off x="1258373" y="5423930"/>
            <a:ext cx="158124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Completion of a graphic organizer instead of a 10 page research paper</a:t>
            </a:r>
            <a:endParaRPr/>
          </a:p>
        </p:txBody>
      </p:sp>
      <p:pic>
        <p:nvPicPr>
          <p:cNvPr id="474" name="Google Shape;474;gd53ccf40ff_0_181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5" y="569375"/>
            <a:ext cx="3126942" cy="156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dbf40c546d_0_20"/>
          <p:cNvSpPr txBox="1"/>
          <p:nvPr/>
        </p:nvSpPr>
        <p:spPr>
          <a:xfrm>
            <a:off x="1258373" y="5423930"/>
            <a:ext cx="158124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Completion of a graphic organizer instead of a 10 page research paper</a:t>
            </a:r>
            <a:endParaRPr/>
          </a:p>
        </p:txBody>
      </p:sp>
      <p:sp>
        <p:nvSpPr>
          <p:cNvPr id="480" name="Google Shape;480;gdbf40c546d_0_20"/>
          <p:cNvSpPr/>
          <p:nvPr/>
        </p:nvSpPr>
        <p:spPr>
          <a:xfrm>
            <a:off x="19935475" y="5604566"/>
            <a:ext cx="1906470" cy="14046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8FD1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1" name="Google Shape;481;gdbf40c546d_0_20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5" y="569375"/>
            <a:ext cx="3126942" cy="156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d53ccf40ff_0_187"/>
          <p:cNvSpPr txBox="1"/>
          <p:nvPr/>
        </p:nvSpPr>
        <p:spPr>
          <a:xfrm>
            <a:off x="937197" y="5627173"/>
            <a:ext cx="142551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Course materials presented in a larger text</a:t>
            </a:r>
            <a:endParaRPr/>
          </a:p>
        </p:txBody>
      </p:sp>
      <p:pic>
        <p:nvPicPr>
          <p:cNvPr id="487" name="Google Shape;487;gd53ccf40ff_0_187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5" y="569375"/>
            <a:ext cx="3126942" cy="156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dbf40c546d_0_26"/>
          <p:cNvSpPr txBox="1"/>
          <p:nvPr/>
        </p:nvSpPr>
        <p:spPr>
          <a:xfrm>
            <a:off x="937197" y="5627173"/>
            <a:ext cx="142551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Course materials presented in a larger text</a:t>
            </a:r>
            <a:endParaRPr/>
          </a:p>
        </p:txBody>
      </p:sp>
      <p:pic>
        <p:nvPicPr>
          <p:cNvPr id="494" name="Google Shape;494;gdbf40c546d_0_26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5" y="569375"/>
            <a:ext cx="3126942" cy="15617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67;gdbf40c546d_0_14">
            <a:extLst>
              <a:ext uri="{FF2B5EF4-FFF2-40B4-BE49-F238E27FC236}">
                <a16:creationId xmlns:a16="http://schemas.microsoft.com/office/drawing/2014/main" id="{609B7840-DDED-7843-901C-7973065AD53B}"/>
              </a:ext>
            </a:extLst>
          </p:cNvPr>
          <p:cNvSpPr/>
          <p:nvPr/>
        </p:nvSpPr>
        <p:spPr>
          <a:xfrm>
            <a:off x="19662489" y="5281494"/>
            <a:ext cx="2037258" cy="18403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9"/>
                </a:lnTo>
                <a:lnTo>
                  <a:pt x="20444" y="19859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F7BF1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d53ccf40ff_0_193"/>
          <p:cNvSpPr txBox="1"/>
          <p:nvPr/>
        </p:nvSpPr>
        <p:spPr>
          <a:xfrm>
            <a:off x="681819" y="5221551"/>
            <a:ext cx="157362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Multiple choice exam instead of a short answer exam </a:t>
            </a:r>
            <a:endParaRPr/>
          </a:p>
        </p:txBody>
      </p:sp>
      <p:pic>
        <p:nvPicPr>
          <p:cNvPr id="500" name="Google Shape;500;gd53ccf40ff_0_193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5" y="569375"/>
            <a:ext cx="3126942" cy="156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53ccf40ff_0_312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Section Two Objectives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110" name="Google Shape;110;gd53ccf40ff_0_312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19711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Identify three important milestones and legislation that have led to people with IDD enrolling in colleges</a:t>
            </a:r>
            <a:r>
              <a:rPr lang="en-US" sz="4400" dirty="0">
                <a:latin typeface="Arial"/>
                <a:ea typeface="Martel Sans Light"/>
                <a:cs typeface="Arial"/>
                <a:sym typeface="Arial"/>
              </a:rPr>
              <a:t> </a:t>
            </a: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across our country</a:t>
            </a: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Highlight one difference between disability supports available in college versus those available and required in high school </a:t>
            </a: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Name support services on college campuses for students with disabilities, including those with intellectual disabilities and those with other disabilities</a:t>
            </a:r>
            <a:endParaRPr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111" name="Google Shape;111;gd53ccf40ff_0_312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gd53ccf40ff_0_312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bf40c546d_0_32"/>
          <p:cNvSpPr txBox="1"/>
          <p:nvPr/>
        </p:nvSpPr>
        <p:spPr>
          <a:xfrm>
            <a:off x="681819" y="5221551"/>
            <a:ext cx="157362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Multiple choice exam instead of a short answer exam </a:t>
            </a:r>
            <a:endParaRPr/>
          </a:p>
        </p:txBody>
      </p:sp>
      <p:sp>
        <p:nvSpPr>
          <p:cNvPr id="506" name="Google Shape;506;gdbf40c546d_0_32"/>
          <p:cNvSpPr/>
          <p:nvPr/>
        </p:nvSpPr>
        <p:spPr>
          <a:xfrm>
            <a:off x="17694388" y="5221555"/>
            <a:ext cx="2131380" cy="18272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8FD1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7" name="Google Shape;507;gdbf40c546d_0_32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5" y="569375"/>
            <a:ext cx="3126942" cy="156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d53ccf40ff_0_199"/>
          <p:cNvSpPr txBox="1"/>
          <p:nvPr/>
        </p:nvSpPr>
        <p:spPr>
          <a:xfrm>
            <a:off x="319945" y="6129909"/>
            <a:ext cx="172953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Access to mental health center, writing center, tutoring center, and other on-campus supports</a:t>
            </a:r>
            <a:endParaRPr/>
          </a:p>
        </p:txBody>
      </p:sp>
      <p:pic>
        <p:nvPicPr>
          <p:cNvPr id="513" name="Google Shape;513;gd53ccf40ff_0_199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5" y="569375"/>
            <a:ext cx="3126942" cy="156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dbf40c546d_0_38"/>
          <p:cNvSpPr/>
          <p:nvPr/>
        </p:nvSpPr>
        <p:spPr>
          <a:xfrm>
            <a:off x="21569391" y="6009806"/>
            <a:ext cx="1187568" cy="1551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0"/>
                </a:moveTo>
                <a:cubicBezTo>
                  <a:pt x="9801" y="0"/>
                  <a:pt x="9330" y="294"/>
                  <a:pt x="8865" y="898"/>
                </a:cubicBezTo>
                <a:cubicBezTo>
                  <a:pt x="8394" y="1511"/>
                  <a:pt x="7651" y="1943"/>
                  <a:pt x="7089" y="1943"/>
                </a:cubicBezTo>
                <a:cubicBezTo>
                  <a:pt x="6826" y="1943"/>
                  <a:pt x="6299" y="1922"/>
                  <a:pt x="6037" y="1943"/>
                </a:cubicBezTo>
                <a:cubicBezTo>
                  <a:pt x="5104" y="2016"/>
                  <a:pt x="4553" y="2318"/>
                  <a:pt x="4308" y="2794"/>
                </a:cubicBezTo>
                <a:lnTo>
                  <a:pt x="1139" y="2794"/>
                </a:lnTo>
                <a:cubicBezTo>
                  <a:pt x="510" y="2794"/>
                  <a:pt x="0" y="3149"/>
                  <a:pt x="0" y="3587"/>
                </a:cubicBezTo>
                <a:lnTo>
                  <a:pt x="0" y="20807"/>
                </a:lnTo>
                <a:cubicBezTo>
                  <a:pt x="0" y="21245"/>
                  <a:pt x="510" y="21600"/>
                  <a:pt x="1139" y="21600"/>
                </a:cubicBezTo>
                <a:lnTo>
                  <a:pt x="20461" y="21600"/>
                </a:lnTo>
                <a:cubicBezTo>
                  <a:pt x="21090" y="21600"/>
                  <a:pt x="21600" y="21245"/>
                  <a:pt x="21600" y="20807"/>
                </a:cubicBezTo>
                <a:lnTo>
                  <a:pt x="21600" y="3587"/>
                </a:lnTo>
                <a:cubicBezTo>
                  <a:pt x="21600" y="3149"/>
                  <a:pt x="21090" y="2794"/>
                  <a:pt x="20461" y="2794"/>
                </a:cubicBezTo>
                <a:lnTo>
                  <a:pt x="17292" y="2794"/>
                </a:lnTo>
                <a:cubicBezTo>
                  <a:pt x="17047" y="2318"/>
                  <a:pt x="16496" y="2016"/>
                  <a:pt x="15563" y="1943"/>
                </a:cubicBezTo>
                <a:cubicBezTo>
                  <a:pt x="15301" y="1922"/>
                  <a:pt x="14774" y="1943"/>
                  <a:pt x="14511" y="1943"/>
                </a:cubicBezTo>
                <a:cubicBezTo>
                  <a:pt x="13949" y="1943"/>
                  <a:pt x="13209" y="1511"/>
                  <a:pt x="12738" y="898"/>
                </a:cubicBezTo>
                <a:cubicBezTo>
                  <a:pt x="12273" y="294"/>
                  <a:pt x="11802" y="0"/>
                  <a:pt x="10801" y="0"/>
                </a:cubicBezTo>
                <a:close/>
                <a:moveTo>
                  <a:pt x="10799" y="593"/>
                </a:moveTo>
                <a:cubicBezTo>
                  <a:pt x="11264" y="593"/>
                  <a:pt x="11644" y="857"/>
                  <a:pt x="11644" y="1181"/>
                </a:cubicBezTo>
                <a:cubicBezTo>
                  <a:pt x="11644" y="1506"/>
                  <a:pt x="11265" y="1767"/>
                  <a:pt x="10799" y="1767"/>
                </a:cubicBezTo>
                <a:cubicBezTo>
                  <a:pt x="10332" y="1767"/>
                  <a:pt x="9956" y="1506"/>
                  <a:pt x="9956" y="1181"/>
                </a:cubicBezTo>
                <a:cubicBezTo>
                  <a:pt x="9956" y="857"/>
                  <a:pt x="10333" y="593"/>
                  <a:pt x="10799" y="593"/>
                </a:cubicBezTo>
                <a:close/>
                <a:moveTo>
                  <a:pt x="1619" y="3923"/>
                </a:moveTo>
                <a:lnTo>
                  <a:pt x="4207" y="3923"/>
                </a:lnTo>
                <a:cubicBezTo>
                  <a:pt x="4263" y="4130"/>
                  <a:pt x="4364" y="4392"/>
                  <a:pt x="4364" y="4392"/>
                </a:cubicBezTo>
                <a:lnTo>
                  <a:pt x="17236" y="4392"/>
                </a:lnTo>
                <a:cubicBezTo>
                  <a:pt x="17236" y="4392"/>
                  <a:pt x="17337" y="4130"/>
                  <a:pt x="17393" y="3923"/>
                </a:cubicBezTo>
                <a:lnTo>
                  <a:pt x="19981" y="3923"/>
                </a:lnTo>
                <a:lnTo>
                  <a:pt x="19981" y="20471"/>
                </a:lnTo>
                <a:lnTo>
                  <a:pt x="1619" y="20471"/>
                </a:lnTo>
                <a:lnTo>
                  <a:pt x="1619" y="3923"/>
                </a:lnTo>
                <a:close/>
              </a:path>
            </a:pathLst>
          </a:custGeom>
          <a:solidFill>
            <a:srgbClr val="0D3D3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9" name="Google Shape;519;gdbf40c546d_0_38"/>
          <p:cNvSpPr txBox="1"/>
          <p:nvPr/>
        </p:nvSpPr>
        <p:spPr>
          <a:xfrm>
            <a:off x="319945" y="6129909"/>
            <a:ext cx="172953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Martel Sans Light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Access to mental health center, writing center, tutoring center, and other on-campus supports</a:t>
            </a:r>
            <a:endParaRPr/>
          </a:p>
        </p:txBody>
      </p:sp>
      <p:sp>
        <p:nvSpPr>
          <p:cNvPr id="520" name="Google Shape;520;gdbf40c546d_0_38"/>
          <p:cNvSpPr/>
          <p:nvPr/>
        </p:nvSpPr>
        <p:spPr>
          <a:xfrm>
            <a:off x="17364711" y="6009806"/>
            <a:ext cx="1477764" cy="1696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9"/>
                </a:lnTo>
                <a:lnTo>
                  <a:pt x="20444" y="19859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F7BF1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1" name="Google Shape;521;gdbf40c546d_0_38"/>
          <p:cNvSpPr/>
          <p:nvPr/>
        </p:nvSpPr>
        <p:spPr>
          <a:xfrm>
            <a:off x="19225577" y="6130394"/>
            <a:ext cx="1702188" cy="14551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8FD1D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2" name="Google Shape;522;gdbf40c546d_0_38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5" y="569375"/>
            <a:ext cx="3126942" cy="1561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ge16c822333_0_204" descr="IN-logo-Color-on-Spruce-01.jpg"/>
          <p:cNvPicPr preferRelativeResize="0"/>
          <p:nvPr/>
        </p:nvPicPr>
        <p:blipFill rotWithShape="1">
          <a:blip r:embed="rId3">
            <a:alphaModFix/>
          </a:blip>
          <a:srcRect b="69845"/>
          <a:stretch/>
        </p:blipFill>
        <p:spPr>
          <a:xfrm>
            <a:off x="0" y="-53667"/>
            <a:ext cx="24383998" cy="137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ge16c822333_0_204"/>
          <p:cNvSpPr txBox="1"/>
          <p:nvPr/>
        </p:nvSpPr>
        <p:spPr>
          <a:xfrm>
            <a:off x="2950350" y="5013400"/>
            <a:ext cx="182670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artel Sans"/>
              <a:buNone/>
            </a:pPr>
            <a:r>
              <a:rPr lang="en-US" sz="10000" b="1" i="0" u="none" strike="noStrike" cap="none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Case Examples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ge16c822333_0_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9522" y="11277600"/>
            <a:ext cx="3253089" cy="1619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0" name="Google Shape;530;ge16c822333_0_204"/>
          <p:cNvCxnSpPr/>
          <p:nvPr/>
        </p:nvCxnSpPr>
        <p:spPr>
          <a:xfrm>
            <a:off x="6480811" y="6858000"/>
            <a:ext cx="114225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16c822333_0_211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 b="1" i="0" u="none" strike="noStrike" cap="none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Mohamed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536" name="Google Shape;536;ge16c822333_0_211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19711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19 years old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Down syndrome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Does not read or write at the high school level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IEP addresses academics, communication, social skills, and fine motor skills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Wants to live independently, go to college, and become a journalist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Eligible for the school district transition program </a:t>
            </a:r>
            <a:endParaRPr sz="44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537" name="Google Shape;537;ge16c822333_0_211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ge16c822333_0_211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e16c822333_0_218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 b="1" i="0" u="none" strike="noStrike" cap="none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Chris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544" name="Google Shape;544;ge16c822333_0_218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19711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17 years old</a:t>
            </a: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, A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utism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Junior in high school thinking about becoming a journalist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Had an IEP, then switched to a 504 plan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Follows the standard high school curriculum and has taken a couple advanced classes in writing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Takes exams in testing center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Meets with a group weekly to work on social skills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Meets the criteria for some state colleges and universities </a:t>
            </a:r>
            <a:endParaRPr sz="44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0" marR="0" lvl="0" indent="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None/>
            </a:pPr>
            <a:endParaRPr sz="35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545" name="Google Shape;545;ge16c822333_0_218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6" name="Google Shape;546;ge16c822333_0_218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e16c822333_0_225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 b="1" i="0" u="none" strike="noStrike" cap="none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Tanisha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552" name="Google Shape;552;ge16c822333_0_225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219711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18 years old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Visual impairment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504 plan in high school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Had materials converted to Braille and/or read aloud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Takes grade level and above classes with peers without disabilities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Wants to go to college and become a journalist </a:t>
            </a: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Took all the state standardized tests </a:t>
            </a:r>
            <a:endParaRPr sz="44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0" marR="0" lvl="0" indent="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None/>
            </a:pPr>
            <a:endParaRPr sz="35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0" marR="0" lvl="0" indent="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None/>
            </a:pPr>
            <a:endParaRPr sz="35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553" name="Google Shape;553;ge16c822333_0_225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4" name="Google Shape;554;ge16c822333_0_225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d53ccf40ff_0_207"/>
          <p:cNvSpPr/>
          <p:nvPr/>
        </p:nvSpPr>
        <p:spPr>
          <a:xfrm>
            <a:off x="17418522" y="4230038"/>
            <a:ext cx="1808485" cy="4527341"/>
          </a:xfrm>
          <a:custGeom>
            <a:avLst/>
            <a:gdLst/>
            <a:ahLst/>
            <a:cxnLst/>
            <a:rect l="l" t="t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0D3D3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1" name="Google Shape;561;gd53ccf40ff_0_207"/>
          <p:cNvSpPr/>
          <p:nvPr/>
        </p:nvSpPr>
        <p:spPr>
          <a:xfrm>
            <a:off x="4042568" y="4187337"/>
            <a:ext cx="1753670" cy="4527300"/>
          </a:xfrm>
          <a:custGeom>
            <a:avLst/>
            <a:gdLst/>
            <a:ahLst/>
            <a:cxnLst/>
            <a:rect l="l" t="t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2" name="Google Shape;562;gd53ccf40ff_0_207"/>
          <p:cNvSpPr txBox="1"/>
          <p:nvPr/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00" b="1">
                <a:latin typeface="Martel Sans"/>
                <a:ea typeface="Martel Sans"/>
                <a:cs typeface="Martel Sans"/>
                <a:sym typeface="Martel Sans"/>
              </a:rPr>
              <a:t>Checking for Understanding</a:t>
            </a:r>
            <a:endParaRPr sz="11600" b="1">
              <a:latin typeface="Martel Sans"/>
              <a:ea typeface="Martel Sans"/>
              <a:cs typeface="Martel Sans"/>
              <a:sym typeface="Martel Sans"/>
            </a:endParaRPr>
          </a:p>
        </p:txBody>
      </p:sp>
      <p:cxnSp>
        <p:nvCxnSpPr>
          <p:cNvPr id="563" name="Google Shape;563;gd53ccf40ff_0_207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564" name="Google Shape;564;gd53ccf40ff_0_207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 descr="New Wheelchair">
            <a:extLst>
              <a:ext uri="{FF2B5EF4-FFF2-40B4-BE49-F238E27FC236}">
                <a16:creationId xmlns:a16="http://schemas.microsoft.com/office/drawing/2014/main" id="{5EDB2A45-EF7D-4346-B6B7-54E169259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5999" y="5184525"/>
            <a:ext cx="3581401" cy="3581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gd53ccf40ff_0_220" descr="IN-logo-Color-on-Spruce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25712" y="-53667"/>
            <a:ext cx="27635426" cy="13823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53ccf40ff_0_319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>
                <a:latin typeface="Martel Sans"/>
                <a:ea typeface="Martel Sans"/>
                <a:cs typeface="Martel Sans"/>
                <a:sym typeface="Martel Sans"/>
              </a:rPr>
              <a:t>Section Two Objectives</a:t>
            </a:r>
            <a:endParaRPr sz="11600" b="1" i="0" u="none" strike="noStrike" cap="none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118" name="Google Shape;118;gd53ccf40ff_0_319"/>
          <p:cNvSpPr txBox="1">
            <a:spLocks noGrp="1"/>
          </p:cNvSpPr>
          <p:nvPr>
            <p:ph type="subTitle" idx="4294967295"/>
          </p:nvPr>
        </p:nvSpPr>
        <p:spPr>
          <a:xfrm>
            <a:off x="1206498" y="3483554"/>
            <a:ext cx="19758709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indent="-571500">
              <a:lnSpc>
                <a:spcPct val="177142"/>
              </a:lnSpc>
              <a:spcBef>
                <a:spcPts val="0"/>
              </a:spcBef>
              <a:buSzPts val="3500"/>
            </a:pP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Identify three important milestones and legislation that have led to people with IDD enrolling in colleges</a:t>
            </a:r>
            <a:r>
              <a:rPr lang="en-US" sz="4400" dirty="0">
                <a:latin typeface="Arial"/>
                <a:ea typeface="Martel Sans Light"/>
                <a:cs typeface="Arial"/>
                <a:sym typeface="Arial"/>
              </a:rPr>
              <a:t> </a:t>
            </a: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across our country</a:t>
            </a: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Highlight one difference between disability supports available in college versus those available and required in high school </a:t>
            </a:r>
          </a:p>
          <a:p>
            <a:pPr marL="685800" indent="-685800">
              <a:lnSpc>
                <a:spcPct val="177142"/>
              </a:lnSpc>
              <a:spcBef>
                <a:spcPts val="0"/>
              </a:spcBef>
              <a:buSzPts val="3500"/>
            </a:pP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Name support services on college campuses for students with disabilities, including those with intellectual disabilities and those with other disabilities</a:t>
            </a:r>
          </a:p>
          <a:p>
            <a:pPr marL="571500" indent="-571500">
              <a:lnSpc>
                <a:spcPct val="177142"/>
              </a:lnSpc>
              <a:spcBef>
                <a:spcPts val="0"/>
              </a:spcBef>
              <a:buSzPts val="3500"/>
            </a:pPr>
            <a:r>
              <a:rPr lang="en-US" sz="4400" dirty="0">
                <a:latin typeface="Martel Sans Light"/>
                <a:ea typeface="Martel Sans Light"/>
                <a:cs typeface="Martel Sans Light"/>
                <a:sym typeface="Martel Sans Light"/>
              </a:rPr>
              <a:t>Identify which support services are best suited to students in your life</a:t>
            </a:r>
            <a:endParaRPr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119" name="Google Shape;119;gd53ccf40ff_0_319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gd53ccf40ff_0_319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gd53ccf40ff_0_19"/>
          <p:cNvCxnSpPr/>
          <p:nvPr/>
        </p:nvCxnSpPr>
        <p:spPr>
          <a:xfrm>
            <a:off x="1686017" y="6223000"/>
            <a:ext cx="205644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41" name="Google Shape;141;gd53ccf40ff_0_19"/>
          <p:cNvSpPr/>
          <p:nvPr/>
        </p:nvSpPr>
        <p:spPr>
          <a:xfrm>
            <a:off x="171300" y="5464395"/>
            <a:ext cx="3604800" cy="4243200"/>
          </a:xfrm>
          <a:prstGeom prst="rect">
            <a:avLst/>
          </a:prstGeom>
          <a:solidFill>
            <a:srgbClr val="8FD1D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 dirty="0">
              <a:solidFill>
                <a:srgbClr val="00BCBA"/>
              </a:solidFill>
              <a:highlight>
                <a:srgbClr val="00BCBA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gd53ccf40ff_0_19"/>
          <p:cNvSpPr/>
          <p:nvPr/>
        </p:nvSpPr>
        <p:spPr>
          <a:xfrm>
            <a:off x="1279694" y="4279046"/>
            <a:ext cx="1108080" cy="606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gd53ccf40ff_0_19"/>
          <p:cNvSpPr txBox="1"/>
          <p:nvPr/>
        </p:nvSpPr>
        <p:spPr>
          <a:xfrm>
            <a:off x="108493" y="5837683"/>
            <a:ext cx="3728400" cy="171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3500" b="1" i="0" u="none" strike="noStrike" cap="none" dirty="0">
                <a:solidFill>
                  <a:srgbClr val="0D3D3A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Degrees from specialty universities</a:t>
            </a:r>
            <a:endParaRPr b="1" dirty="0">
              <a:solidFill>
                <a:srgbClr val="0D3D3A"/>
              </a:solidFill>
            </a:endParaRPr>
          </a:p>
        </p:txBody>
      </p:sp>
      <p:sp>
        <p:nvSpPr>
          <p:cNvPr id="144" name="Google Shape;144;gd53ccf40ff_0_19"/>
          <p:cNvSpPr txBox="1"/>
          <p:nvPr/>
        </p:nvSpPr>
        <p:spPr>
          <a:xfrm>
            <a:off x="813841" y="3369364"/>
            <a:ext cx="2059883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Martel Sans Light"/>
              <a:buNone/>
            </a:pPr>
            <a:r>
              <a:rPr lang="en-US" sz="4800" b="0" i="0" u="none" strike="noStrike" cap="none" dirty="0">
                <a:solidFill>
                  <a:srgbClr val="212121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1880’s</a:t>
            </a:r>
            <a:endParaRPr sz="4800" dirty="0">
              <a:solidFill>
                <a:srgbClr val="212121"/>
              </a:solidFill>
            </a:endParaRPr>
          </a:p>
        </p:txBody>
      </p:sp>
      <p:sp>
        <p:nvSpPr>
          <p:cNvPr id="150" name="Google Shape;150;gd53ccf40ff_0_19"/>
          <p:cNvSpPr txBox="1"/>
          <p:nvPr/>
        </p:nvSpPr>
        <p:spPr>
          <a:xfrm>
            <a:off x="171300" y="767400"/>
            <a:ext cx="250467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00" b="1">
                <a:latin typeface="Martel Sans"/>
                <a:ea typeface="Martel Sans"/>
                <a:cs typeface="Martel Sans"/>
                <a:sym typeface="Martel Sans"/>
              </a:rPr>
              <a:t>State and National Landmarks</a:t>
            </a:r>
            <a:endParaRPr sz="100"/>
          </a:p>
        </p:txBody>
      </p:sp>
      <p:cxnSp>
        <p:nvCxnSpPr>
          <p:cNvPr id="151" name="Google Shape;151;gd53ccf40ff_0_19"/>
          <p:cNvCxnSpPr/>
          <p:nvPr/>
        </p:nvCxnSpPr>
        <p:spPr>
          <a:xfrm>
            <a:off x="328225" y="2198240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9" name="Google Shape;119;gd53ccf40ff_0_319" descr="IN-logo-Spruce.png">
            <a:extLst>
              <a:ext uri="{FF2B5EF4-FFF2-40B4-BE49-F238E27FC236}">
                <a16:creationId xmlns:a16="http://schemas.microsoft.com/office/drawing/2014/main" id="{94388E73-E238-F74A-A446-2D69B3758F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85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e16c822333_0_211"/>
          <p:cNvSpPr txBox="1">
            <a:spLocks noGrp="1"/>
          </p:cNvSpPr>
          <p:nvPr>
            <p:ph type="ctrTitle" idx="4294967295"/>
          </p:nvPr>
        </p:nvSpPr>
        <p:spPr>
          <a:xfrm>
            <a:off x="1206498" y="860127"/>
            <a:ext cx="21971100" cy="1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 fontScale="9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Martel Sans"/>
              <a:buNone/>
            </a:pPr>
            <a:r>
              <a:rPr lang="en-US" sz="11600" b="1" i="0" u="none" strike="noStrike" cap="none" dirty="0">
                <a:solidFill>
                  <a:srgbClr val="000000"/>
                </a:solidFill>
                <a:latin typeface="Martel Sans"/>
                <a:ea typeface="Martel Sans"/>
                <a:cs typeface="Martel Sans"/>
                <a:sym typeface="Martel Sans"/>
              </a:rPr>
              <a:t>Independent Living Movement</a:t>
            </a:r>
            <a:endParaRPr sz="11600" b="1" i="0" u="none" strike="noStrike" cap="none" dirty="0">
              <a:solidFill>
                <a:srgbClr val="000000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536" name="Google Shape;536;ge16c822333_0_211"/>
          <p:cNvSpPr txBox="1">
            <a:spLocks noGrp="1"/>
          </p:cNvSpPr>
          <p:nvPr>
            <p:ph type="subTitle" idx="4294967295"/>
          </p:nvPr>
        </p:nvSpPr>
        <p:spPr>
          <a:xfrm>
            <a:off x="1204758" y="3432754"/>
            <a:ext cx="11676355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b="0" i="0" u="none" strike="noStrike" cap="none" dirty="0">
                <a:solidFill>
                  <a:srgbClr val="000000"/>
                </a:solidFill>
                <a:latin typeface="Martel Sans Light"/>
                <a:ea typeface="Martel Sans Light"/>
                <a:cs typeface="Martel Sans Light"/>
                <a:sym typeface="Martel Sans Light"/>
              </a:rPr>
              <a:t>Ed Roberts, UC Berkeley</a:t>
            </a: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Polio, iron lung, wheelchair user </a:t>
            </a: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Physical barriers on campus </a:t>
            </a: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r>
              <a:rPr lang="en-US" sz="5200" dirty="0">
                <a:latin typeface="Martel Sans Light"/>
                <a:ea typeface="Martel Sans Light"/>
                <a:cs typeface="Martel Sans Light"/>
                <a:sym typeface="Martel Sans Light"/>
              </a:rPr>
              <a:t>Resulted in first independent living center </a:t>
            </a: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lang="en-US" sz="4400" dirty="0">
              <a:latin typeface="Martel Sans Light"/>
              <a:ea typeface="Martel Sans Light"/>
              <a:cs typeface="Martel Sans Light"/>
              <a:sym typeface="Martel Sans Light"/>
            </a:endParaRPr>
          </a:p>
          <a:p>
            <a:pPr marL="457200" marR="0" lvl="0" indent="-45720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5800"/>
              <a:buFont typeface="Martel Sans Light"/>
              <a:buChar char="•"/>
            </a:pPr>
            <a:endParaRPr sz="4400" b="0" i="0" u="none" strike="noStrike" cap="none" dirty="0">
              <a:solidFill>
                <a:srgbClr val="000000"/>
              </a:solidFill>
              <a:latin typeface="Martel Sans Light"/>
              <a:ea typeface="Martel Sans Light"/>
              <a:cs typeface="Martel Sans Light"/>
              <a:sym typeface="Martel Sans Light"/>
            </a:endParaRPr>
          </a:p>
        </p:txBody>
      </p:sp>
      <p:pic>
        <p:nvPicPr>
          <p:cNvPr id="537" name="Google Shape;537;ge16c822333_0_211" descr="IN-logo-Spru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763" y="11294092"/>
            <a:ext cx="3126942" cy="156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ge16c822333_0_211"/>
          <p:cNvCxnSpPr/>
          <p:nvPr/>
        </p:nvCxnSpPr>
        <p:spPr>
          <a:xfrm>
            <a:off x="742950" y="2825965"/>
            <a:ext cx="22844700" cy="0"/>
          </a:xfrm>
          <a:prstGeom prst="straightConnector1">
            <a:avLst/>
          </a:prstGeom>
          <a:noFill/>
          <a:ln w="60325" cap="flat" cmpd="sng">
            <a:solidFill>
              <a:srgbClr val="FFC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D71D471-599C-4141-9084-94B3EBE77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974" y="3678968"/>
            <a:ext cx="7093789" cy="70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5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1624</Words>
  <Application>Microsoft Macintosh PowerPoint</Application>
  <PresentationFormat>Custom</PresentationFormat>
  <Paragraphs>242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Martel Sans</vt:lpstr>
      <vt:lpstr>Martel Sans Light</vt:lpstr>
      <vt:lpstr>Arial</vt:lpstr>
      <vt:lpstr>Helvetica Neue</vt:lpstr>
      <vt:lpstr>21_BasicWhite</vt:lpstr>
      <vt:lpstr>PowerPoint Presentation</vt:lpstr>
      <vt:lpstr>PowerPoint Presentation</vt:lpstr>
      <vt:lpstr>Section Two Objectives</vt:lpstr>
      <vt:lpstr>Section Two Objectives</vt:lpstr>
      <vt:lpstr>Section Two Objectives</vt:lpstr>
      <vt:lpstr>Section Two Objectives</vt:lpstr>
      <vt:lpstr>Section Two Objectives</vt:lpstr>
      <vt:lpstr>PowerPoint Presentation</vt:lpstr>
      <vt:lpstr>Independent Living Movement</vt:lpstr>
      <vt:lpstr>PowerPoint Presentation</vt:lpstr>
      <vt:lpstr>PowerPoint Presentation</vt:lpstr>
      <vt:lpstr>Impact of K-12 Inclusion on College</vt:lpstr>
      <vt:lpstr>Impact of K-12 Inclusion on College</vt:lpstr>
      <vt:lpstr>Impact of K-12 Inclusion on College</vt:lpstr>
      <vt:lpstr>PowerPoint Presentation</vt:lpstr>
      <vt:lpstr>PowerPoint Presentation</vt:lpstr>
      <vt:lpstr>Senate Bill 16-196:  The Inclusive Higher Education Act </vt:lpstr>
      <vt:lpstr>Senate Bill 16-196:  The Inclusive Higher Education Act </vt:lpstr>
      <vt:lpstr>Senate Bill 16-196:  The Inclusive Higher Education Act </vt:lpstr>
      <vt:lpstr>Senate Bill 16-196:  The Inclusive Higher Education Act </vt:lpstr>
      <vt:lpstr>PowerPoint Presentation</vt:lpstr>
      <vt:lpstr>PowerPoint Presentation</vt:lpstr>
      <vt:lpstr>PowerPoint Presentation</vt:lpstr>
      <vt:lpstr>Disability Services</vt:lpstr>
      <vt:lpstr>Disability Services</vt:lpstr>
      <vt:lpstr>Disability Services</vt:lpstr>
      <vt:lpstr>Disability Services</vt:lpstr>
      <vt:lpstr>Inclusive Higher Ed Services</vt:lpstr>
      <vt:lpstr>Inclusive Higher Ed Services</vt:lpstr>
      <vt:lpstr>Inclusive Higher Ed Services</vt:lpstr>
      <vt:lpstr>Inclusive Higher Ed Services</vt:lpstr>
      <vt:lpstr>Comprehensive Services</vt:lpstr>
      <vt:lpstr>Comprehensive Services</vt:lpstr>
      <vt:lpstr>Comprehensive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Mohamed</vt:lpstr>
      <vt:lpstr>Chris</vt:lpstr>
      <vt:lpstr>Tanisha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Shelby Bates</cp:lastModifiedBy>
  <cp:revision>25</cp:revision>
  <cp:lastPrinted>2021-07-01T22:28:49Z</cp:lastPrinted>
  <dcterms:modified xsi:type="dcterms:W3CDTF">2021-07-02T18:56:27Z</dcterms:modified>
</cp:coreProperties>
</file>